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9" r:id="rId4"/>
  </p:sldMasterIdLst>
  <p:notesMasterIdLst>
    <p:notesMasterId r:id="rId74"/>
  </p:notesMasterIdLst>
  <p:sldIdLst>
    <p:sldId id="334" r:id="rId5"/>
    <p:sldId id="444" r:id="rId6"/>
    <p:sldId id="446" r:id="rId7"/>
    <p:sldId id="374" r:id="rId8"/>
    <p:sldId id="375" r:id="rId9"/>
    <p:sldId id="376" r:id="rId10"/>
    <p:sldId id="421" r:id="rId11"/>
    <p:sldId id="377" r:id="rId12"/>
    <p:sldId id="379" r:id="rId13"/>
    <p:sldId id="480" r:id="rId14"/>
    <p:sldId id="482" r:id="rId15"/>
    <p:sldId id="484" r:id="rId16"/>
    <p:sldId id="380" r:id="rId17"/>
    <p:sldId id="382" r:id="rId18"/>
    <p:sldId id="383" r:id="rId19"/>
    <p:sldId id="384" r:id="rId20"/>
    <p:sldId id="385" r:id="rId21"/>
    <p:sldId id="387" r:id="rId22"/>
    <p:sldId id="388" r:id="rId23"/>
    <p:sldId id="389" r:id="rId24"/>
    <p:sldId id="390" r:id="rId25"/>
    <p:sldId id="371" r:id="rId26"/>
    <p:sldId id="372" r:id="rId27"/>
    <p:sldId id="393" r:id="rId28"/>
    <p:sldId id="394" r:id="rId29"/>
    <p:sldId id="438" r:id="rId30"/>
    <p:sldId id="439" r:id="rId31"/>
    <p:sldId id="441" r:id="rId32"/>
    <p:sldId id="442" r:id="rId33"/>
    <p:sldId id="443" r:id="rId34"/>
    <p:sldId id="369" r:id="rId35"/>
    <p:sldId id="366" r:id="rId36"/>
    <p:sldId id="367" r:id="rId37"/>
    <p:sldId id="395" r:id="rId38"/>
    <p:sldId id="397" r:id="rId39"/>
    <p:sldId id="423" r:id="rId40"/>
    <p:sldId id="425" r:id="rId41"/>
    <p:sldId id="427" r:id="rId42"/>
    <p:sldId id="429" r:id="rId43"/>
    <p:sldId id="431" r:id="rId44"/>
    <p:sldId id="432" r:id="rId45"/>
    <p:sldId id="434" r:id="rId46"/>
    <p:sldId id="436" r:id="rId47"/>
    <p:sldId id="437" r:id="rId48"/>
    <p:sldId id="455" r:id="rId49"/>
    <p:sldId id="293" r:id="rId50"/>
    <p:sldId id="339" r:id="rId51"/>
    <p:sldId id="340" r:id="rId52"/>
    <p:sldId id="342" r:id="rId53"/>
    <p:sldId id="301" r:id="rId54"/>
    <p:sldId id="343" r:id="rId55"/>
    <p:sldId id="344" r:id="rId56"/>
    <p:sldId id="460" r:id="rId57"/>
    <p:sldId id="307" r:id="rId58"/>
    <p:sldId id="345" r:id="rId59"/>
    <p:sldId id="346" r:id="rId60"/>
    <p:sldId id="347" r:id="rId61"/>
    <p:sldId id="348" r:id="rId62"/>
    <p:sldId id="478" r:id="rId63"/>
    <p:sldId id="407" r:id="rId64"/>
    <p:sldId id="409" r:id="rId65"/>
    <p:sldId id="411" r:id="rId66"/>
    <p:sldId id="413" r:id="rId67"/>
    <p:sldId id="415" r:id="rId68"/>
    <p:sldId id="417" r:id="rId69"/>
    <p:sldId id="349" r:id="rId70"/>
    <p:sldId id="350" r:id="rId71"/>
    <p:sldId id="351" r:id="rId72"/>
    <p:sldId id="36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varScale="1">
        <p:scale>
          <a:sx n="86" d="100"/>
          <a:sy n="86" d="100"/>
        </p:scale>
        <p:origin x="124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96179-FE73-49D9-96F9-4099E47F7EDD}" type="datetimeFigureOut">
              <a:rPr lang="en-US" smtClean="0"/>
              <a:t>24/08/2021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342E3-43D2-4EB4-8555-FB697C674F81}" type="slidenum">
              <a:rPr lang="en-US" smtClean="0"/>
              <a:t>‹#›</a:t>
            </a:fld>
            <a:endParaRPr lang="en-US"/>
          </a:p>
        </p:txBody>
      </p:sp>
    </p:spTree>
    <p:extLst>
      <p:ext uri="{BB962C8B-B14F-4D97-AF65-F5344CB8AC3E}">
        <p14:creationId xmlns:p14="http://schemas.microsoft.com/office/powerpoint/2010/main" val="395264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P2P Lending: </a:t>
            </a:r>
            <a:r>
              <a:rPr lang="en-US" dirty="0" err="1"/>
              <a:t>cho</a:t>
            </a:r>
            <a:r>
              <a:rPr lang="en-US" dirty="0"/>
              <a:t> </a:t>
            </a:r>
            <a:r>
              <a:rPr lang="en-US" dirty="0" err="1"/>
              <a:t>vay</a:t>
            </a:r>
            <a:r>
              <a:rPr lang="en-US" dirty="0"/>
              <a:t> </a:t>
            </a:r>
            <a:r>
              <a:rPr lang="en-US" dirty="0" err="1"/>
              <a:t>ngang</a:t>
            </a:r>
            <a:r>
              <a:rPr lang="en-US" dirty="0"/>
              <a:t> </a:t>
            </a:r>
            <a:r>
              <a:rPr lang="en-US" dirty="0" err="1"/>
              <a:t>hàng</a:t>
            </a:r>
            <a:endParaRPr lang="en-US" dirty="0"/>
          </a:p>
        </p:txBody>
      </p:sp>
      <p:sp>
        <p:nvSpPr>
          <p:cNvPr id="4" name="Slide Number Placeholder 3"/>
          <p:cNvSpPr>
            <a:spLocks noGrp="1"/>
          </p:cNvSpPr>
          <p:nvPr>
            <p:ph type="sldNum" sz="quarter" idx="10"/>
          </p:nvPr>
        </p:nvSpPr>
        <p:spPr/>
        <p:txBody>
          <a:bodyPr/>
          <a:lstStyle/>
          <a:p>
            <a:fld id="{5F3D9E2D-7300-40B8-9CA0-793FD37F94CB}" type="slidenum">
              <a:rPr lang="en-US" smtClean="0"/>
              <a:pPr/>
              <a:t>6</a:t>
            </a:fld>
            <a:endParaRPr lang="en-US"/>
          </a:p>
        </p:txBody>
      </p:sp>
    </p:spTree>
    <p:extLst>
      <p:ext uri="{BB962C8B-B14F-4D97-AF65-F5344CB8AC3E}">
        <p14:creationId xmlns:p14="http://schemas.microsoft.com/office/powerpoint/2010/main" val="2866381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2163" y="544513"/>
            <a:ext cx="5229225" cy="3922712"/>
          </a:xfrm>
        </p:spPr>
      </p:sp>
      <p:sp>
        <p:nvSpPr>
          <p:cNvPr id="3" name="Notes Placeholder 2"/>
          <p:cNvSpPr>
            <a:spLocks noGrp="1"/>
          </p:cNvSpPr>
          <p:nvPr>
            <p:ph type="body" idx="1"/>
          </p:nvPr>
        </p:nvSpPr>
        <p:spPr>
          <a:xfrm>
            <a:off x="695009" y="4585371"/>
            <a:ext cx="5560060" cy="3496197"/>
          </a:xfrm>
        </p:spPr>
        <p:txBody>
          <a:bodyPr/>
          <a:lstStyle/>
          <a:p>
            <a:pPr>
              <a:spcBef>
                <a:spcPts val="600"/>
              </a:spcBef>
              <a:spcAft>
                <a:spcPts val="600"/>
              </a:spcAft>
            </a:pPr>
            <a:endParaRPr lang="en-US" sz="1600">
              <a:solidFill>
                <a:srgbClr val="0000FF"/>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a:xfrm>
            <a:off x="3423738" y="8331061"/>
            <a:ext cx="3011699" cy="463407"/>
          </a:xfrm>
        </p:spPr>
        <p:txBody>
          <a:bodyPr/>
          <a:lstStyle/>
          <a:p>
            <a:fld id="{05A0BFFB-5D70-43A1-A9AA-0678080C2F2A}" type="slidenum">
              <a:rPr lang="en-US" smtClean="0"/>
              <a:t>10</a:t>
            </a:fld>
            <a:endParaRPr lang="en-US"/>
          </a:p>
        </p:txBody>
      </p:sp>
    </p:spTree>
    <p:extLst>
      <p:ext uri="{BB962C8B-B14F-4D97-AF65-F5344CB8AC3E}">
        <p14:creationId xmlns:p14="http://schemas.microsoft.com/office/powerpoint/2010/main" val="51287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3913" y="782638"/>
            <a:ext cx="5299075" cy="3973512"/>
          </a:xfrm>
        </p:spPr>
      </p:sp>
      <p:sp>
        <p:nvSpPr>
          <p:cNvPr id="3" name="Notes Placeholder 2"/>
          <p:cNvSpPr>
            <a:spLocks noGrp="1"/>
          </p:cNvSpPr>
          <p:nvPr>
            <p:ph type="body" idx="1"/>
          </p:nvPr>
        </p:nvSpPr>
        <p:spPr>
          <a:xfrm>
            <a:off x="695009" y="5001143"/>
            <a:ext cx="5560060" cy="3080425"/>
          </a:xfrm>
        </p:spPr>
        <p:txBody>
          <a:bodyPr/>
          <a:lstStyle/>
          <a:p>
            <a:pPr>
              <a:spcBef>
                <a:spcPts val="600"/>
              </a:spcBef>
              <a:spcAft>
                <a:spcPts val="600"/>
              </a:spcAft>
            </a:pPr>
            <a:r>
              <a:rPr lang="en-US" b="1" i="1" err="1">
                <a:solidFill>
                  <a:srgbClr val="0000FF"/>
                </a:solidFill>
                <a:latin typeface="Times New Roman" pitchFamily="18" charset="0"/>
                <a:cs typeface="Times New Roman" pitchFamily="18" charset="0"/>
              </a:rPr>
              <a:t>Quy</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mô</a:t>
            </a:r>
            <a:r>
              <a:rPr lang="en-US" b="1" i="1">
                <a:solidFill>
                  <a:srgbClr val="0000FF"/>
                </a:solidFill>
                <a:latin typeface="Times New Roman" pitchFamily="18" charset="0"/>
                <a:cs typeface="Times New Roman" pitchFamily="18" charset="0"/>
              </a:rPr>
              <a:t> GDP </a:t>
            </a:r>
            <a:r>
              <a:rPr lang="en-US" b="1" i="1" err="1">
                <a:solidFill>
                  <a:srgbClr val="0000FF"/>
                </a:solidFill>
                <a:latin typeface="Times New Roman" pitchFamily="18" charset="0"/>
                <a:cs typeface="Times New Roman" pitchFamily="18" charset="0"/>
              </a:rPr>
              <a:t>bình</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quân</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của</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Việt</a:t>
            </a:r>
            <a:r>
              <a:rPr lang="en-US" b="1" i="1">
                <a:solidFill>
                  <a:srgbClr val="0000FF"/>
                </a:solidFill>
                <a:latin typeface="Times New Roman" pitchFamily="18" charset="0"/>
                <a:cs typeface="Times New Roman" pitchFamily="18" charset="0"/>
              </a:rPr>
              <a:t> Nam </a:t>
            </a:r>
            <a:r>
              <a:rPr lang="en-US" b="1" i="1" err="1">
                <a:solidFill>
                  <a:srgbClr val="0000FF"/>
                </a:solidFill>
                <a:latin typeface="Times New Roman" pitchFamily="18" charset="0"/>
                <a:cs typeface="Times New Roman" pitchFamily="18" charset="0"/>
              </a:rPr>
              <a:t>cũng</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tăng</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lên</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rất</a:t>
            </a:r>
            <a:r>
              <a:rPr lang="en-US" b="1" i="1">
                <a:solidFill>
                  <a:srgbClr val="0000FF"/>
                </a:solidFill>
                <a:latin typeface="Times New Roman" pitchFamily="18" charset="0"/>
                <a:cs typeface="Times New Roman" pitchFamily="18" charset="0"/>
              </a:rPr>
              <a:t> </a:t>
            </a:r>
            <a:r>
              <a:rPr lang="en-US" b="1" i="1" err="1">
                <a:solidFill>
                  <a:srgbClr val="0000FF"/>
                </a:solidFill>
                <a:latin typeface="Times New Roman" pitchFamily="18" charset="0"/>
                <a:cs typeface="Times New Roman" pitchFamily="18" charset="0"/>
              </a:rPr>
              <a:t>nhanh</a:t>
            </a:r>
            <a:endParaRPr lang="en-US" b="1" i="1">
              <a:solidFill>
                <a:srgbClr val="0000FF"/>
              </a:solidFill>
              <a:latin typeface="Times New Roman" pitchFamily="18" charset="0"/>
              <a:cs typeface="Times New Roman" pitchFamily="18" charset="0"/>
            </a:endParaRPr>
          </a:p>
          <a:p>
            <a:pPr marL="285750" indent="-285750">
              <a:spcBef>
                <a:spcPts val="600"/>
              </a:spcBef>
              <a:spcAft>
                <a:spcPts val="600"/>
              </a:spcAft>
              <a:buFont typeface="Wingdings" pitchFamily="2" charset="2"/>
              <a:buChar char="§"/>
            </a:pPr>
            <a:r>
              <a:rPr lang="en-US" err="1">
                <a:solidFill>
                  <a:srgbClr val="0000FF"/>
                </a:solidFill>
                <a:latin typeface="Times New Roman" pitchFamily="18" charset="0"/>
                <a:cs typeface="Times New Roman" pitchFamily="18" charset="0"/>
              </a:rPr>
              <a:t>Tăng</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từ</a:t>
            </a:r>
            <a:r>
              <a:rPr lang="en-US">
                <a:solidFill>
                  <a:srgbClr val="0000FF"/>
                </a:solidFill>
                <a:latin typeface="Times New Roman" pitchFamily="18" charset="0"/>
                <a:cs typeface="Times New Roman" pitchFamily="18" charset="0"/>
              </a:rPr>
              <a:t> 171,4 </a:t>
            </a:r>
            <a:r>
              <a:rPr lang="en-US" err="1">
                <a:solidFill>
                  <a:srgbClr val="0000FF"/>
                </a:solidFill>
                <a:latin typeface="Times New Roman" pitchFamily="18" charset="0"/>
                <a:cs typeface="Times New Roman" pitchFamily="18" charset="0"/>
              </a:rPr>
              <a:t>tỷ</a:t>
            </a:r>
            <a:r>
              <a:rPr lang="en-US">
                <a:solidFill>
                  <a:srgbClr val="0000FF"/>
                </a:solidFill>
                <a:latin typeface="Times New Roman" pitchFamily="18" charset="0"/>
                <a:cs typeface="Times New Roman" pitchFamily="18" charset="0"/>
              </a:rPr>
              <a:t> USD </a:t>
            </a:r>
            <a:r>
              <a:rPr lang="en-US" err="1">
                <a:solidFill>
                  <a:srgbClr val="0000FF"/>
                </a:solidFill>
                <a:latin typeface="Times New Roman" pitchFamily="18" charset="0"/>
                <a:cs typeface="Times New Roman" pitchFamily="18" charset="0"/>
              </a:rPr>
              <a:t>năm</a:t>
            </a:r>
            <a:r>
              <a:rPr lang="en-US">
                <a:solidFill>
                  <a:srgbClr val="0000FF"/>
                </a:solidFill>
                <a:latin typeface="Times New Roman" pitchFamily="18" charset="0"/>
                <a:cs typeface="Times New Roman" pitchFamily="18" charset="0"/>
              </a:rPr>
              <a:t> 2011 </a:t>
            </a:r>
            <a:r>
              <a:rPr lang="en-US" err="1">
                <a:solidFill>
                  <a:srgbClr val="0000FF"/>
                </a:solidFill>
                <a:latin typeface="Times New Roman" pitchFamily="18" charset="0"/>
                <a:cs typeface="Times New Roman" pitchFamily="18" charset="0"/>
              </a:rPr>
              <a:t>lên</a:t>
            </a:r>
            <a:r>
              <a:rPr lang="en-US">
                <a:solidFill>
                  <a:srgbClr val="0000FF"/>
                </a:solidFill>
                <a:latin typeface="Times New Roman" pitchFamily="18" charset="0"/>
                <a:cs typeface="Times New Roman" pitchFamily="18" charset="0"/>
              </a:rPr>
              <a:t> 2.36,7 </a:t>
            </a:r>
            <a:r>
              <a:rPr lang="en-US" err="1">
                <a:solidFill>
                  <a:srgbClr val="0000FF"/>
                </a:solidFill>
                <a:latin typeface="Times New Roman" pitchFamily="18" charset="0"/>
                <a:cs typeface="Times New Roman" pitchFamily="18" charset="0"/>
              </a:rPr>
              <a:t>tỷ</a:t>
            </a:r>
            <a:r>
              <a:rPr lang="en-US">
                <a:solidFill>
                  <a:srgbClr val="0000FF"/>
                </a:solidFill>
                <a:latin typeface="Times New Roman" pitchFamily="18" charset="0"/>
                <a:cs typeface="Times New Roman" pitchFamily="18" charset="0"/>
              </a:rPr>
              <a:t> USD </a:t>
            </a:r>
            <a:r>
              <a:rPr lang="en-US" err="1">
                <a:solidFill>
                  <a:srgbClr val="0000FF"/>
                </a:solidFill>
                <a:latin typeface="Times New Roman" pitchFamily="18" charset="0"/>
                <a:cs typeface="Times New Roman" pitchFamily="18" charset="0"/>
              </a:rPr>
              <a:t>năm</a:t>
            </a:r>
            <a:r>
              <a:rPr lang="en-US">
                <a:solidFill>
                  <a:srgbClr val="0000FF"/>
                </a:solidFill>
                <a:latin typeface="Times New Roman" pitchFamily="18" charset="0"/>
                <a:cs typeface="Times New Roman" pitchFamily="18" charset="0"/>
              </a:rPr>
              <a:t> 2015 </a:t>
            </a:r>
            <a:r>
              <a:rPr lang="en-US" err="1">
                <a:solidFill>
                  <a:srgbClr val="0000FF"/>
                </a:solidFill>
                <a:latin typeface="Times New Roman" pitchFamily="18" charset="0"/>
                <a:cs typeface="Times New Roman" pitchFamily="18" charset="0"/>
              </a:rPr>
              <a:t>và</a:t>
            </a:r>
            <a:r>
              <a:rPr lang="en-US">
                <a:solidFill>
                  <a:srgbClr val="0000FF"/>
                </a:solidFill>
                <a:latin typeface="Times New Roman" pitchFamily="18" charset="0"/>
                <a:cs typeface="Times New Roman" pitchFamily="18" charset="0"/>
              </a:rPr>
              <a:t> 340 </a:t>
            </a:r>
            <a:r>
              <a:rPr lang="en-US" err="1">
                <a:solidFill>
                  <a:srgbClr val="0000FF"/>
                </a:solidFill>
                <a:latin typeface="Times New Roman" pitchFamily="18" charset="0"/>
                <a:cs typeface="Times New Roman" pitchFamily="18" charset="0"/>
              </a:rPr>
              <a:t>tỷ</a:t>
            </a:r>
            <a:r>
              <a:rPr lang="en-US">
                <a:solidFill>
                  <a:srgbClr val="0000FF"/>
                </a:solidFill>
                <a:latin typeface="Times New Roman" pitchFamily="18" charset="0"/>
                <a:cs typeface="Times New Roman" pitchFamily="18" charset="0"/>
              </a:rPr>
              <a:t> USD </a:t>
            </a:r>
            <a:r>
              <a:rPr lang="en-US" err="1">
                <a:solidFill>
                  <a:srgbClr val="0000FF"/>
                </a:solidFill>
                <a:latin typeface="Times New Roman" pitchFamily="18" charset="0"/>
                <a:cs typeface="Times New Roman" pitchFamily="18" charset="0"/>
              </a:rPr>
              <a:t>năm</a:t>
            </a:r>
            <a:r>
              <a:rPr lang="en-US">
                <a:solidFill>
                  <a:srgbClr val="0000FF"/>
                </a:solidFill>
                <a:latin typeface="Times New Roman" pitchFamily="18" charset="0"/>
                <a:cs typeface="Times New Roman" pitchFamily="18" charset="0"/>
              </a:rPr>
              <a:t> 2020</a:t>
            </a:r>
          </a:p>
          <a:p>
            <a:pPr marL="285750" indent="-285750">
              <a:spcBef>
                <a:spcPts val="600"/>
              </a:spcBef>
              <a:spcAft>
                <a:spcPts val="600"/>
              </a:spcAft>
              <a:buFont typeface="Wingdings" pitchFamily="2" charset="2"/>
              <a:buChar char="§"/>
            </a:pPr>
            <a:r>
              <a:rPr lang="en-US" err="1">
                <a:solidFill>
                  <a:srgbClr val="0000FF"/>
                </a:solidFill>
                <a:latin typeface="Times New Roman" pitchFamily="18" charset="0"/>
                <a:cs typeface="Times New Roman" pitchFamily="18" charset="0"/>
              </a:rPr>
              <a:t>Xếp</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hạng</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trong</a:t>
            </a:r>
            <a:r>
              <a:rPr lang="en-US">
                <a:solidFill>
                  <a:srgbClr val="0000FF"/>
                </a:solidFill>
                <a:latin typeface="Times New Roman" pitchFamily="18" charset="0"/>
                <a:cs typeface="Times New Roman" pitchFamily="18" charset="0"/>
              </a:rPr>
              <a:t> ASEAN </a:t>
            </a:r>
            <a:r>
              <a:rPr lang="en-US" err="1">
                <a:solidFill>
                  <a:srgbClr val="0000FF"/>
                </a:solidFill>
                <a:latin typeface="Times New Roman" pitchFamily="18" charset="0"/>
                <a:cs typeface="Times New Roman" pitchFamily="18" charset="0"/>
              </a:rPr>
              <a:t>tăng</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từ</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thứ</a:t>
            </a:r>
            <a:r>
              <a:rPr lang="en-US">
                <a:solidFill>
                  <a:srgbClr val="0000FF"/>
                </a:solidFill>
                <a:latin typeface="Times New Roman" pitchFamily="18" charset="0"/>
                <a:cs typeface="Times New Roman" pitchFamily="18" charset="0"/>
              </a:rPr>
              <a:t> 6 </a:t>
            </a:r>
            <a:r>
              <a:rPr lang="en-US" err="1">
                <a:solidFill>
                  <a:srgbClr val="0000FF"/>
                </a:solidFill>
                <a:latin typeface="Times New Roman" pitchFamily="18" charset="0"/>
                <a:cs typeface="Times New Roman" pitchFamily="18" charset="0"/>
              </a:rPr>
              <a:t>lên</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thứ</a:t>
            </a:r>
            <a:r>
              <a:rPr lang="en-US">
                <a:solidFill>
                  <a:srgbClr val="0000FF"/>
                </a:solidFill>
                <a:latin typeface="Times New Roman" pitchFamily="18" charset="0"/>
                <a:cs typeface="Times New Roman" pitchFamily="18" charset="0"/>
              </a:rPr>
              <a:t> 4 (</a:t>
            </a:r>
            <a:r>
              <a:rPr lang="en-US" err="1">
                <a:solidFill>
                  <a:srgbClr val="0000FF"/>
                </a:solidFill>
                <a:latin typeface="Times New Roman" pitchFamily="18" charset="0"/>
                <a:cs typeface="Times New Roman" pitchFamily="18" charset="0"/>
              </a:rPr>
              <a:t>đã</a:t>
            </a:r>
            <a:r>
              <a:rPr lang="en-US">
                <a:solidFill>
                  <a:srgbClr val="0000FF"/>
                </a:solidFill>
                <a:latin typeface="Times New Roman" pitchFamily="18" charset="0"/>
                <a:cs typeface="Times New Roman" pitchFamily="18" charset="0"/>
              </a:rPr>
              <a:t> </a:t>
            </a:r>
            <a:r>
              <a:rPr lang="en-US" err="1">
                <a:solidFill>
                  <a:srgbClr val="0000FF"/>
                </a:solidFill>
                <a:latin typeface="Times New Roman" pitchFamily="18" charset="0"/>
                <a:cs typeface="Times New Roman" pitchFamily="18" charset="0"/>
              </a:rPr>
              <a:t>vượt</a:t>
            </a:r>
            <a:r>
              <a:rPr lang="en-US">
                <a:solidFill>
                  <a:srgbClr val="0000FF"/>
                </a:solidFill>
                <a:latin typeface="Times New Roman" pitchFamily="18" charset="0"/>
                <a:cs typeface="Times New Roman" pitchFamily="18" charset="0"/>
              </a:rPr>
              <a:t> qua Singapore </a:t>
            </a:r>
            <a:r>
              <a:rPr lang="en-US" err="1">
                <a:solidFill>
                  <a:srgbClr val="0000FF"/>
                </a:solidFill>
                <a:latin typeface="Times New Roman" pitchFamily="18" charset="0"/>
                <a:cs typeface="Times New Roman" pitchFamily="18" charset="0"/>
              </a:rPr>
              <a:t>và</a:t>
            </a:r>
            <a:r>
              <a:rPr lang="en-US">
                <a:solidFill>
                  <a:srgbClr val="0000FF"/>
                </a:solidFill>
                <a:latin typeface="Times New Roman" pitchFamily="18" charset="0"/>
                <a:cs typeface="Times New Roman" pitchFamily="18" charset="0"/>
              </a:rPr>
              <a:t> Malaysia)</a:t>
            </a:r>
          </a:p>
          <a:p>
            <a:endParaRPr lang="en-US">
              <a:solidFill>
                <a:srgbClr val="0000FF"/>
              </a:solidFill>
            </a:endParaRPr>
          </a:p>
        </p:txBody>
      </p:sp>
      <p:sp>
        <p:nvSpPr>
          <p:cNvPr id="4" name="Slide Number Placeholder 3"/>
          <p:cNvSpPr>
            <a:spLocks noGrp="1"/>
          </p:cNvSpPr>
          <p:nvPr>
            <p:ph type="sldNum" sz="quarter" idx="10"/>
          </p:nvPr>
        </p:nvSpPr>
        <p:spPr>
          <a:xfrm>
            <a:off x="3585032" y="8544031"/>
            <a:ext cx="3011699" cy="463407"/>
          </a:xfrm>
        </p:spPr>
        <p:txBody>
          <a:bodyPr/>
          <a:lstStyle/>
          <a:p>
            <a:fld id="{05A0BFFB-5D70-43A1-A9AA-0678080C2F2A}" type="slidenum">
              <a:rPr lang="en-US" smtClean="0"/>
              <a:t>11</a:t>
            </a:fld>
            <a:endParaRPr lang="en-US"/>
          </a:p>
        </p:txBody>
      </p:sp>
    </p:spTree>
    <p:extLst>
      <p:ext uri="{BB962C8B-B14F-4D97-AF65-F5344CB8AC3E}">
        <p14:creationId xmlns:p14="http://schemas.microsoft.com/office/powerpoint/2010/main" val="84735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727075"/>
            <a:ext cx="5246687" cy="3935413"/>
          </a:xfrm>
        </p:spPr>
      </p:sp>
      <p:sp>
        <p:nvSpPr>
          <p:cNvPr id="3" name="Notes Placeholder 2"/>
          <p:cNvSpPr>
            <a:spLocks noGrp="1"/>
          </p:cNvSpPr>
          <p:nvPr>
            <p:ph type="body" idx="1"/>
          </p:nvPr>
        </p:nvSpPr>
        <p:spPr>
          <a:xfrm>
            <a:off x="695009" y="4763559"/>
            <a:ext cx="5560060" cy="3318009"/>
          </a:xfrm>
        </p:spPr>
        <p:txBody>
          <a:bodyPr/>
          <a:lstStyle/>
          <a:p>
            <a:endParaRPr lang="en-US"/>
          </a:p>
        </p:txBody>
      </p:sp>
      <p:sp>
        <p:nvSpPr>
          <p:cNvPr id="4" name="Slide Number Placeholder 3"/>
          <p:cNvSpPr>
            <a:spLocks noGrp="1"/>
          </p:cNvSpPr>
          <p:nvPr>
            <p:ph type="sldNum" sz="quarter" idx="10"/>
          </p:nvPr>
        </p:nvSpPr>
        <p:spPr>
          <a:xfrm>
            <a:off x="3492467" y="8442410"/>
            <a:ext cx="3011699" cy="463407"/>
          </a:xfrm>
        </p:spPr>
        <p:txBody>
          <a:bodyPr/>
          <a:lstStyle/>
          <a:p>
            <a:fld id="{05A0BFFB-5D70-43A1-A9AA-0678080C2F2A}" type="slidenum">
              <a:rPr lang="en-US" smtClean="0"/>
              <a:t>12</a:t>
            </a:fld>
            <a:endParaRPr lang="en-US"/>
          </a:p>
        </p:txBody>
      </p:sp>
    </p:spTree>
    <p:extLst>
      <p:ext uri="{BB962C8B-B14F-4D97-AF65-F5344CB8AC3E}">
        <p14:creationId xmlns:p14="http://schemas.microsoft.com/office/powerpoint/2010/main" val="122329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5F3D9E2D-7300-40B8-9CA0-793FD37F94CB}" type="slidenum">
              <a:rPr lang="en-US" smtClean="0"/>
              <a:pPr/>
              <a:t>21</a:t>
            </a:fld>
            <a:endParaRPr lang="en-US"/>
          </a:p>
        </p:txBody>
      </p:sp>
    </p:spTree>
    <p:extLst>
      <p:ext uri="{BB962C8B-B14F-4D97-AF65-F5344CB8AC3E}">
        <p14:creationId xmlns:p14="http://schemas.microsoft.com/office/powerpoint/2010/main" val="214092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0B533B-68F5-49DE-AB00-939D66669AFD}" type="slidenum">
              <a:rPr lang="vi-VN" altLang="en-US"/>
              <a:pPr>
                <a:spcBef>
                  <a:spcPct val="0"/>
                </a:spcBef>
              </a:pPr>
              <a:t>59</a:t>
            </a:fld>
            <a:endParaRPr lang="vi-VN" altLang="en-US"/>
          </a:p>
        </p:txBody>
      </p:sp>
      <p:sp>
        <p:nvSpPr>
          <p:cNvPr id="450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9" tIns="44979" rIns="89959" bIns="44979"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52B07E0-8601-4BC0-980C-597C09B206AE}" type="slidenum">
              <a:rPr lang="en-US" altLang="en-US">
                <a:cs typeface="Arial" panose="020B0604020202020204" pitchFamily="34" charset="0"/>
              </a:rPr>
              <a:pPr algn="r" eaLnBrk="1" hangingPunct="1">
                <a:spcBef>
                  <a:spcPct val="0"/>
                </a:spcBef>
              </a:pPr>
              <a:t>59</a:t>
            </a:fld>
            <a:endParaRPr lang="en-US" altLang="en-US">
              <a:cs typeface="Arial" panose="020B0604020202020204" pitchFamily="34" charset="0"/>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685800" y="4344988"/>
            <a:ext cx="54864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49" tIns="44975" rIns="89949" bIns="44975"/>
          <a:lstStyle/>
          <a:p>
            <a:pPr eaLnBrk="1" hangingPunct="1"/>
            <a:endParaRPr lang="vi-VN" altLang="en-US">
              <a:latin typeface="Arial" panose="020B0604020202020204" pitchFamily="34" charset="0"/>
            </a:endParaRPr>
          </a:p>
        </p:txBody>
      </p:sp>
    </p:spTree>
    <p:extLst>
      <p:ext uri="{BB962C8B-B14F-4D97-AF65-F5344CB8AC3E}">
        <p14:creationId xmlns:p14="http://schemas.microsoft.com/office/powerpoint/2010/main" val="135203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Slide Image Placeholder 1"/>
          <p:cNvSpPr>
            <a:spLocks noGrp="1" noRot="1" noChangeAspect="1" noTextEdit="1"/>
          </p:cNvSpPr>
          <p:nvPr>
            <p:ph type="sldImg"/>
          </p:nvPr>
        </p:nvSpPr>
        <p:spPr bwMode="auto">
          <a:noFill/>
          <a:ln>
            <a:solidFill>
              <a:srgbClr val="000000"/>
            </a:solidFill>
            <a:miter lim="800000"/>
            <a:headEnd/>
            <a:tailEnd/>
          </a:ln>
        </p:spPr>
      </p:sp>
      <p:sp>
        <p:nvSpPr>
          <p:cNvPr id="68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5837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6839F1B0-FEEE-4952-B57E-AE8050C360AA}" type="slidenum">
              <a:rPr lang="en-US" altLang="en-US" sz="1200">
                <a:latin typeface="+mn-lt"/>
              </a:rPr>
              <a:pPr algn="r">
                <a:defRPr/>
              </a:pPr>
              <a:t>61</a:t>
            </a:fld>
            <a:endParaRPr lang="en-US" altLang="en-US" sz="1200">
              <a:latin typeface="+mn-lt"/>
            </a:endParaRPr>
          </a:p>
        </p:txBody>
      </p:sp>
    </p:spTree>
    <p:extLst>
      <p:ext uri="{BB962C8B-B14F-4D97-AF65-F5344CB8AC3E}">
        <p14:creationId xmlns:p14="http://schemas.microsoft.com/office/powerpoint/2010/main" val="347713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354DDA-B578-4880-BB5A-4C908BCECF7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167178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54DDA-B578-4880-BB5A-4C908BCECF7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770511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54DDA-B578-4880-BB5A-4C908BCECF7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335671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47D2CE-C5F7-4D23-9828-D336A1F3DB1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EEA417-1F6A-4FD4-9435-2BBB74157EB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9402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3A430E-8795-49F8-AE36-730690F484A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F5DE43-846E-4582-8BFF-16CECEF365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683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CA9F78-E7D8-4567-876D-8DB8E49711D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9C390A-94EA-43D5-B5C3-C6CA29A0427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5002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C1FD9E-3C23-4CB3-A47D-CD8CA37158C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540537-96CB-401A-B4F0-C81FD4680C7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8579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02FF87-3952-4AC8-B75B-747ABD9336E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3CC397-CBA6-422D-AA49-BB5DA4080DD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926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D03041-D5E0-413A-9FA4-DDF74BFEE28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72BD4-0A29-41C1-A8D4-C8E48C61BB7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325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7DFFC-A97A-47E7-8D18-DD5F6FA2026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62941D-29B9-45B3-BB5C-6CC5336FF6A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98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424B40-82A3-4CB8-85D6-87D339D4234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0CCE3D-5FC2-428F-BBDA-3C6F8A0D58B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94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354DDA-B578-4880-BB5A-4C908BCECF7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2764010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537B38-BE5C-4DA9-B87D-8283F9BEAC6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446A66-BB24-481F-833B-E797FD57B08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067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99F82C-6FD2-41CA-9C96-28AE95277E9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2F9409D-1B1D-4ACF-A57C-F7F8E0BE04E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6798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791168-D010-46C5-A4BE-CC7F5A89D47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95E551-6DB1-45C8-976C-D7A784ADBAD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9408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F0DA6D-7916-426A-A779-7D318C98A72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ECEA49-49F8-4D7D-A708-88B083F888A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0284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47D2CE-C5F7-4D23-9828-D336A1F3DB1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EEA417-1F6A-4FD4-9435-2BBB74157EB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824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3A430E-8795-49F8-AE36-730690F484A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F5DE43-846E-4582-8BFF-16CECEF365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4021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CA9F78-E7D8-4567-876D-8DB8E49711D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9C390A-94EA-43D5-B5C3-C6CA29A0427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0071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C1FD9E-3C23-4CB3-A47D-CD8CA37158C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540537-96CB-401A-B4F0-C81FD4680C7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1407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02FF87-3952-4AC8-B75B-747ABD9336E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3CC397-CBA6-422D-AA49-BB5DA4080DD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6808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D03041-D5E0-413A-9FA4-DDF74BFEE28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72BD4-0A29-41C1-A8D4-C8E48C61BB7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4934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354DDA-B578-4880-BB5A-4C908BCECF75}" type="datetimeFigureOut">
              <a:rPr lang="en-US" smtClean="0"/>
              <a:t>24/08/2021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3742427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7DFFC-A97A-47E7-8D18-DD5F6FA2026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62941D-29B9-45B3-BB5C-6CC5336FF6A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0168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424B40-82A3-4CB8-85D6-87D339D4234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0CCE3D-5FC2-428F-BBDA-3C6F8A0D58B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329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537B38-BE5C-4DA9-B87D-8283F9BEAC6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446A66-BB24-481F-833B-E797FD57B08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4791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99F82C-6FD2-41CA-9C96-28AE95277E9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2F9409D-1B1D-4ACF-A57C-F7F8E0BE04E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1909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791168-D010-46C5-A4BE-CC7F5A89D47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95E551-6DB1-45C8-976C-D7A784ADBAD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6465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F0DA6D-7916-426A-A779-7D318C98A72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ECEA49-49F8-4D7D-A708-88B083F888A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819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47D2CE-C5F7-4D23-9828-D336A1F3DB1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EEA417-1F6A-4FD4-9435-2BBB74157EB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1192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3A430E-8795-49F8-AE36-730690F484A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F5DE43-846E-4582-8BFF-16CECEF365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414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CA9F78-E7D8-4567-876D-8DB8E49711D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9C390A-94EA-43D5-B5C3-C6CA29A0427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793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C1FD9E-3C23-4CB3-A47D-CD8CA37158C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540537-96CB-401A-B4F0-C81FD4680C7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2440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354DDA-B578-4880-BB5A-4C908BCECF75}" type="datetimeFigureOut">
              <a:rPr lang="en-US" smtClean="0"/>
              <a:t>24/08/2021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3942615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02FF87-3952-4AC8-B75B-747ABD9336E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3CC397-CBA6-422D-AA49-BB5DA4080DD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276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D03041-D5E0-413A-9FA4-DDF74BFEE28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72BD4-0A29-41C1-A8D4-C8E48C61BB7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5301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7DFFC-A97A-47E7-8D18-DD5F6FA2026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62941D-29B9-45B3-BB5C-6CC5336FF6A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74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424B40-82A3-4CB8-85D6-87D339D4234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0CCE3D-5FC2-428F-BBDA-3C6F8A0D58B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7227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537B38-BE5C-4DA9-B87D-8283F9BEAC6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446A66-BB24-481F-833B-E797FD57B08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4947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99F82C-6FD2-41CA-9C96-28AE95277E9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2F9409D-1B1D-4ACF-A57C-F7F8E0BE04E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47989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791168-D010-46C5-A4BE-CC7F5A89D47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95E551-6DB1-45C8-976C-D7A784ADBAD6}"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8403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F0DA6D-7916-426A-A779-7D318C98A72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ECEA49-49F8-4D7D-A708-88B083F888A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4034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354DDA-B578-4880-BB5A-4C908BCECF75}" type="datetimeFigureOut">
              <a:rPr lang="en-US" smtClean="0"/>
              <a:t>24/08/2021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3723611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354DDA-B578-4880-BB5A-4C908BCECF75}" type="datetimeFigureOut">
              <a:rPr lang="en-US" smtClean="0"/>
              <a:t>24/08/2021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2720904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54DDA-B578-4880-BB5A-4C908BCECF75}" type="datetimeFigureOut">
              <a:rPr lang="en-US" smtClean="0"/>
              <a:t>24/08/2021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1316065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354DDA-B578-4880-BB5A-4C908BCECF75}" type="datetimeFigureOut">
              <a:rPr lang="en-US" smtClean="0"/>
              <a:t>24/08/2021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2364169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354DDA-B578-4880-BB5A-4C908BCECF75}" type="datetimeFigureOut">
              <a:rPr lang="en-US" smtClean="0"/>
              <a:t>24/08/2021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7532D4-15A6-4737-A9D9-A0BEF4FFB786}" type="slidenum">
              <a:rPr lang="en-US" smtClean="0"/>
              <a:t>‹#›</a:t>
            </a:fld>
            <a:endParaRPr lang="en-US"/>
          </a:p>
        </p:txBody>
      </p:sp>
    </p:spTree>
    <p:extLst>
      <p:ext uri="{BB962C8B-B14F-4D97-AF65-F5344CB8AC3E}">
        <p14:creationId xmlns:p14="http://schemas.microsoft.com/office/powerpoint/2010/main" val="182851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54DDA-B578-4880-BB5A-4C908BCECF75}" type="datetimeFigureOut">
              <a:rPr lang="en-US" smtClean="0"/>
              <a:t>24/08/2021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532D4-15A6-4737-A9D9-A0BEF4FFB786}" type="slidenum">
              <a:rPr lang="en-US" smtClean="0"/>
              <a:t>‹#›</a:t>
            </a:fld>
            <a:endParaRPr lang="en-US"/>
          </a:p>
        </p:txBody>
      </p:sp>
    </p:spTree>
    <p:extLst>
      <p:ext uri="{BB962C8B-B14F-4D97-AF65-F5344CB8AC3E}">
        <p14:creationId xmlns:p14="http://schemas.microsoft.com/office/powerpoint/2010/main" val="2855327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11B2B2-F074-414F-9F53-0EC16CAE022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94D966-8C7F-4C42-A4C7-9F2D2545461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31842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11B2B2-F074-414F-9F53-0EC16CAE022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94D966-8C7F-4C42-A4C7-9F2D2545461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34184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11B2B2-F074-414F-9F53-0EC16CAE022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24/08/2021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94D966-8C7F-4C42-A4C7-9F2D2545461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441131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cdn.tuoitre.vn/2020/12/18/18-12-thang-1-16082537086052077374929.jpg"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descr="trong-dong--ko-bacgroud"/>
          <p:cNvPicPr>
            <a:picLocks noChangeAspect="1" noChangeArrowheads="1"/>
          </p:cNvPicPr>
          <p:nvPr/>
        </p:nvPicPr>
        <p:blipFill>
          <a:blip r:embed="rId2"/>
          <a:srcRect/>
          <a:stretch>
            <a:fillRect/>
          </a:stretch>
        </p:blipFill>
        <p:spPr bwMode="auto">
          <a:xfrm>
            <a:off x="2093842" y="869188"/>
            <a:ext cx="5046388" cy="5032272"/>
          </a:xfrm>
          <a:prstGeom prst="rect">
            <a:avLst/>
          </a:prstGeom>
          <a:noFill/>
          <a:ln w="9525">
            <a:noFill/>
            <a:miter lim="800000"/>
            <a:headEnd/>
            <a:tailEnd/>
          </a:ln>
        </p:spPr>
      </p:pic>
      <p:sp>
        <p:nvSpPr>
          <p:cNvPr id="453636" name="Text Box 4"/>
          <p:cNvSpPr txBox="1">
            <a:spLocks noChangeArrowheads="1"/>
          </p:cNvSpPr>
          <p:nvPr/>
        </p:nvSpPr>
        <p:spPr bwMode="auto">
          <a:xfrm>
            <a:off x="339634" y="378823"/>
            <a:ext cx="8763456" cy="3613297"/>
          </a:xfrm>
          <a:prstGeom prst="rect">
            <a:avLst/>
          </a:prstGeom>
          <a:noFill/>
          <a:ln w="9525">
            <a:noFill/>
            <a:miter lim="800000"/>
            <a:headEnd/>
            <a:tailEnd/>
          </a:ln>
          <a:effectLst/>
        </p:spPr>
        <p:txBody>
          <a:bodyPr wrap="square">
            <a:spAutoFit/>
          </a:bodyPr>
          <a:lstStyle/>
          <a:p>
            <a:pPr algn="ctr">
              <a:lnSpc>
                <a:spcPct val="130000"/>
              </a:lnSpc>
            </a:pPr>
            <a:r>
              <a:rPr lang="en-US" sz="5400" b="1" dirty="0">
                <a:solidFill>
                  <a:srgbClr val="FF0000"/>
                </a:solidFill>
                <a:latin typeface="Times New Roman" panose="02020603050405020304" pitchFamily="18" charset="0"/>
                <a:cs typeface="Times New Roman" panose="02020603050405020304" pitchFamily="18" charset="0"/>
              </a:rPr>
              <a:t>KHÁT VỌNG PHÁT TRIỂN ĐẤT NƯỚC </a:t>
            </a:r>
          </a:p>
          <a:p>
            <a:pPr algn="ctr">
              <a:lnSpc>
                <a:spcPct val="130000"/>
              </a:lnSpc>
            </a:pPr>
            <a:r>
              <a:rPr lang="en-US" sz="3400" b="1" dirty="0">
                <a:solidFill>
                  <a:srgbClr val="002060"/>
                </a:solidFill>
                <a:latin typeface="Times New Roman" panose="02020603050405020304" pitchFamily="18" charset="0"/>
                <a:cs typeface="Times New Roman" panose="02020603050405020304" pitchFamily="18" charset="0"/>
              </a:rPr>
              <a:t>(TỪ ĐẠI HỘI ĐẠI BIỂU TOÀN QUỐC</a:t>
            </a:r>
          </a:p>
          <a:p>
            <a:pPr algn="ctr">
              <a:lnSpc>
                <a:spcPct val="130000"/>
              </a:lnSpc>
            </a:pPr>
            <a:r>
              <a:rPr lang="en-US" sz="3400" b="1" dirty="0">
                <a:solidFill>
                  <a:srgbClr val="002060"/>
                </a:solidFill>
                <a:latin typeface="Times New Roman" panose="02020603050405020304" pitchFamily="18" charset="0"/>
                <a:cs typeface="Times New Roman" panose="02020603050405020304" pitchFamily="18" charset="0"/>
              </a:rPr>
              <a:t>LẦN THỨ XIII)</a:t>
            </a:r>
            <a:endParaRPr lang="en-US" sz="5400" spc="130" dirty="0">
              <a:ln w="34925">
                <a:noFill/>
                <a:round/>
              </a:ln>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7D620D5-42FE-48DD-9EB4-F2F38935F78D}"/>
              </a:ext>
            </a:extLst>
          </p:cNvPr>
          <p:cNvSpPr txBox="1"/>
          <p:nvPr/>
        </p:nvSpPr>
        <p:spPr>
          <a:xfrm>
            <a:off x="169817" y="5689218"/>
            <a:ext cx="8974184" cy="1200329"/>
          </a:xfrm>
          <a:prstGeom prst="rect">
            <a:avLst/>
          </a:prstGeom>
          <a:noFill/>
        </p:spPr>
        <p:txBody>
          <a:bodyPr wrap="square" rtlCol="0">
            <a:spAutoFit/>
          </a:bodyPr>
          <a:lstStyle/>
          <a:p>
            <a:pPr algn="ctr"/>
            <a:r>
              <a:rPr lang="en-US" sz="3600" b="1" dirty="0">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BÁO CÁO VIÊN: VŨ TRUNG KIÊN – </a:t>
            </a:r>
          </a:p>
          <a:p>
            <a:pPr algn="ctr"/>
            <a:r>
              <a:rPr lang="en-US" sz="36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Học</a:t>
            </a:r>
            <a:r>
              <a:rPr lang="en-US" sz="36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viện</a:t>
            </a:r>
            <a:r>
              <a:rPr lang="en-US" sz="36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chính</a:t>
            </a:r>
            <a:r>
              <a:rPr lang="en-US" sz="36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trị</a:t>
            </a:r>
            <a:r>
              <a:rPr lang="en-US" sz="36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khu</a:t>
            </a:r>
            <a:r>
              <a:rPr lang="en-US" sz="36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6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vực</a:t>
            </a:r>
            <a:r>
              <a:rPr lang="en-US" sz="36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II</a:t>
            </a:r>
          </a:p>
        </p:txBody>
      </p:sp>
    </p:spTree>
    <p:extLst>
      <p:ext uri="{BB962C8B-B14F-4D97-AF65-F5344CB8AC3E}">
        <p14:creationId xmlns:p14="http://schemas.microsoft.com/office/powerpoint/2010/main" val="19448869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7CD7-08EA-41AB-AEF3-473918002845}"/>
              </a:ext>
            </a:extLst>
          </p:cNvPr>
          <p:cNvSpPr>
            <a:spLocks noGrp="1"/>
          </p:cNvSpPr>
          <p:nvPr>
            <p:ph type="title"/>
          </p:nvPr>
        </p:nvSpPr>
        <p:spPr>
          <a:xfrm>
            <a:off x="667095" y="0"/>
            <a:ext cx="7955282" cy="1045029"/>
          </a:xfrm>
          <a:solidFill>
            <a:schemeClr val="bg1"/>
          </a:solidFill>
        </p:spPr>
        <p:txBody>
          <a:bodyPr>
            <a:noAutofit/>
          </a:bodyPr>
          <a:lstStyle/>
          <a:p>
            <a:pPr algn="ctr">
              <a:lnSpc>
                <a:spcPct val="150000"/>
              </a:lnSpc>
            </a:pPr>
            <a:r>
              <a:rPr lang="en-US" sz="2100" b="1" dirty="0">
                <a:solidFill>
                  <a:srgbClr val="FF00FF"/>
                </a:solidFill>
                <a:latin typeface="Times New Roman" panose="02020603050405020304" pitchFamily="18" charset="0"/>
                <a:cs typeface="Times New Roman" panose="02020603050405020304" pitchFamily="18" charset="0"/>
              </a:rPr>
              <a:t>So </a:t>
            </a:r>
            <a:r>
              <a:rPr lang="en-US" sz="2100" b="1" dirty="0" err="1">
                <a:solidFill>
                  <a:srgbClr val="FF00FF"/>
                </a:solidFill>
                <a:latin typeface="Times New Roman" panose="02020603050405020304" pitchFamily="18" charset="0"/>
                <a:cs typeface="Times New Roman" panose="02020603050405020304" pitchFamily="18" charset="0"/>
              </a:rPr>
              <a:t>sánh</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về</a:t>
            </a:r>
            <a:r>
              <a:rPr lang="en-US" sz="2100" b="1" dirty="0">
                <a:solidFill>
                  <a:srgbClr val="FF00FF"/>
                </a:solidFill>
                <a:latin typeface="Times New Roman" panose="02020603050405020304" pitchFamily="18" charset="0"/>
                <a:cs typeface="Times New Roman" panose="02020603050405020304" pitchFamily="18" charset="0"/>
              </a:rPr>
              <a:t> GDP </a:t>
            </a:r>
            <a:r>
              <a:rPr lang="en-US" sz="2100" b="1" dirty="0" err="1">
                <a:solidFill>
                  <a:srgbClr val="FF00FF"/>
                </a:solidFill>
                <a:latin typeface="Times New Roman" panose="02020603050405020304" pitchFamily="18" charset="0"/>
                <a:cs typeface="Times New Roman" panose="02020603050405020304" pitchFamily="18" charset="0"/>
              </a:rPr>
              <a:t>bình</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quân</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đầu</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người</a:t>
            </a:r>
            <a:r>
              <a:rPr lang="en-US" sz="2100" b="1" dirty="0">
                <a:solidFill>
                  <a:srgbClr val="FF00FF"/>
                </a:solidFill>
                <a:latin typeface="Times New Roman" panose="02020603050405020304" pitchFamily="18" charset="0"/>
                <a:cs typeface="Times New Roman" panose="02020603050405020304" pitchFamily="18" charset="0"/>
              </a:rPr>
              <a:t> (USD)</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4152245631"/>
              </p:ext>
            </p:extLst>
          </p:nvPr>
        </p:nvGraphicFramePr>
        <p:xfrm>
          <a:off x="981075" y="1045033"/>
          <a:ext cx="7418509" cy="4284608"/>
        </p:xfrm>
        <a:graphic>
          <a:graphicData uri="http://schemas.openxmlformats.org/drawingml/2006/table">
            <a:tbl>
              <a:tblPr firstRow="1" bandRow="1">
                <a:tableStyleId>{5C22544A-7EE6-4342-B048-85BDC9FD1C3A}</a:tableStyleId>
              </a:tblPr>
              <a:tblGrid>
                <a:gridCol w="1863482">
                  <a:extLst>
                    <a:ext uri="{9D8B030D-6E8A-4147-A177-3AD203B41FA5}">
                      <a16:colId xmlns:a16="http://schemas.microsoft.com/office/drawing/2014/main" val="20000"/>
                    </a:ext>
                  </a:extLst>
                </a:gridCol>
                <a:gridCol w="1863482">
                  <a:extLst>
                    <a:ext uri="{9D8B030D-6E8A-4147-A177-3AD203B41FA5}">
                      <a16:colId xmlns:a16="http://schemas.microsoft.com/office/drawing/2014/main" val="20001"/>
                    </a:ext>
                  </a:extLst>
                </a:gridCol>
                <a:gridCol w="1863482">
                  <a:extLst>
                    <a:ext uri="{9D8B030D-6E8A-4147-A177-3AD203B41FA5}">
                      <a16:colId xmlns:a16="http://schemas.microsoft.com/office/drawing/2014/main" val="20002"/>
                    </a:ext>
                  </a:extLst>
                </a:gridCol>
                <a:gridCol w="1828063">
                  <a:extLst>
                    <a:ext uri="{9D8B030D-6E8A-4147-A177-3AD203B41FA5}">
                      <a16:colId xmlns:a16="http://schemas.microsoft.com/office/drawing/2014/main" val="20003"/>
                    </a:ext>
                  </a:extLst>
                </a:gridCol>
              </a:tblGrid>
              <a:tr h="267788">
                <a:tc>
                  <a:txBody>
                    <a:bodyPr/>
                    <a:lstStyle/>
                    <a:p>
                      <a:pPr algn="ctr" fontAlgn="b"/>
                      <a:r>
                        <a:rPr lang="en-US" sz="1500" u="none" strike="noStrike" err="1">
                          <a:effectLst/>
                          <a:latin typeface="Times New Roman" panose="02020603050405020304" pitchFamily="18" charset="0"/>
                          <a:cs typeface="Times New Roman" panose="02020603050405020304" pitchFamily="18" charset="0"/>
                        </a:rPr>
                        <a:t>Quốc</a:t>
                      </a:r>
                      <a:r>
                        <a:rPr lang="en-US" sz="1500" u="none" strike="noStrike">
                          <a:effectLst/>
                          <a:latin typeface="Times New Roman" panose="02020603050405020304" pitchFamily="18" charset="0"/>
                          <a:cs typeface="Times New Roman" panose="02020603050405020304" pitchFamily="18" charset="0"/>
                        </a:rPr>
                        <a:t> </a:t>
                      </a:r>
                      <a:r>
                        <a:rPr lang="en-US" sz="1500" u="none" strike="noStrike" err="1">
                          <a:effectLst/>
                          <a:latin typeface="Times New Roman" panose="02020603050405020304" pitchFamily="18" charset="0"/>
                          <a:cs typeface="Times New Roman" panose="02020603050405020304" pitchFamily="18" charset="0"/>
                        </a:rPr>
                        <a:t>gia</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2011</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2015</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2020</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0"/>
                  </a:ext>
                </a:extLst>
              </a:tr>
              <a:tr h="267788">
                <a:tc>
                  <a:txBody>
                    <a:bodyPr/>
                    <a:lstStyle/>
                    <a:p>
                      <a:pPr algn="l" fontAlgn="b"/>
                      <a:r>
                        <a:rPr lang="en-US" sz="1500" u="none" strike="noStrike" err="1">
                          <a:effectLst/>
                          <a:latin typeface="Times New Roman" panose="02020603050405020304" pitchFamily="18" charset="0"/>
                          <a:cs typeface="Times New Roman" panose="02020603050405020304" pitchFamily="18" charset="0"/>
                        </a:rPr>
                        <a:t>Bru-nây</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47.092</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31.356</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23.117</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1"/>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Cam-</a:t>
                      </a:r>
                      <a:r>
                        <a:rPr lang="en-US" sz="1500" u="none" strike="noStrike" err="1">
                          <a:effectLst/>
                          <a:latin typeface="Times New Roman" panose="02020603050405020304" pitchFamily="18" charset="0"/>
                          <a:cs typeface="Times New Roman" panose="02020603050405020304" pitchFamily="18" charset="0"/>
                        </a:rPr>
                        <a:t>pu</a:t>
                      </a:r>
                      <a:r>
                        <a:rPr lang="en-US" sz="1500" u="none" strike="noStrike">
                          <a:effectLst/>
                          <a:latin typeface="Times New Roman" panose="02020603050405020304" pitchFamily="18" charset="0"/>
                          <a:cs typeface="Times New Roman" panose="02020603050405020304" pitchFamily="18" charset="0"/>
                        </a:rPr>
                        <a:t>-chia</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878</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1.165</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1.572</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2"/>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In-đô-nê-xi-a</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dirty="0">
                          <a:effectLst/>
                          <a:latin typeface="Times New Roman" panose="02020603050405020304" pitchFamily="18" charset="0"/>
                          <a:cs typeface="Times New Roman" panose="02020603050405020304" pitchFamily="18" charset="0"/>
                        </a:rPr>
                        <a:t>3.689</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3.368</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4.038</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3"/>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Lào</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1.412</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2.131</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2.567</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4"/>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Ma-lai-xi-a</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10.398</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9.663</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10.192</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5"/>
                  </a:ext>
                </a:extLst>
              </a:tr>
              <a:tr h="267788">
                <a:tc>
                  <a:txBody>
                    <a:bodyPr/>
                    <a:lstStyle/>
                    <a:p>
                      <a:pPr algn="l" fontAlgn="b"/>
                      <a:r>
                        <a:rPr lang="en-US" sz="1500" u="none" strike="noStrike" err="1">
                          <a:effectLst/>
                          <a:latin typeface="Times New Roman" panose="02020603050405020304" pitchFamily="18" charset="0"/>
                          <a:cs typeface="Times New Roman" panose="02020603050405020304" pitchFamily="18" charset="0"/>
                        </a:rPr>
                        <a:t>Mi</a:t>
                      </a:r>
                      <a:r>
                        <a:rPr lang="en-US" sz="1500" u="none" strike="noStrike">
                          <a:effectLst/>
                          <a:latin typeface="Times New Roman" panose="02020603050405020304" pitchFamily="18" charset="0"/>
                          <a:cs typeface="Times New Roman" panose="02020603050405020304" pitchFamily="18" charset="0"/>
                        </a:rPr>
                        <a:t>-an-ma</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1.093</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1.224</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1.333</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6"/>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Phi-li-pin</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2.473</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3.039</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3.373</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7"/>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Xin-ga-po</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53.891</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55.646</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58.484</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8"/>
                  </a:ext>
                </a:extLst>
              </a:tr>
              <a:tr h="267788">
                <a:tc>
                  <a:txBody>
                    <a:bodyPr/>
                    <a:lstStyle/>
                    <a:p>
                      <a:pPr algn="l" fontAlgn="b"/>
                      <a:r>
                        <a:rPr lang="en-US" sz="1500" u="none" strike="noStrike" err="1">
                          <a:effectLst/>
                          <a:latin typeface="Times New Roman" panose="02020603050405020304" pitchFamily="18" charset="0"/>
                          <a:cs typeface="Times New Roman" panose="02020603050405020304" pitchFamily="18" charset="0"/>
                        </a:rPr>
                        <a:t>Thái</a:t>
                      </a:r>
                      <a:r>
                        <a:rPr lang="en-US" sz="1500" u="none" strike="noStrike">
                          <a:effectLst/>
                          <a:latin typeface="Times New Roman" panose="02020603050405020304" pitchFamily="18" charset="0"/>
                          <a:cs typeface="Times New Roman" panose="02020603050405020304" pitchFamily="18" charset="0"/>
                        </a:rPr>
                        <a:t> Lan</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5.492</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5.840</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7.295</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9"/>
                  </a:ext>
                </a:extLst>
              </a:tr>
              <a:tr h="267788">
                <a:tc>
                  <a:txBody>
                    <a:bodyPr/>
                    <a:lstStyle/>
                    <a:p>
                      <a:pPr algn="l" fontAlgn="b"/>
                      <a:r>
                        <a:rPr lang="en-US" sz="1500" b="1" u="none" strike="noStrike" err="1">
                          <a:solidFill>
                            <a:srgbClr val="FF0000"/>
                          </a:solidFill>
                          <a:effectLst/>
                          <a:latin typeface="Times New Roman" panose="02020603050405020304" pitchFamily="18" charset="0"/>
                          <a:cs typeface="Times New Roman" panose="02020603050405020304" pitchFamily="18" charset="0"/>
                        </a:rPr>
                        <a:t>Việt</a:t>
                      </a:r>
                      <a:r>
                        <a:rPr lang="en-US" sz="1500" b="1" u="none" strike="noStrike">
                          <a:solidFill>
                            <a:srgbClr val="FF0000"/>
                          </a:solidFill>
                          <a:effectLst/>
                          <a:latin typeface="Times New Roman" panose="02020603050405020304" pitchFamily="18" charset="0"/>
                          <a:cs typeface="Times New Roman" panose="02020603050405020304" pitchFamily="18" charset="0"/>
                        </a:rPr>
                        <a:t> Nam</a:t>
                      </a:r>
                      <a:endParaRPr lang="en-US" sz="1500" b="1" i="0" u="none" strike="noStrike">
                        <a:solidFill>
                          <a:srgbClr val="FF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b="1" u="none" strike="noStrike">
                          <a:solidFill>
                            <a:srgbClr val="FF0000"/>
                          </a:solidFill>
                          <a:effectLst/>
                          <a:latin typeface="Times New Roman" panose="02020603050405020304" pitchFamily="18" charset="0"/>
                          <a:cs typeface="Times New Roman" panose="02020603050405020304" pitchFamily="18" charset="0"/>
                        </a:rPr>
                        <a:t>1.928</a:t>
                      </a:r>
                      <a:endParaRPr lang="en-US" sz="1500" b="1" i="0" u="none" strike="noStrike">
                        <a:solidFill>
                          <a:srgbClr val="FF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b="1" u="none" strike="noStrike">
                          <a:solidFill>
                            <a:srgbClr val="FF0000"/>
                          </a:solidFill>
                          <a:effectLst/>
                          <a:latin typeface="Times New Roman" panose="02020603050405020304" pitchFamily="18" charset="0"/>
                          <a:cs typeface="Times New Roman" panose="02020603050405020304" pitchFamily="18" charset="0"/>
                        </a:rPr>
                        <a:t>2.556</a:t>
                      </a:r>
                      <a:endParaRPr lang="en-US" sz="1500" b="1" i="0" u="none" strike="noStrike">
                        <a:solidFill>
                          <a:srgbClr val="FF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b="1" u="none" strike="noStrike" dirty="0">
                          <a:solidFill>
                            <a:srgbClr val="FF0000"/>
                          </a:solidFill>
                          <a:effectLst/>
                          <a:latin typeface="Times New Roman" panose="02020603050405020304" pitchFamily="18" charset="0"/>
                          <a:cs typeface="Times New Roman" panose="02020603050405020304" pitchFamily="18" charset="0"/>
                        </a:rPr>
                        <a:t>3.498</a:t>
                      </a:r>
                      <a:endParaRPr lang="en-US" sz="15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10"/>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Trung Quốc</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5.561</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8.085</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10.582</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11"/>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Ấn Độ</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1.458</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dirty="0">
                          <a:effectLst/>
                          <a:latin typeface="Times New Roman" panose="02020603050405020304" pitchFamily="18" charset="0"/>
                          <a:cs typeface="Times New Roman" panose="02020603050405020304" pitchFamily="18" charset="0"/>
                        </a:rPr>
                        <a:t>1.606</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1.877</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12"/>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Nhật Bản</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48.169</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34.569</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dirty="0">
                          <a:effectLst/>
                          <a:latin typeface="Times New Roman" panose="02020603050405020304" pitchFamily="18" charset="0"/>
                          <a:cs typeface="Times New Roman" panose="02020603050405020304" pitchFamily="18" charset="0"/>
                        </a:rPr>
                        <a:t>39.048</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13"/>
                  </a:ext>
                </a:extLst>
              </a:tr>
              <a:tr h="267788">
                <a:tc>
                  <a:txBody>
                    <a:bodyPr/>
                    <a:lstStyle/>
                    <a:p>
                      <a:pPr algn="l" fontAlgn="b"/>
                      <a:r>
                        <a:rPr lang="en-US" sz="1500" u="none" strike="noStrike">
                          <a:effectLst/>
                          <a:latin typeface="Times New Roman" panose="02020603050405020304" pitchFamily="18" charset="0"/>
                          <a:cs typeface="Times New Roman" panose="02020603050405020304" pitchFamily="18" charset="0"/>
                        </a:rPr>
                        <a:t>Hàn Quốc</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25.095</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28.732</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30.644</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14"/>
                  </a:ext>
                </a:extLst>
              </a:tr>
              <a:tr h="267788">
                <a:tc>
                  <a:txBody>
                    <a:bodyPr/>
                    <a:lstStyle/>
                    <a:p>
                      <a:pPr algn="l" fontAlgn="b"/>
                      <a:r>
                        <a:rPr lang="en-US" sz="1500" b="1" i="1" u="none" strike="noStrike" err="1">
                          <a:effectLst/>
                          <a:latin typeface="Times New Roman" panose="02020603050405020304" pitchFamily="18" charset="0"/>
                          <a:cs typeface="Times New Roman" panose="02020603050405020304" pitchFamily="18" charset="0"/>
                        </a:rPr>
                        <a:t>Thế</a:t>
                      </a:r>
                      <a:r>
                        <a:rPr lang="en-US" sz="1500" b="1" i="1" u="none" strike="noStrike">
                          <a:effectLst/>
                          <a:latin typeface="Times New Roman" panose="02020603050405020304" pitchFamily="18" charset="0"/>
                          <a:cs typeface="Times New Roman" panose="02020603050405020304" pitchFamily="18" charset="0"/>
                        </a:rPr>
                        <a:t> </a:t>
                      </a:r>
                      <a:r>
                        <a:rPr lang="en-US" sz="1500" b="1" i="1" u="none" strike="noStrike" err="1">
                          <a:effectLst/>
                          <a:latin typeface="Times New Roman" panose="02020603050405020304" pitchFamily="18" charset="0"/>
                          <a:cs typeface="Times New Roman" panose="02020603050405020304" pitchFamily="18" charset="0"/>
                        </a:rPr>
                        <a:t>giới</a:t>
                      </a:r>
                      <a:endParaRPr lang="en-US" sz="1500" b="1" i="1"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b="1" i="1" u="none" strike="noStrike">
                          <a:effectLst/>
                          <a:latin typeface="Times New Roman" panose="02020603050405020304" pitchFamily="18" charset="0"/>
                          <a:cs typeface="Times New Roman" panose="02020603050405020304" pitchFamily="18" charset="0"/>
                        </a:rPr>
                        <a:t>10.610</a:t>
                      </a:r>
                      <a:endParaRPr lang="en-US" sz="1500" b="1" i="1"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b="1" i="1" u="none" strike="noStrike">
                          <a:effectLst/>
                          <a:latin typeface="Times New Roman" panose="02020603050405020304" pitchFamily="18" charset="0"/>
                          <a:cs typeface="Times New Roman" panose="02020603050405020304" pitchFamily="18" charset="0"/>
                        </a:rPr>
                        <a:t>10.321</a:t>
                      </a:r>
                      <a:endParaRPr lang="en-US" sz="1500" b="1" i="1"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b="1" i="1" u="none" strike="noStrike" dirty="0">
                          <a:effectLst/>
                          <a:latin typeface="Times New Roman" panose="02020603050405020304" pitchFamily="18" charset="0"/>
                          <a:cs typeface="Times New Roman" panose="02020603050405020304" pitchFamily="18" charset="0"/>
                        </a:rPr>
                        <a:t>10.954</a:t>
                      </a:r>
                      <a:endParaRPr lang="en-US" sz="15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15"/>
                  </a:ext>
                </a:extLst>
              </a:tr>
            </a:tbl>
          </a:graphicData>
        </a:graphic>
      </p:graphicFrame>
      <p:sp>
        <p:nvSpPr>
          <p:cNvPr id="12" name="Rectangle 11"/>
          <p:cNvSpPr/>
          <p:nvPr/>
        </p:nvSpPr>
        <p:spPr>
          <a:xfrm>
            <a:off x="5576261" y="5662225"/>
            <a:ext cx="2822484" cy="300072"/>
          </a:xfrm>
          <a:prstGeom prst="rect">
            <a:avLst/>
          </a:prstGeom>
        </p:spPr>
        <p:txBody>
          <a:bodyPr wrap="none" lIns="68570" tIns="34285" rIns="68570" bIns="34285">
            <a:spAutoFit/>
          </a:bodyPr>
          <a:lstStyle/>
          <a:p>
            <a:r>
              <a:rPr lang="en-US" sz="1500" i="1" dirty="0" err="1">
                <a:solidFill>
                  <a:srgbClr val="FF0000"/>
                </a:solidFill>
                <a:latin typeface="Times New Roman" panose="02020603050405020304" pitchFamily="18" charset="0"/>
                <a:cs typeface="Times New Roman" panose="02020603050405020304" pitchFamily="18" charset="0"/>
              </a:rPr>
              <a:t>Nguồn</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Quỹ</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Tiền</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tệ</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quốc</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tế</a:t>
            </a:r>
            <a:r>
              <a:rPr lang="en-US" sz="1500" i="1" dirty="0">
                <a:solidFill>
                  <a:srgbClr val="FF0000"/>
                </a:solidFill>
                <a:latin typeface="Times New Roman" panose="02020603050405020304" pitchFamily="18" charset="0"/>
                <a:cs typeface="Times New Roman" panose="02020603050405020304" pitchFamily="18" charset="0"/>
              </a:rPr>
              <a:t>  (IMF)</a:t>
            </a:r>
          </a:p>
        </p:txBody>
      </p:sp>
    </p:spTree>
    <p:extLst>
      <p:ext uri="{BB962C8B-B14F-4D97-AF65-F5344CB8AC3E}">
        <p14:creationId xmlns:p14="http://schemas.microsoft.com/office/powerpoint/2010/main" val="3545193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7CD7-08EA-41AB-AEF3-473918002845}"/>
              </a:ext>
            </a:extLst>
          </p:cNvPr>
          <p:cNvSpPr>
            <a:spLocks noGrp="1"/>
          </p:cNvSpPr>
          <p:nvPr>
            <p:ph type="title"/>
          </p:nvPr>
        </p:nvSpPr>
        <p:spPr>
          <a:xfrm>
            <a:off x="667095" y="195943"/>
            <a:ext cx="7955282" cy="744583"/>
          </a:xfrm>
          <a:solidFill>
            <a:schemeClr val="bg1"/>
          </a:solidFill>
        </p:spPr>
        <p:txBody>
          <a:bodyPr>
            <a:noAutofit/>
          </a:bodyPr>
          <a:lstStyle/>
          <a:p>
            <a:pPr algn="ctr">
              <a:lnSpc>
                <a:spcPct val="150000"/>
              </a:lnSpc>
            </a:pPr>
            <a:r>
              <a:rPr lang="en-US" sz="2100" b="1" dirty="0">
                <a:solidFill>
                  <a:srgbClr val="FF00FF"/>
                </a:solidFill>
                <a:latin typeface="Times New Roman" panose="02020603050405020304" pitchFamily="18" charset="0"/>
                <a:cs typeface="Times New Roman" panose="02020603050405020304" pitchFamily="18" charset="0"/>
              </a:rPr>
              <a:t>So </a:t>
            </a:r>
            <a:r>
              <a:rPr lang="en-US" sz="2100" b="1" dirty="0" err="1">
                <a:solidFill>
                  <a:srgbClr val="FF00FF"/>
                </a:solidFill>
                <a:latin typeface="Times New Roman" panose="02020603050405020304" pitchFamily="18" charset="0"/>
                <a:cs typeface="Times New Roman" panose="02020603050405020304" pitchFamily="18" charset="0"/>
              </a:rPr>
              <a:t>sánh</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về</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quy</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mô</a:t>
            </a:r>
            <a:r>
              <a:rPr lang="en-US" sz="2100" b="1" dirty="0">
                <a:solidFill>
                  <a:srgbClr val="FF00FF"/>
                </a:solidFill>
                <a:latin typeface="Times New Roman" panose="02020603050405020304" pitchFamily="18" charset="0"/>
                <a:cs typeface="Times New Roman" panose="02020603050405020304" pitchFamily="18" charset="0"/>
              </a:rPr>
              <a:t> GDP (</a:t>
            </a:r>
            <a:r>
              <a:rPr lang="en-US" sz="2100" b="1" dirty="0" err="1">
                <a:solidFill>
                  <a:srgbClr val="FF00FF"/>
                </a:solidFill>
                <a:latin typeface="Times New Roman" panose="02020603050405020304" pitchFamily="18" charset="0"/>
                <a:cs typeface="Times New Roman" panose="02020603050405020304" pitchFamily="18" charset="0"/>
              </a:rPr>
              <a:t>Tỷ</a:t>
            </a:r>
            <a:r>
              <a:rPr lang="en-US" sz="2100" b="1" dirty="0">
                <a:solidFill>
                  <a:srgbClr val="FF00FF"/>
                </a:solidFill>
                <a:latin typeface="Times New Roman" panose="02020603050405020304" pitchFamily="18" charset="0"/>
                <a:cs typeface="Times New Roman" panose="02020603050405020304" pitchFamily="18" charset="0"/>
              </a:rPr>
              <a:t> USD)</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620735153"/>
              </p:ext>
            </p:extLst>
          </p:nvPr>
        </p:nvGraphicFramePr>
        <p:xfrm>
          <a:off x="342899" y="940530"/>
          <a:ext cx="8493369" cy="4625008"/>
        </p:xfrm>
        <a:graphic>
          <a:graphicData uri="http://schemas.openxmlformats.org/drawingml/2006/table">
            <a:tbl>
              <a:tblPr firstRow="1" bandRow="1">
                <a:tableStyleId>{5C22544A-7EE6-4342-B048-85BDC9FD1C3A}</a:tableStyleId>
              </a:tblPr>
              <a:tblGrid>
                <a:gridCol w="2133480">
                  <a:extLst>
                    <a:ext uri="{9D8B030D-6E8A-4147-A177-3AD203B41FA5}">
                      <a16:colId xmlns:a16="http://schemas.microsoft.com/office/drawing/2014/main" val="20000"/>
                    </a:ext>
                  </a:extLst>
                </a:gridCol>
                <a:gridCol w="2133480">
                  <a:extLst>
                    <a:ext uri="{9D8B030D-6E8A-4147-A177-3AD203B41FA5}">
                      <a16:colId xmlns:a16="http://schemas.microsoft.com/office/drawing/2014/main" val="20001"/>
                    </a:ext>
                  </a:extLst>
                </a:gridCol>
                <a:gridCol w="2133480">
                  <a:extLst>
                    <a:ext uri="{9D8B030D-6E8A-4147-A177-3AD203B41FA5}">
                      <a16:colId xmlns:a16="http://schemas.microsoft.com/office/drawing/2014/main" val="20002"/>
                    </a:ext>
                  </a:extLst>
                </a:gridCol>
                <a:gridCol w="2092929">
                  <a:extLst>
                    <a:ext uri="{9D8B030D-6E8A-4147-A177-3AD203B41FA5}">
                      <a16:colId xmlns:a16="http://schemas.microsoft.com/office/drawing/2014/main" val="20003"/>
                    </a:ext>
                  </a:extLst>
                </a:gridCol>
              </a:tblGrid>
              <a:tr h="289063">
                <a:tc>
                  <a:txBody>
                    <a:bodyPr/>
                    <a:lstStyle/>
                    <a:p>
                      <a:pPr algn="ctr" fontAlgn="b"/>
                      <a:r>
                        <a:rPr lang="en-US" sz="1500" u="none" strike="noStrike" dirty="0" err="1">
                          <a:effectLst/>
                          <a:latin typeface="Times New Roman" panose="02020603050405020304" pitchFamily="18" charset="0"/>
                          <a:cs typeface="Times New Roman" panose="02020603050405020304" pitchFamily="18" charset="0"/>
                        </a:rPr>
                        <a:t>Quốc</a:t>
                      </a:r>
                      <a:r>
                        <a:rPr lang="en-US" sz="1500" u="none" strike="noStrike" dirty="0">
                          <a:effectLst/>
                          <a:latin typeface="Times New Roman" panose="02020603050405020304" pitchFamily="18" charset="0"/>
                          <a:cs typeface="Times New Roman" panose="02020603050405020304" pitchFamily="18" charset="0"/>
                        </a:rPr>
                        <a:t> </a:t>
                      </a:r>
                      <a:r>
                        <a:rPr lang="en-US" sz="1500" u="none" strike="noStrike" dirty="0" err="1">
                          <a:effectLst/>
                          <a:latin typeface="Times New Roman" panose="02020603050405020304" pitchFamily="18" charset="0"/>
                          <a:cs typeface="Times New Roman" panose="02020603050405020304" pitchFamily="18" charset="0"/>
                        </a:rPr>
                        <a:t>gia</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2011</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2015</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2020</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0"/>
                  </a:ext>
                </a:extLst>
              </a:tr>
              <a:tr h="289063">
                <a:tc>
                  <a:txBody>
                    <a:bodyPr/>
                    <a:lstStyle/>
                    <a:p>
                      <a:pPr algn="l" fontAlgn="b"/>
                      <a:r>
                        <a:rPr lang="en-US" sz="1500" b="0" i="0" u="none" strike="noStrike">
                          <a:solidFill>
                            <a:srgbClr val="000000"/>
                          </a:solidFill>
                          <a:effectLst/>
                          <a:latin typeface="Times New Roman" panose="02020603050405020304" pitchFamily="18" charset="0"/>
                        </a:rPr>
                        <a:t>Bru-nây</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18,5</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12,9</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10,6</a:t>
                      </a:r>
                    </a:p>
                  </a:txBody>
                  <a:tcPr marL="5715" marR="5715" marT="5715" marB="0" anchor="b"/>
                </a:tc>
                <a:extLst>
                  <a:ext uri="{0D108BD9-81ED-4DB2-BD59-A6C34878D82A}">
                    <a16:rowId xmlns:a16="http://schemas.microsoft.com/office/drawing/2014/main" val="10001"/>
                  </a:ext>
                </a:extLst>
              </a:tr>
              <a:tr h="289063">
                <a:tc>
                  <a:txBody>
                    <a:bodyPr/>
                    <a:lstStyle/>
                    <a:p>
                      <a:pPr algn="l" fontAlgn="b"/>
                      <a:r>
                        <a:rPr lang="en-US" sz="1500" b="0" i="0" u="none" strike="noStrike">
                          <a:solidFill>
                            <a:srgbClr val="000000"/>
                          </a:solidFill>
                          <a:effectLst/>
                          <a:latin typeface="Times New Roman" panose="02020603050405020304" pitchFamily="18" charset="0"/>
                        </a:rPr>
                        <a:t>Cam-pu-chia</a:t>
                      </a:r>
                    </a:p>
                  </a:txBody>
                  <a:tcPr marL="5715" marR="5715" marT="5715" marB="0" anchor="b"/>
                </a:tc>
                <a:tc>
                  <a:txBody>
                    <a:bodyPr/>
                    <a:lstStyle/>
                    <a:p>
                      <a:pPr algn="ctr" fontAlgn="b"/>
                      <a:r>
                        <a:rPr lang="en-US" sz="1500" b="0" i="0" u="none" strike="noStrike" dirty="0">
                          <a:solidFill>
                            <a:srgbClr val="000000"/>
                          </a:solidFill>
                          <a:effectLst/>
                          <a:latin typeface="Times New Roman" panose="02020603050405020304" pitchFamily="18" charset="0"/>
                        </a:rPr>
                        <a:t>12,8</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18,1</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26,3</a:t>
                      </a:r>
                    </a:p>
                  </a:txBody>
                  <a:tcPr marL="5715" marR="5715" marT="5715" marB="0" anchor="b"/>
                </a:tc>
                <a:extLst>
                  <a:ext uri="{0D108BD9-81ED-4DB2-BD59-A6C34878D82A}">
                    <a16:rowId xmlns:a16="http://schemas.microsoft.com/office/drawing/2014/main" val="10002"/>
                  </a:ext>
                </a:extLst>
              </a:tr>
              <a:tr h="289063">
                <a:tc>
                  <a:txBody>
                    <a:bodyPr/>
                    <a:lstStyle/>
                    <a:p>
                      <a:pPr algn="l" fontAlgn="b"/>
                      <a:r>
                        <a:rPr lang="en-US" sz="1500" b="0" i="0" u="none" strike="noStrike">
                          <a:solidFill>
                            <a:srgbClr val="000000"/>
                          </a:solidFill>
                          <a:effectLst/>
                          <a:latin typeface="Times New Roman" panose="02020603050405020304" pitchFamily="18" charset="0"/>
                        </a:rPr>
                        <a:t>In-đô-nê-xi-a</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892,6</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860,7</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1.088,8</a:t>
                      </a:r>
                    </a:p>
                  </a:txBody>
                  <a:tcPr marL="5715" marR="5715" marT="5715" marB="0" anchor="b"/>
                </a:tc>
                <a:extLst>
                  <a:ext uri="{0D108BD9-81ED-4DB2-BD59-A6C34878D82A}">
                    <a16:rowId xmlns:a16="http://schemas.microsoft.com/office/drawing/2014/main" val="10003"/>
                  </a:ext>
                </a:extLst>
              </a:tr>
              <a:tr h="289063">
                <a:tc>
                  <a:txBody>
                    <a:bodyPr/>
                    <a:lstStyle/>
                    <a:p>
                      <a:pPr algn="l" fontAlgn="b"/>
                      <a:r>
                        <a:rPr lang="en-US" sz="1500" b="0" i="0" u="none" strike="noStrike">
                          <a:solidFill>
                            <a:srgbClr val="000000"/>
                          </a:solidFill>
                          <a:effectLst/>
                          <a:latin typeface="Times New Roman" panose="02020603050405020304" pitchFamily="18" charset="0"/>
                        </a:rPr>
                        <a:t>Lào</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9,0</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14,4</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18,7</a:t>
                      </a:r>
                    </a:p>
                  </a:txBody>
                  <a:tcPr marL="5715" marR="5715" marT="5715" marB="0" anchor="b"/>
                </a:tc>
                <a:extLst>
                  <a:ext uri="{0D108BD9-81ED-4DB2-BD59-A6C34878D82A}">
                    <a16:rowId xmlns:a16="http://schemas.microsoft.com/office/drawing/2014/main" val="10004"/>
                  </a:ext>
                </a:extLst>
              </a:tr>
              <a:tr h="289063">
                <a:tc>
                  <a:txBody>
                    <a:bodyPr/>
                    <a:lstStyle/>
                    <a:p>
                      <a:pPr algn="l" fontAlgn="b"/>
                      <a:r>
                        <a:rPr lang="en-US" sz="1500" b="0" i="0" u="none" strike="noStrike">
                          <a:solidFill>
                            <a:srgbClr val="000000"/>
                          </a:solidFill>
                          <a:effectLst/>
                          <a:latin typeface="Times New Roman" panose="02020603050405020304" pitchFamily="18" charset="0"/>
                        </a:rPr>
                        <a:t>Ma-lai-xi-a</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302,2</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301,4</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336,3</a:t>
                      </a:r>
                    </a:p>
                  </a:txBody>
                  <a:tcPr marL="5715" marR="5715" marT="5715" marB="0" anchor="b"/>
                </a:tc>
                <a:extLst>
                  <a:ext uri="{0D108BD9-81ED-4DB2-BD59-A6C34878D82A}">
                    <a16:rowId xmlns:a16="http://schemas.microsoft.com/office/drawing/2014/main" val="10005"/>
                  </a:ext>
                </a:extLst>
              </a:tr>
              <a:tr h="289063">
                <a:tc>
                  <a:txBody>
                    <a:bodyPr/>
                    <a:lstStyle/>
                    <a:p>
                      <a:pPr algn="l" fontAlgn="b"/>
                      <a:r>
                        <a:rPr lang="en-US" sz="1500" b="0" i="0" u="none" strike="noStrike">
                          <a:solidFill>
                            <a:srgbClr val="000000"/>
                          </a:solidFill>
                          <a:effectLst/>
                          <a:latin typeface="Times New Roman" panose="02020603050405020304" pitchFamily="18" charset="0"/>
                        </a:rPr>
                        <a:t>Mi-an-ma</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54,1</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62,7</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70,9</a:t>
                      </a:r>
                    </a:p>
                  </a:txBody>
                  <a:tcPr marL="5715" marR="5715" marT="5715" marB="0" anchor="b"/>
                </a:tc>
                <a:extLst>
                  <a:ext uri="{0D108BD9-81ED-4DB2-BD59-A6C34878D82A}">
                    <a16:rowId xmlns:a16="http://schemas.microsoft.com/office/drawing/2014/main" val="10006"/>
                  </a:ext>
                </a:extLst>
              </a:tr>
              <a:tr h="289063">
                <a:tc>
                  <a:txBody>
                    <a:bodyPr/>
                    <a:lstStyle/>
                    <a:p>
                      <a:pPr algn="l" fontAlgn="b"/>
                      <a:r>
                        <a:rPr lang="en-US" sz="1500" b="0" i="0" u="none" strike="noStrike">
                          <a:solidFill>
                            <a:srgbClr val="000000"/>
                          </a:solidFill>
                          <a:effectLst/>
                          <a:latin typeface="Times New Roman" panose="02020603050405020304" pitchFamily="18" charset="0"/>
                        </a:rPr>
                        <a:t>Phi-li-pin</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234,2</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306,4</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367,4</a:t>
                      </a:r>
                    </a:p>
                  </a:txBody>
                  <a:tcPr marL="5715" marR="5715" marT="5715" marB="0" anchor="b"/>
                </a:tc>
                <a:extLst>
                  <a:ext uri="{0D108BD9-81ED-4DB2-BD59-A6C34878D82A}">
                    <a16:rowId xmlns:a16="http://schemas.microsoft.com/office/drawing/2014/main" val="10007"/>
                  </a:ext>
                </a:extLst>
              </a:tr>
              <a:tr h="289063">
                <a:tc>
                  <a:txBody>
                    <a:bodyPr/>
                    <a:lstStyle/>
                    <a:p>
                      <a:pPr algn="l" fontAlgn="b"/>
                      <a:r>
                        <a:rPr lang="en-US" sz="1500" b="0" i="0" u="none" strike="noStrike">
                          <a:solidFill>
                            <a:srgbClr val="000000"/>
                          </a:solidFill>
                          <a:effectLst/>
                          <a:latin typeface="Times New Roman" panose="02020603050405020304" pitchFamily="18" charset="0"/>
                        </a:rPr>
                        <a:t>Xin-ga-po</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279,4</a:t>
                      </a:r>
                    </a:p>
                  </a:txBody>
                  <a:tcPr marL="5715" marR="5715" marT="5715" marB="0" anchor="b"/>
                </a:tc>
                <a:tc>
                  <a:txBody>
                    <a:bodyPr/>
                    <a:lstStyle/>
                    <a:p>
                      <a:pPr algn="ctr" fontAlgn="b"/>
                      <a:r>
                        <a:rPr lang="en-US" sz="1500" b="0" i="0" u="none" strike="noStrike" dirty="0">
                          <a:solidFill>
                            <a:srgbClr val="000000"/>
                          </a:solidFill>
                          <a:effectLst/>
                          <a:latin typeface="Times New Roman" panose="02020603050405020304" pitchFamily="18" charset="0"/>
                        </a:rPr>
                        <a:t>308,0</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337,5</a:t>
                      </a:r>
                    </a:p>
                  </a:txBody>
                  <a:tcPr marL="5715" marR="5715" marT="5715" marB="0" anchor="b"/>
                </a:tc>
                <a:extLst>
                  <a:ext uri="{0D108BD9-81ED-4DB2-BD59-A6C34878D82A}">
                    <a16:rowId xmlns:a16="http://schemas.microsoft.com/office/drawing/2014/main" val="10008"/>
                  </a:ext>
                </a:extLst>
              </a:tr>
              <a:tr h="289063">
                <a:tc>
                  <a:txBody>
                    <a:bodyPr/>
                    <a:lstStyle/>
                    <a:p>
                      <a:pPr algn="l" fontAlgn="b"/>
                      <a:r>
                        <a:rPr lang="en-US" sz="1500" b="0" i="0" u="none" strike="noStrike">
                          <a:solidFill>
                            <a:srgbClr val="000000"/>
                          </a:solidFill>
                          <a:effectLst/>
                          <a:latin typeface="Times New Roman" panose="02020603050405020304" pitchFamily="18" charset="0"/>
                        </a:rPr>
                        <a:t>Thái lan</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370,8</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401,3</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509,2</a:t>
                      </a:r>
                    </a:p>
                  </a:txBody>
                  <a:tcPr marL="5715" marR="5715" marT="5715" marB="0" anchor="b"/>
                </a:tc>
                <a:extLst>
                  <a:ext uri="{0D108BD9-81ED-4DB2-BD59-A6C34878D82A}">
                    <a16:rowId xmlns:a16="http://schemas.microsoft.com/office/drawing/2014/main" val="10009"/>
                  </a:ext>
                </a:extLst>
              </a:tr>
              <a:tr h="289063">
                <a:tc>
                  <a:txBody>
                    <a:bodyPr/>
                    <a:lstStyle/>
                    <a:p>
                      <a:pPr algn="l" fontAlgn="b"/>
                      <a:r>
                        <a:rPr lang="en-US" sz="1500" b="1" i="0" u="none" strike="noStrike" err="1">
                          <a:solidFill>
                            <a:srgbClr val="FF0000"/>
                          </a:solidFill>
                          <a:effectLst/>
                          <a:latin typeface="Times New Roman" panose="02020603050405020304" pitchFamily="18" charset="0"/>
                        </a:rPr>
                        <a:t>Việt</a:t>
                      </a:r>
                      <a:r>
                        <a:rPr lang="en-US" sz="1500" b="1" i="0" u="none" strike="noStrike">
                          <a:solidFill>
                            <a:srgbClr val="FF0000"/>
                          </a:solidFill>
                          <a:effectLst/>
                          <a:latin typeface="Times New Roman" panose="02020603050405020304" pitchFamily="18" charset="0"/>
                        </a:rPr>
                        <a:t> Nam</a:t>
                      </a:r>
                    </a:p>
                  </a:txBody>
                  <a:tcPr marL="5715" marR="5715" marT="5715" marB="0" anchor="b"/>
                </a:tc>
                <a:tc>
                  <a:txBody>
                    <a:bodyPr/>
                    <a:lstStyle/>
                    <a:p>
                      <a:pPr algn="ctr" fontAlgn="b"/>
                      <a:r>
                        <a:rPr lang="en-US" sz="1500" b="1" i="0" u="none" strike="noStrike">
                          <a:solidFill>
                            <a:srgbClr val="FF0000"/>
                          </a:solidFill>
                          <a:effectLst/>
                          <a:latin typeface="Times New Roman" panose="02020603050405020304" pitchFamily="18" charset="0"/>
                        </a:rPr>
                        <a:t>171,4</a:t>
                      </a:r>
                    </a:p>
                  </a:txBody>
                  <a:tcPr marL="5715" marR="5715" marT="5715" marB="0" anchor="b"/>
                </a:tc>
                <a:tc>
                  <a:txBody>
                    <a:bodyPr/>
                    <a:lstStyle/>
                    <a:p>
                      <a:pPr algn="ctr" fontAlgn="b"/>
                      <a:r>
                        <a:rPr lang="en-US" sz="1500" b="1" i="0" u="none" strike="noStrike">
                          <a:solidFill>
                            <a:srgbClr val="FF0000"/>
                          </a:solidFill>
                          <a:effectLst/>
                          <a:latin typeface="Times New Roman" panose="02020603050405020304" pitchFamily="18" charset="0"/>
                        </a:rPr>
                        <a:t>236,8</a:t>
                      </a:r>
                    </a:p>
                  </a:txBody>
                  <a:tcPr marL="5715" marR="5715" marT="5715" marB="0" anchor="b"/>
                </a:tc>
                <a:tc>
                  <a:txBody>
                    <a:bodyPr/>
                    <a:lstStyle/>
                    <a:p>
                      <a:pPr algn="ctr" fontAlgn="b"/>
                      <a:r>
                        <a:rPr lang="en-US" sz="1500" b="1" i="0" u="none" strike="noStrike" dirty="0">
                          <a:solidFill>
                            <a:srgbClr val="FF0000"/>
                          </a:solidFill>
                          <a:effectLst/>
                          <a:latin typeface="Times New Roman" panose="02020603050405020304" pitchFamily="18" charset="0"/>
                        </a:rPr>
                        <a:t>340,6</a:t>
                      </a:r>
                    </a:p>
                  </a:txBody>
                  <a:tcPr marL="5715" marR="5715" marT="5715" marB="0" anchor="b"/>
                </a:tc>
                <a:extLst>
                  <a:ext uri="{0D108BD9-81ED-4DB2-BD59-A6C34878D82A}">
                    <a16:rowId xmlns:a16="http://schemas.microsoft.com/office/drawing/2014/main" val="10010"/>
                  </a:ext>
                </a:extLst>
              </a:tr>
              <a:tr h="289063">
                <a:tc>
                  <a:txBody>
                    <a:bodyPr/>
                    <a:lstStyle/>
                    <a:p>
                      <a:pPr algn="l" fontAlgn="b"/>
                      <a:r>
                        <a:rPr lang="en-US" sz="1500" b="0" i="0" u="none" strike="noStrike">
                          <a:solidFill>
                            <a:srgbClr val="000000"/>
                          </a:solidFill>
                          <a:effectLst/>
                          <a:latin typeface="Times New Roman" panose="02020603050405020304" pitchFamily="18" charset="0"/>
                        </a:rPr>
                        <a:t>Trung Quốc</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7.492,3</a:t>
                      </a:r>
                    </a:p>
                  </a:txBody>
                  <a:tcPr marL="5715" marR="5715" marT="5715" marB="0" anchor="b"/>
                </a:tc>
                <a:tc>
                  <a:txBody>
                    <a:bodyPr/>
                    <a:lstStyle/>
                    <a:p>
                      <a:pPr algn="ctr" fontAlgn="b"/>
                      <a:r>
                        <a:rPr lang="en-US" sz="1500" b="0" i="0" u="none" strike="noStrike" dirty="0">
                          <a:solidFill>
                            <a:srgbClr val="000000"/>
                          </a:solidFill>
                          <a:effectLst/>
                          <a:latin typeface="Times New Roman" panose="02020603050405020304" pitchFamily="18" charset="0"/>
                        </a:rPr>
                        <a:t>11.113,5</a:t>
                      </a:r>
                    </a:p>
                  </a:txBody>
                  <a:tcPr marL="5715" marR="5715" marT="5715" marB="0" anchor="b"/>
                </a:tc>
                <a:tc>
                  <a:txBody>
                    <a:bodyPr/>
                    <a:lstStyle/>
                    <a:p>
                      <a:pPr algn="ctr" fontAlgn="b"/>
                      <a:r>
                        <a:rPr lang="en-US" sz="1500" b="0" i="0" u="none" strike="noStrike" dirty="0">
                          <a:solidFill>
                            <a:srgbClr val="000000"/>
                          </a:solidFill>
                          <a:effectLst/>
                          <a:latin typeface="Times New Roman" panose="02020603050405020304" pitchFamily="18" charset="0"/>
                        </a:rPr>
                        <a:t>14.860,8</a:t>
                      </a:r>
                    </a:p>
                  </a:txBody>
                  <a:tcPr marL="5715" marR="5715" marT="5715" marB="0" anchor="b"/>
                </a:tc>
                <a:extLst>
                  <a:ext uri="{0D108BD9-81ED-4DB2-BD59-A6C34878D82A}">
                    <a16:rowId xmlns:a16="http://schemas.microsoft.com/office/drawing/2014/main" val="10011"/>
                  </a:ext>
                </a:extLst>
              </a:tr>
              <a:tr h="289063">
                <a:tc>
                  <a:txBody>
                    <a:bodyPr/>
                    <a:lstStyle/>
                    <a:p>
                      <a:pPr algn="l" fontAlgn="b"/>
                      <a:r>
                        <a:rPr lang="en-US" sz="1500" b="0" i="0" u="none" strike="noStrike">
                          <a:solidFill>
                            <a:srgbClr val="000000"/>
                          </a:solidFill>
                          <a:effectLst/>
                          <a:latin typeface="Times New Roman" panose="02020603050405020304" pitchFamily="18" charset="0"/>
                        </a:rPr>
                        <a:t>Ấn Độ</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1.823,1</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2.103,6</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2.592,6</a:t>
                      </a:r>
                    </a:p>
                  </a:txBody>
                  <a:tcPr marL="5715" marR="5715" marT="5715" marB="0" anchor="b"/>
                </a:tc>
                <a:extLst>
                  <a:ext uri="{0D108BD9-81ED-4DB2-BD59-A6C34878D82A}">
                    <a16:rowId xmlns:a16="http://schemas.microsoft.com/office/drawing/2014/main" val="10012"/>
                  </a:ext>
                </a:extLst>
              </a:tr>
              <a:tr h="289063">
                <a:tc>
                  <a:txBody>
                    <a:bodyPr/>
                    <a:lstStyle/>
                    <a:p>
                      <a:pPr algn="l" fontAlgn="b"/>
                      <a:r>
                        <a:rPr lang="en-US" sz="1500" b="0" i="0" u="none" strike="noStrike">
                          <a:solidFill>
                            <a:srgbClr val="000000"/>
                          </a:solidFill>
                          <a:effectLst/>
                          <a:latin typeface="Times New Roman" panose="02020603050405020304" pitchFamily="18" charset="0"/>
                        </a:rPr>
                        <a:t>Nhật Bản</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6.157,5</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4.389,5</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4.910,6</a:t>
                      </a:r>
                    </a:p>
                  </a:txBody>
                  <a:tcPr marL="5715" marR="5715" marT="5715" marB="0" anchor="b"/>
                </a:tc>
                <a:extLst>
                  <a:ext uri="{0D108BD9-81ED-4DB2-BD59-A6C34878D82A}">
                    <a16:rowId xmlns:a16="http://schemas.microsoft.com/office/drawing/2014/main" val="10013"/>
                  </a:ext>
                </a:extLst>
              </a:tr>
              <a:tr h="289063">
                <a:tc>
                  <a:txBody>
                    <a:bodyPr/>
                    <a:lstStyle/>
                    <a:p>
                      <a:pPr algn="l" fontAlgn="b"/>
                      <a:r>
                        <a:rPr lang="en-US" sz="1500" b="0" i="0" u="none" strike="noStrike">
                          <a:solidFill>
                            <a:srgbClr val="000000"/>
                          </a:solidFill>
                          <a:effectLst/>
                          <a:latin typeface="Times New Roman" panose="02020603050405020304" pitchFamily="18" charset="0"/>
                        </a:rPr>
                        <a:t>Hàn Quốc</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1.253,2</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1.465,8</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1.586,8</a:t>
                      </a:r>
                    </a:p>
                  </a:txBody>
                  <a:tcPr marL="5715" marR="5715" marT="5715" marB="0" anchor="b"/>
                </a:tc>
                <a:extLst>
                  <a:ext uri="{0D108BD9-81ED-4DB2-BD59-A6C34878D82A}">
                    <a16:rowId xmlns:a16="http://schemas.microsoft.com/office/drawing/2014/main" val="10014"/>
                  </a:ext>
                </a:extLst>
              </a:tr>
              <a:tr h="289063">
                <a:tc>
                  <a:txBody>
                    <a:bodyPr/>
                    <a:lstStyle/>
                    <a:p>
                      <a:pPr algn="l" fontAlgn="b"/>
                      <a:r>
                        <a:rPr lang="en-US" sz="1500" b="1" i="1" u="none" strike="noStrike" err="1">
                          <a:solidFill>
                            <a:srgbClr val="000000"/>
                          </a:solidFill>
                          <a:effectLst/>
                          <a:latin typeface="Times New Roman" panose="02020603050405020304" pitchFamily="18" charset="0"/>
                        </a:rPr>
                        <a:t>Thế</a:t>
                      </a:r>
                      <a:r>
                        <a:rPr lang="en-US" sz="1500" b="1" i="1" u="none" strike="noStrike">
                          <a:solidFill>
                            <a:srgbClr val="000000"/>
                          </a:solidFill>
                          <a:effectLst/>
                          <a:latin typeface="Times New Roman" panose="02020603050405020304" pitchFamily="18" charset="0"/>
                        </a:rPr>
                        <a:t> </a:t>
                      </a:r>
                      <a:r>
                        <a:rPr lang="en-US" sz="1500" b="1" i="1" u="none" strike="noStrike" err="1">
                          <a:solidFill>
                            <a:srgbClr val="000000"/>
                          </a:solidFill>
                          <a:effectLst/>
                          <a:latin typeface="Times New Roman" panose="02020603050405020304" pitchFamily="18" charset="0"/>
                        </a:rPr>
                        <a:t>giới</a:t>
                      </a:r>
                      <a:endParaRPr lang="en-US" sz="1500" b="1" i="1" u="none" strike="noStrike">
                        <a:solidFill>
                          <a:srgbClr val="000000"/>
                        </a:solidFill>
                        <a:effectLst/>
                        <a:latin typeface="Times New Roman" panose="02020603050405020304" pitchFamily="18" charset="0"/>
                      </a:endParaRPr>
                    </a:p>
                  </a:txBody>
                  <a:tcPr marL="5715" marR="5715" marT="5715" marB="0" anchor="b"/>
                </a:tc>
                <a:tc>
                  <a:txBody>
                    <a:bodyPr/>
                    <a:lstStyle/>
                    <a:p>
                      <a:pPr algn="ctr" fontAlgn="b"/>
                      <a:r>
                        <a:rPr lang="en-US" sz="1500" b="1" i="1" u="none" strike="noStrike">
                          <a:solidFill>
                            <a:srgbClr val="000000"/>
                          </a:solidFill>
                          <a:effectLst/>
                          <a:latin typeface="Times New Roman" panose="02020603050405020304" pitchFamily="18" charset="0"/>
                        </a:rPr>
                        <a:t>73.413,7</a:t>
                      </a:r>
                    </a:p>
                  </a:txBody>
                  <a:tcPr marL="5715" marR="5715" marT="5715" marB="0" anchor="b"/>
                </a:tc>
                <a:tc>
                  <a:txBody>
                    <a:bodyPr/>
                    <a:lstStyle/>
                    <a:p>
                      <a:pPr algn="ctr" fontAlgn="b"/>
                      <a:r>
                        <a:rPr lang="en-US" sz="1500" b="1" i="1" u="none" strike="noStrike">
                          <a:solidFill>
                            <a:srgbClr val="000000"/>
                          </a:solidFill>
                          <a:effectLst/>
                          <a:latin typeface="Times New Roman" panose="02020603050405020304" pitchFamily="18" charset="0"/>
                        </a:rPr>
                        <a:t>74.829,4</a:t>
                      </a:r>
                    </a:p>
                  </a:txBody>
                  <a:tcPr marL="5715" marR="5715" marT="5715" marB="0" anchor="b"/>
                </a:tc>
                <a:tc>
                  <a:txBody>
                    <a:bodyPr/>
                    <a:lstStyle/>
                    <a:p>
                      <a:pPr algn="ctr" fontAlgn="b"/>
                      <a:r>
                        <a:rPr lang="en-US" sz="1500" b="1" i="1" u="none" strike="noStrike" dirty="0">
                          <a:solidFill>
                            <a:srgbClr val="000000"/>
                          </a:solidFill>
                          <a:effectLst/>
                          <a:latin typeface="Times New Roman" panose="02020603050405020304" pitchFamily="18" charset="0"/>
                        </a:rPr>
                        <a:t>83.845,0</a:t>
                      </a:r>
                    </a:p>
                  </a:txBody>
                  <a:tcPr marL="5715" marR="5715" marT="5715" marB="0" anchor="b"/>
                </a:tc>
                <a:extLst>
                  <a:ext uri="{0D108BD9-81ED-4DB2-BD59-A6C34878D82A}">
                    <a16:rowId xmlns:a16="http://schemas.microsoft.com/office/drawing/2014/main" val="10015"/>
                  </a:ext>
                </a:extLst>
              </a:tr>
            </a:tbl>
          </a:graphicData>
        </a:graphic>
      </p:graphicFrame>
      <p:sp>
        <p:nvSpPr>
          <p:cNvPr id="12" name="Rectangle 11"/>
          <p:cNvSpPr/>
          <p:nvPr/>
        </p:nvSpPr>
        <p:spPr>
          <a:xfrm>
            <a:off x="5576261" y="5662225"/>
            <a:ext cx="2822484" cy="300072"/>
          </a:xfrm>
          <a:prstGeom prst="rect">
            <a:avLst/>
          </a:prstGeom>
        </p:spPr>
        <p:txBody>
          <a:bodyPr wrap="none" lIns="68570" tIns="34285" rIns="68570" bIns="34285">
            <a:spAutoFit/>
          </a:bodyPr>
          <a:lstStyle/>
          <a:p>
            <a:r>
              <a:rPr lang="en-US" sz="1500" i="1" dirty="0" err="1">
                <a:solidFill>
                  <a:srgbClr val="FF0000"/>
                </a:solidFill>
                <a:latin typeface="Times New Roman" panose="02020603050405020304" pitchFamily="18" charset="0"/>
                <a:cs typeface="Times New Roman" panose="02020603050405020304" pitchFamily="18" charset="0"/>
              </a:rPr>
              <a:t>Nguồn</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Quỹ</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Tiền</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tệ</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quốc</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tế</a:t>
            </a:r>
            <a:r>
              <a:rPr lang="en-US" sz="1500" i="1" dirty="0">
                <a:solidFill>
                  <a:srgbClr val="FF0000"/>
                </a:solidFill>
                <a:latin typeface="Times New Roman" panose="02020603050405020304" pitchFamily="18" charset="0"/>
                <a:cs typeface="Times New Roman" panose="02020603050405020304" pitchFamily="18" charset="0"/>
              </a:rPr>
              <a:t>  (IMF)</a:t>
            </a:r>
          </a:p>
        </p:txBody>
      </p:sp>
    </p:spTree>
    <p:extLst>
      <p:ext uri="{BB962C8B-B14F-4D97-AF65-F5344CB8AC3E}">
        <p14:creationId xmlns:p14="http://schemas.microsoft.com/office/powerpoint/2010/main" val="2147962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7CD7-08EA-41AB-AEF3-473918002845}"/>
              </a:ext>
            </a:extLst>
          </p:cNvPr>
          <p:cNvSpPr>
            <a:spLocks noGrp="1"/>
          </p:cNvSpPr>
          <p:nvPr>
            <p:ph type="title"/>
          </p:nvPr>
        </p:nvSpPr>
        <p:spPr>
          <a:xfrm>
            <a:off x="667095" y="156754"/>
            <a:ext cx="7955282" cy="888275"/>
          </a:xfrm>
          <a:solidFill>
            <a:schemeClr val="bg1"/>
          </a:solidFill>
        </p:spPr>
        <p:txBody>
          <a:bodyPr>
            <a:noAutofit/>
          </a:bodyPr>
          <a:lstStyle/>
          <a:p>
            <a:pPr algn="ctr">
              <a:lnSpc>
                <a:spcPct val="150000"/>
              </a:lnSpc>
            </a:pPr>
            <a:r>
              <a:rPr lang="en-US" sz="2100" b="1" dirty="0">
                <a:solidFill>
                  <a:srgbClr val="FF00FF"/>
                </a:solidFill>
                <a:latin typeface="Times New Roman" panose="02020603050405020304" pitchFamily="18" charset="0"/>
                <a:cs typeface="Times New Roman" panose="02020603050405020304" pitchFamily="18" charset="0"/>
              </a:rPr>
              <a:t>So </a:t>
            </a:r>
            <a:r>
              <a:rPr lang="en-US" sz="2100" b="1" dirty="0" err="1">
                <a:solidFill>
                  <a:srgbClr val="FF00FF"/>
                </a:solidFill>
                <a:latin typeface="Times New Roman" panose="02020603050405020304" pitchFamily="18" charset="0"/>
                <a:cs typeface="Times New Roman" panose="02020603050405020304" pitchFamily="18" charset="0"/>
              </a:rPr>
              <a:t>sánh</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về</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tăng</a:t>
            </a:r>
            <a:r>
              <a:rPr lang="en-US" sz="2100" b="1" dirty="0">
                <a:solidFill>
                  <a:srgbClr val="FF00FF"/>
                </a:solidFill>
                <a:latin typeface="Times New Roman" panose="02020603050405020304" pitchFamily="18" charset="0"/>
                <a:cs typeface="Times New Roman" panose="02020603050405020304" pitchFamily="18" charset="0"/>
              </a:rPr>
              <a:t> </a:t>
            </a:r>
            <a:r>
              <a:rPr lang="en-US" sz="2100" b="1" dirty="0" err="1">
                <a:solidFill>
                  <a:srgbClr val="FF00FF"/>
                </a:solidFill>
                <a:latin typeface="Times New Roman" panose="02020603050405020304" pitchFamily="18" charset="0"/>
                <a:cs typeface="Times New Roman" panose="02020603050405020304" pitchFamily="18" charset="0"/>
              </a:rPr>
              <a:t>trưởng</a:t>
            </a:r>
            <a:r>
              <a:rPr lang="en-US" sz="2100" b="1" dirty="0">
                <a:solidFill>
                  <a:srgbClr val="FF00FF"/>
                </a:solidFill>
                <a:latin typeface="Times New Roman" panose="02020603050405020304" pitchFamily="18" charset="0"/>
                <a:cs typeface="Times New Roman" panose="02020603050405020304" pitchFamily="18" charset="0"/>
              </a:rPr>
              <a:t> GDP (%/</a:t>
            </a:r>
            <a:r>
              <a:rPr lang="en-US" sz="2100" b="1" dirty="0" err="1">
                <a:solidFill>
                  <a:srgbClr val="FF00FF"/>
                </a:solidFill>
                <a:latin typeface="Times New Roman" panose="02020603050405020304" pitchFamily="18" charset="0"/>
                <a:cs typeface="Times New Roman" panose="02020603050405020304" pitchFamily="18" charset="0"/>
              </a:rPr>
              <a:t>năm</a:t>
            </a:r>
            <a:r>
              <a:rPr lang="en-US" sz="2100" b="1" dirty="0">
                <a:solidFill>
                  <a:srgbClr val="FF00FF"/>
                </a:solidFill>
                <a:latin typeface="Times New Roman" panose="02020603050405020304" pitchFamily="18" charset="0"/>
                <a:cs typeface="Times New Roman" panose="02020603050405020304" pitchFamily="18" charset="0"/>
              </a:rPr>
              <a:t>)</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2199971578"/>
              </p:ext>
            </p:extLst>
          </p:nvPr>
        </p:nvGraphicFramePr>
        <p:xfrm>
          <a:off x="553915" y="1045024"/>
          <a:ext cx="8374675" cy="4617200"/>
        </p:xfrm>
        <a:graphic>
          <a:graphicData uri="http://schemas.openxmlformats.org/drawingml/2006/table">
            <a:tbl>
              <a:tblPr firstRow="1" bandRow="1">
                <a:tableStyleId>{5C22544A-7EE6-4342-B048-85BDC9FD1C3A}</a:tableStyleId>
              </a:tblPr>
              <a:tblGrid>
                <a:gridCol w="2103665">
                  <a:extLst>
                    <a:ext uri="{9D8B030D-6E8A-4147-A177-3AD203B41FA5}">
                      <a16:colId xmlns:a16="http://schemas.microsoft.com/office/drawing/2014/main" val="20000"/>
                    </a:ext>
                  </a:extLst>
                </a:gridCol>
                <a:gridCol w="2103665">
                  <a:extLst>
                    <a:ext uri="{9D8B030D-6E8A-4147-A177-3AD203B41FA5}">
                      <a16:colId xmlns:a16="http://schemas.microsoft.com/office/drawing/2014/main" val="20001"/>
                    </a:ext>
                  </a:extLst>
                </a:gridCol>
                <a:gridCol w="2103665">
                  <a:extLst>
                    <a:ext uri="{9D8B030D-6E8A-4147-A177-3AD203B41FA5}">
                      <a16:colId xmlns:a16="http://schemas.microsoft.com/office/drawing/2014/main" val="20002"/>
                    </a:ext>
                  </a:extLst>
                </a:gridCol>
                <a:gridCol w="2063680">
                  <a:extLst>
                    <a:ext uri="{9D8B030D-6E8A-4147-A177-3AD203B41FA5}">
                      <a16:colId xmlns:a16="http://schemas.microsoft.com/office/drawing/2014/main" val="20003"/>
                    </a:ext>
                  </a:extLst>
                </a:gridCol>
              </a:tblGrid>
              <a:tr h="288575">
                <a:tc>
                  <a:txBody>
                    <a:bodyPr/>
                    <a:lstStyle/>
                    <a:p>
                      <a:pPr algn="ctr" fontAlgn="b"/>
                      <a:r>
                        <a:rPr lang="en-US" sz="1500" u="none" strike="noStrike" dirty="0" err="1">
                          <a:effectLst/>
                          <a:latin typeface="Times New Roman" panose="02020603050405020304" pitchFamily="18" charset="0"/>
                          <a:cs typeface="Times New Roman" panose="02020603050405020304" pitchFamily="18" charset="0"/>
                        </a:rPr>
                        <a:t>Quốc</a:t>
                      </a:r>
                      <a:r>
                        <a:rPr lang="en-US" sz="1500" u="none" strike="noStrike" dirty="0">
                          <a:effectLst/>
                          <a:latin typeface="Times New Roman" panose="02020603050405020304" pitchFamily="18" charset="0"/>
                          <a:cs typeface="Times New Roman" panose="02020603050405020304" pitchFamily="18" charset="0"/>
                        </a:rPr>
                        <a:t> </a:t>
                      </a:r>
                      <a:r>
                        <a:rPr lang="en-US" sz="1500" u="none" strike="noStrike" dirty="0" err="1">
                          <a:effectLst/>
                          <a:latin typeface="Times New Roman" panose="02020603050405020304" pitchFamily="18" charset="0"/>
                          <a:cs typeface="Times New Roman" panose="02020603050405020304" pitchFamily="18" charset="0"/>
                        </a:rPr>
                        <a:t>gia</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2020</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2011-2020</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tc>
                  <a:txBody>
                    <a:bodyPr/>
                    <a:lstStyle/>
                    <a:p>
                      <a:pPr algn="ctr" fontAlgn="b"/>
                      <a:r>
                        <a:rPr lang="en-US" sz="1500" u="none" strike="noStrike">
                          <a:effectLst/>
                          <a:latin typeface="Times New Roman" panose="02020603050405020304" pitchFamily="18" charset="0"/>
                          <a:cs typeface="Times New Roman" panose="02020603050405020304" pitchFamily="18" charset="0"/>
                        </a:rPr>
                        <a:t>2016-2020</a:t>
                      </a:r>
                      <a:endParaRPr lang="en-US" sz="1500" b="1" i="0" u="none" strike="noStrike">
                        <a:solidFill>
                          <a:srgbClr val="000000"/>
                        </a:solidFill>
                        <a:effectLst/>
                        <a:latin typeface="Times New Roman" panose="02020603050405020304" pitchFamily="18" charset="0"/>
                        <a:cs typeface="Times New Roman" panose="02020603050405020304" pitchFamily="18" charset="0"/>
                      </a:endParaRPr>
                    </a:p>
                  </a:txBody>
                  <a:tcPr marL="5715" marR="5715" marT="5715" marB="0" anchor="b"/>
                </a:tc>
                <a:extLst>
                  <a:ext uri="{0D108BD9-81ED-4DB2-BD59-A6C34878D82A}">
                    <a16:rowId xmlns:a16="http://schemas.microsoft.com/office/drawing/2014/main" val="10000"/>
                  </a:ext>
                </a:extLst>
              </a:tr>
              <a:tr h="288575">
                <a:tc>
                  <a:txBody>
                    <a:bodyPr/>
                    <a:lstStyle/>
                    <a:p>
                      <a:pPr algn="l" fontAlgn="b"/>
                      <a:r>
                        <a:rPr lang="en-US" sz="1500" b="0" i="0" u="none" strike="noStrike">
                          <a:solidFill>
                            <a:srgbClr val="000000"/>
                          </a:solidFill>
                          <a:effectLst/>
                          <a:latin typeface="Times New Roman" panose="02020603050405020304" pitchFamily="18" charset="0"/>
                        </a:rPr>
                        <a:t>Bru-nây</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0,1</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0,2</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0,6</a:t>
                      </a:r>
                    </a:p>
                  </a:txBody>
                  <a:tcPr marL="5715" marR="5715" marT="5715" marB="0" anchor="b"/>
                </a:tc>
                <a:extLst>
                  <a:ext uri="{0D108BD9-81ED-4DB2-BD59-A6C34878D82A}">
                    <a16:rowId xmlns:a16="http://schemas.microsoft.com/office/drawing/2014/main" val="10001"/>
                  </a:ext>
                </a:extLst>
              </a:tr>
              <a:tr h="288575">
                <a:tc>
                  <a:txBody>
                    <a:bodyPr/>
                    <a:lstStyle/>
                    <a:p>
                      <a:pPr algn="l" fontAlgn="b"/>
                      <a:r>
                        <a:rPr lang="en-US" sz="1500" b="0" i="0" u="none" strike="noStrike">
                          <a:solidFill>
                            <a:srgbClr val="000000"/>
                          </a:solidFill>
                          <a:effectLst/>
                          <a:latin typeface="Times New Roman" panose="02020603050405020304" pitchFamily="18" charset="0"/>
                        </a:rPr>
                        <a:t>Cam-pu-chia</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-2,8</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6,1</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5,0</a:t>
                      </a:r>
                    </a:p>
                  </a:txBody>
                  <a:tcPr marL="5715" marR="5715" marT="5715" marB="0" anchor="b"/>
                </a:tc>
                <a:extLst>
                  <a:ext uri="{0D108BD9-81ED-4DB2-BD59-A6C34878D82A}">
                    <a16:rowId xmlns:a16="http://schemas.microsoft.com/office/drawing/2014/main" val="10002"/>
                  </a:ext>
                </a:extLst>
              </a:tr>
              <a:tr h="288575">
                <a:tc>
                  <a:txBody>
                    <a:bodyPr/>
                    <a:lstStyle/>
                    <a:p>
                      <a:pPr algn="l" fontAlgn="b"/>
                      <a:r>
                        <a:rPr lang="en-US" sz="1500" b="0" i="0" u="none" strike="noStrike">
                          <a:solidFill>
                            <a:srgbClr val="000000"/>
                          </a:solidFill>
                          <a:effectLst/>
                          <a:latin typeface="Times New Roman" panose="02020603050405020304" pitchFamily="18" charset="0"/>
                        </a:rPr>
                        <a:t>In-đô-nê-xi-a</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-1,5</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4,6</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3,7</a:t>
                      </a:r>
                    </a:p>
                  </a:txBody>
                  <a:tcPr marL="5715" marR="5715" marT="5715" marB="0" anchor="b"/>
                </a:tc>
                <a:extLst>
                  <a:ext uri="{0D108BD9-81ED-4DB2-BD59-A6C34878D82A}">
                    <a16:rowId xmlns:a16="http://schemas.microsoft.com/office/drawing/2014/main" val="10003"/>
                  </a:ext>
                </a:extLst>
              </a:tr>
              <a:tr h="288575">
                <a:tc>
                  <a:txBody>
                    <a:bodyPr/>
                    <a:lstStyle/>
                    <a:p>
                      <a:pPr algn="l" fontAlgn="b"/>
                      <a:r>
                        <a:rPr lang="en-US" sz="1500" b="0" i="0" u="none" strike="noStrike">
                          <a:solidFill>
                            <a:srgbClr val="000000"/>
                          </a:solidFill>
                          <a:effectLst/>
                          <a:latin typeface="Times New Roman" panose="02020603050405020304" pitchFamily="18" charset="0"/>
                        </a:rPr>
                        <a:t>Lào</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0,2</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6,4</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5,1</a:t>
                      </a:r>
                    </a:p>
                  </a:txBody>
                  <a:tcPr marL="5715" marR="5715" marT="5715" marB="0" anchor="b"/>
                </a:tc>
                <a:extLst>
                  <a:ext uri="{0D108BD9-81ED-4DB2-BD59-A6C34878D82A}">
                    <a16:rowId xmlns:a16="http://schemas.microsoft.com/office/drawing/2014/main" val="10004"/>
                  </a:ext>
                </a:extLst>
              </a:tr>
              <a:tr h="288575">
                <a:tc>
                  <a:txBody>
                    <a:bodyPr/>
                    <a:lstStyle/>
                    <a:p>
                      <a:pPr algn="l" fontAlgn="b"/>
                      <a:r>
                        <a:rPr lang="en-US" sz="1500" b="0" i="0" u="none" strike="noStrike">
                          <a:solidFill>
                            <a:srgbClr val="000000"/>
                          </a:solidFill>
                          <a:effectLst/>
                          <a:latin typeface="Times New Roman" panose="02020603050405020304" pitchFamily="18" charset="0"/>
                        </a:rPr>
                        <a:t>Ma-lai-xi-a</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-6</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3,9</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2,6</a:t>
                      </a:r>
                    </a:p>
                  </a:txBody>
                  <a:tcPr marL="5715" marR="5715" marT="5715" marB="0" anchor="b"/>
                </a:tc>
                <a:extLst>
                  <a:ext uri="{0D108BD9-81ED-4DB2-BD59-A6C34878D82A}">
                    <a16:rowId xmlns:a16="http://schemas.microsoft.com/office/drawing/2014/main" val="10005"/>
                  </a:ext>
                </a:extLst>
              </a:tr>
              <a:tr h="288575">
                <a:tc>
                  <a:txBody>
                    <a:bodyPr/>
                    <a:lstStyle/>
                    <a:p>
                      <a:pPr algn="l" fontAlgn="b"/>
                      <a:r>
                        <a:rPr lang="en-US" sz="1500" b="0" i="0" u="none" strike="noStrike">
                          <a:solidFill>
                            <a:srgbClr val="000000"/>
                          </a:solidFill>
                          <a:effectLst/>
                          <a:latin typeface="Times New Roman" panose="02020603050405020304" pitchFamily="18" charset="0"/>
                        </a:rPr>
                        <a:t>Mi-an-ma</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2</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6,3</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5,4</a:t>
                      </a:r>
                    </a:p>
                  </a:txBody>
                  <a:tcPr marL="5715" marR="5715" marT="5715" marB="0" anchor="b"/>
                </a:tc>
                <a:extLst>
                  <a:ext uri="{0D108BD9-81ED-4DB2-BD59-A6C34878D82A}">
                    <a16:rowId xmlns:a16="http://schemas.microsoft.com/office/drawing/2014/main" val="10006"/>
                  </a:ext>
                </a:extLst>
              </a:tr>
              <a:tr h="288575">
                <a:tc>
                  <a:txBody>
                    <a:bodyPr/>
                    <a:lstStyle/>
                    <a:p>
                      <a:pPr algn="l" fontAlgn="b"/>
                      <a:r>
                        <a:rPr lang="en-US" sz="1500" b="0" i="0" u="none" strike="noStrike">
                          <a:solidFill>
                            <a:srgbClr val="000000"/>
                          </a:solidFill>
                          <a:effectLst/>
                          <a:latin typeface="Times New Roman" panose="02020603050405020304" pitchFamily="18" charset="0"/>
                        </a:rPr>
                        <a:t>Phi-li-pin</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-8,3</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4,7</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3,4</a:t>
                      </a:r>
                    </a:p>
                  </a:txBody>
                  <a:tcPr marL="5715" marR="5715" marT="5715" marB="0" anchor="b"/>
                </a:tc>
                <a:extLst>
                  <a:ext uri="{0D108BD9-81ED-4DB2-BD59-A6C34878D82A}">
                    <a16:rowId xmlns:a16="http://schemas.microsoft.com/office/drawing/2014/main" val="10007"/>
                  </a:ext>
                </a:extLst>
              </a:tr>
              <a:tr h="288575">
                <a:tc>
                  <a:txBody>
                    <a:bodyPr/>
                    <a:lstStyle/>
                    <a:p>
                      <a:pPr algn="l" fontAlgn="b"/>
                      <a:r>
                        <a:rPr lang="en-US" sz="1500" b="0" i="0" u="none" strike="noStrike">
                          <a:solidFill>
                            <a:srgbClr val="000000"/>
                          </a:solidFill>
                          <a:effectLst/>
                          <a:latin typeface="Times New Roman" panose="02020603050405020304" pitchFamily="18" charset="0"/>
                        </a:rPr>
                        <a:t>Xin-ga-po</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-6</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2,8</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1,0</a:t>
                      </a:r>
                    </a:p>
                  </a:txBody>
                  <a:tcPr marL="5715" marR="5715" marT="5715" marB="0" anchor="b"/>
                </a:tc>
                <a:extLst>
                  <a:ext uri="{0D108BD9-81ED-4DB2-BD59-A6C34878D82A}">
                    <a16:rowId xmlns:a16="http://schemas.microsoft.com/office/drawing/2014/main" val="10008"/>
                  </a:ext>
                </a:extLst>
              </a:tr>
              <a:tr h="288575">
                <a:tc>
                  <a:txBody>
                    <a:bodyPr/>
                    <a:lstStyle/>
                    <a:p>
                      <a:pPr algn="l" fontAlgn="b"/>
                      <a:r>
                        <a:rPr lang="en-US" sz="1500" b="0" i="0" u="none" strike="noStrike">
                          <a:solidFill>
                            <a:srgbClr val="000000"/>
                          </a:solidFill>
                          <a:effectLst/>
                          <a:latin typeface="Times New Roman" panose="02020603050405020304" pitchFamily="18" charset="0"/>
                        </a:rPr>
                        <a:t>Thái lan</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-7,1</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2,1</a:t>
                      </a:r>
                    </a:p>
                  </a:txBody>
                  <a:tcPr marL="5715" marR="5715" marT="5715" marB="0" anchor="b"/>
                </a:tc>
                <a:tc>
                  <a:txBody>
                    <a:bodyPr/>
                    <a:lstStyle/>
                    <a:p>
                      <a:pPr algn="ctr" fontAlgn="b"/>
                      <a:r>
                        <a:rPr lang="en-US" sz="1400" b="0" i="0" u="none" strike="noStrike" dirty="0">
                          <a:solidFill>
                            <a:srgbClr val="000000"/>
                          </a:solidFill>
                          <a:effectLst/>
                          <a:latin typeface="Times New Roman" panose="02020603050405020304" pitchFamily="18" charset="0"/>
                        </a:rPr>
                        <a:t>1,3</a:t>
                      </a:r>
                    </a:p>
                  </a:txBody>
                  <a:tcPr marL="5715" marR="5715" marT="5715" marB="0" anchor="b"/>
                </a:tc>
                <a:extLst>
                  <a:ext uri="{0D108BD9-81ED-4DB2-BD59-A6C34878D82A}">
                    <a16:rowId xmlns:a16="http://schemas.microsoft.com/office/drawing/2014/main" val="10009"/>
                  </a:ext>
                </a:extLst>
              </a:tr>
              <a:tr h="288575">
                <a:tc>
                  <a:txBody>
                    <a:bodyPr/>
                    <a:lstStyle/>
                    <a:p>
                      <a:pPr algn="l" fontAlgn="b"/>
                      <a:r>
                        <a:rPr lang="en-US" sz="1500" b="1" i="0" u="none" strike="noStrike" err="1">
                          <a:solidFill>
                            <a:srgbClr val="FF0000"/>
                          </a:solidFill>
                          <a:effectLst/>
                          <a:latin typeface="Times New Roman" panose="02020603050405020304" pitchFamily="18" charset="0"/>
                        </a:rPr>
                        <a:t>Việt</a:t>
                      </a:r>
                      <a:r>
                        <a:rPr lang="en-US" sz="1500" b="1" i="0" u="none" strike="noStrike">
                          <a:solidFill>
                            <a:srgbClr val="FF0000"/>
                          </a:solidFill>
                          <a:effectLst/>
                          <a:latin typeface="Times New Roman" panose="02020603050405020304" pitchFamily="18" charset="0"/>
                        </a:rPr>
                        <a:t> Nam</a:t>
                      </a:r>
                    </a:p>
                  </a:txBody>
                  <a:tcPr marL="5715" marR="5715" marT="5715" marB="0" anchor="b"/>
                </a:tc>
                <a:tc>
                  <a:txBody>
                    <a:bodyPr/>
                    <a:lstStyle/>
                    <a:p>
                      <a:pPr algn="ctr" fontAlgn="b"/>
                      <a:r>
                        <a:rPr lang="en-US" sz="1500" b="1" i="0" u="none" strike="noStrike">
                          <a:solidFill>
                            <a:srgbClr val="FF0000"/>
                          </a:solidFill>
                          <a:effectLst/>
                          <a:latin typeface="Times New Roman" panose="02020603050405020304" pitchFamily="18" charset="0"/>
                        </a:rPr>
                        <a:t>2,9</a:t>
                      </a:r>
                    </a:p>
                  </a:txBody>
                  <a:tcPr marL="5715" marR="5715" marT="5715" marB="0" anchor="b"/>
                </a:tc>
                <a:tc>
                  <a:txBody>
                    <a:bodyPr/>
                    <a:lstStyle/>
                    <a:p>
                      <a:pPr algn="ctr" fontAlgn="b"/>
                      <a:r>
                        <a:rPr lang="en-US" sz="1400" b="1" i="0" u="none" strike="noStrike">
                          <a:solidFill>
                            <a:srgbClr val="FF0000"/>
                          </a:solidFill>
                          <a:effectLst/>
                          <a:latin typeface="Times New Roman" panose="02020603050405020304" pitchFamily="18" charset="0"/>
                        </a:rPr>
                        <a:t>6,1</a:t>
                      </a:r>
                    </a:p>
                  </a:txBody>
                  <a:tcPr marL="5715" marR="5715" marT="5715" marB="0" anchor="b"/>
                </a:tc>
                <a:tc>
                  <a:txBody>
                    <a:bodyPr/>
                    <a:lstStyle/>
                    <a:p>
                      <a:pPr algn="ctr" fontAlgn="b"/>
                      <a:r>
                        <a:rPr lang="en-US" sz="1400" b="1" i="0" u="none" strike="noStrike" dirty="0">
                          <a:solidFill>
                            <a:srgbClr val="FF0000"/>
                          </a:solidFill>
                          <a:effectLst/>
                          <a:latin typeface="Times New Roman" panose="02020603050405020304" pitchFamily="18" charset="0"/>
                        </a:rPr>
                        <a:t>6,1</a:t>
                      </a:r>
                    </a:p>
                  </a:txBody>
                  <a:tcPr marL="5715" marR="5715" marT="5715" marB="0" anchor="b"/>
                </a:tc>
                <a:extLst>
                  <a:ext uri="{0D108BD9-81ED-4DB2-BD59-A6C34878D82A}">
                    <a16:rowId xmlns:a16="http://schemas.microsoft.com/office/drawing/2014/main" val="10010"/>
                  </a:ext>
                </a:extLst>
              </a:tr>
              <a:tr h="288575">
                <a:tc>
                  <a:txBody>
                    <a:bodyPr/>
                    <a:lstStyle/>
                    <a:p>
                      <a:pPr algn="l" fontAlgn="b"/>
                      <a:r>
                        <a:rPr lang="en-US" sz="1500" b="0" i="0" u="none" strike="noStrike">
                          <a:solidFill>
                            <a:srgbClr val="000000"/>
                          </a:solidFill>
                          <a:effectLst/>
                          <a:latin typeface="Times New Roman" panose="02020603050405020304" pitchFamily="18" charset="0"/>
                        </a:rPr>
                        <a:t>Trung Quốc</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1,9</a:t>
                      </a:r>
                    </a:p>
                  </a:txBody>
                  <a:tcPr marL="5715" marR="5715" marT="5715" marB="0" anchor="b"/>
                </a:tc>
                <a:tc>
                  <a:txBody>
                    <a:bodyPr/>
                    <a:lstStyle/>
                    <a:p>
                      <a:pPr algn="ctr" fontAlgn="b"/>
                      <a:r>
                        <a:rPr lang="en-US" sz="1400" b="0" i="0" u="none" strike="noStrike" dirty="0">
                          <a:solidFill>
                            <a:srgbClr val="000000"/>
                          </a:solidFill>
                          <a:effectLst/>
                          <a:latin typeface="Times New Roman" panose="02020603050405020304" pitchFamily="18" charset="0"/>
                        </a:rPr>
                        <a:t>6,8</a:t>
                      </a:r>
                    </a:p>
                  </a:txBody>
                  <a:tcPr marL="5715" marR="5715" marT="5715" marB="0" anchor="b"/>
                </a:tc>
                <a:tc>
                  <a:txBody>
                    <a:bodyPr/>
                    <a:lstStyle/>
                    <a:p>
                      <a:pPr algn="ctr" fontAlgn="b"/>
                      <a:r>
                        <a:rPr lang="en-US" sz="1400" b="0" i="0" u="none" strike="noStrike" dirty="0">
                          <a:solidFill>
                            <a:srgbClr val="000000"/>
                          </a:solidFill>
                          <a:effectLst/>
                          <a:latin typeface="Times New Roman" panose="02020603050405020304" pitchFamily="18" charset="0"/>
                        </a:rPr>
                        <a:t>5,7</a:t>
                      </a:r>
                    </a:p>
                  </a:txBody>
                  <a:tcPr marL="5715" marR="5715" marT="5715" marB="0" anchor="b"/>
                </a:tc>
                <a:extLst>
                  <a:ext uri="{0D108BD9-81ED-4DB2-BD59-A6C34878D82A}">
                    <a16:rowId xmlns:a16="http://schemas.microsoft.com/office/drawing/2014/main" val="10011"/>
                  </a:ext>
                </a:extLst>
              </a:tr>
              <a:tr h="288575">
                <a:tc>
                  <a:txBody>
                    <a:bodyPr/>
                    <a:lstStyle/>
                    <a:p>
                      <a:pPr algn="l" fontAlgn="b"/>
                      <a:r>
                        <a:rPr lang="en-US" sz="1500" b="0" i="0" u="none" strike="noStrike">
                          <a:solidFill>
                            <a:srgbClr val="000000"/>
                          </a:solidFill>
                          <a:effectLst/>
                          <a:latin typeface="Times New Roman" panose="02020603050405020304" pitchFamily="18" charset="0"/>
                        </a:rPr>
                        <a:t>Ấn Độ</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-10,3</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4,8</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2,8</a:t>
                      </a:r>
                    </a:p>
                  </a:txBody>
                  <a:tcPr marL="5715" marR="5715" marT="5715" marB="0" anchor="b"/>
                </a:tc>
                <a:extLst>
                  <a:ext uri="{0D108BD9-81ED-4DB2-BD59-A6C34878D82A}">
                    <a16:rowId xmlns:a16="http://schemas.microsoft.com/office/drawing/2014/main" val="10012"/>
                  </a:ext>
                </a:extLst>
              </a:tr>
              <a:tr h="288575">
                <a:tc>
                  <a:txBody>
                    <a:bodyPr/>
                    <a:lstStyle/>
                    <a:p>
                      <a:pPr algn="l" fontAlgn="b"/>
                      <a:r>
                        <a:rPr lang="en-US" sz="1500" b="0" i="0" u="none" strike="noStrike">
                          <a:solidFill>
                            <a:srgbClr val="000000"/>
                          </a:solidFill>
                          <a:effectLst/>
                          <a:latin typeface="Times New Roman" panose="02020603050405020304" pitchFamily="18" charset="0"/>
                        </a:rPr>
                        <a:t>Nhật Bản</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-5,3</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0,3</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-0,4</a:t>
                      </a:r>
                    </a:p>
                  </a:txBody>
                  <a:tcPr marL="5715" marR="5715" marT="5715" marB="0" anchor="b"/>
                </a:tc>
                <a:extLst>
                  <a:ext uri="{0D108BD9-81ED-4DB2-BD59-A6C34878D82A}">
                    <a16:rowId xmlns:a16="http://schemas.microsoft.com/office/drawing/2014/main" val="10013"/>
                  </a:ext>
                </a:extLst>
              </a:tr>
              <a:tr h="288575">
                <a:tc>
                  <a:txBody>
                    <a:bodyPr/>
                    <a:lstStyle/>
                    <a:p>
                      <a:pPr algn="l" fontAlgn="b"/>
                      <a:r>
                        <a:rPr lang="en-US" sz="1500" b="0" i="0" u="none" strike="noStrike">
                          <a:solidFill>
                            <a:srgbClr val="000000"/>
                          </a:solidFill>
                          <a:effectLst/>
                          <a:latin typeface="Times New Roman" panose="02020603050405020304" pitchFamily="18" charset="0"/>
                        </a:rPr>
                        <a:t>Hàn Quốc</a:t>
                      </a:r>
                    </a:p>
                  </a:txBody>
                  <a:tcPr marL="5715" marR="5715" marT="5715" marB="0" anchor="b"/>
                </a:tc>
                <a:tc>
                  <a:txBody>
                    <a:bodyPr/>
                    <a:lstStyle/>
                    <a:p>
                      <a:pPr algn="ctr" fontAlgn="b"/>
                      <a:r>
                        <a:rPr lang="en-US" sz="1500" b="0" i="0" u="none" strike="noStrike">
                          <a:solidFill>
                            <a:srgbClr val="000000"/>
                          </a:solidFill>
                          <a:effectLst/>
                          <a:latin typeface="Times New Roman" panose="02020603050405020304" pitchFamily="18" charset="0"/>
                        </a:rPr>
                        <a:t>-1,9</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2,4</a:t>
                      </a:r>
                    </a:p>
                  </a:txBody>
                  <a:tcPr marL="5715" marR="5715" marT="5715" marB="0" anchor="b"/>
                </a:tc>
                <a:tc>
                  <a:txBody>
                    <a:bodyPr/>
                    <a:lstStyle/>
                    <a:p>
                      <a:pPr algn="ctr" fontAlgn="b"/>
                      <a:r>
                        <a:rPr lang="en-US" sz="1400" b="0" i="0" u="none" strike="noStrike">
                          <a:solidFill>
                            <a:srgbClr val="000000"/>
                          </a:solidFill>
                          <a:effectLst/>
                          <a:latin typeface="Times New Roman" panose="02020603050405020304" pitchFamily="18" charset="0"/>
                        </a:rPr>
                        <a:t>1,8</a:t>
                      </a:r>
                    </a:p>
                  </a:txBody>
                  <a:tcPr marL="5715" marR="5715" marT="5715" marB="0" anchor="b"/>
                </a:tc>
                <a:extLst>
                  <a:ext uri="{0D108BD9-81ED-4DB2-BD59-A6C34878D82A}">
                    <a16:rowId xmlns:a16="http://schemas.microsoft.com/office/drawing/2014/main" val="10014"/>
                  </a:ext>
                </a:extLst>
              </a:tr>
              <a:tr h="288575">
                <a:tc>
                  <a:txBody>
                    <a:bodyPr/>
                    <a:lstStyle/>
                    <a:p>
                      <a:pPr algn="l" fontAlgn="b"/>
                      <a:r>
                        <a:rPr lang="en-US" sz="1500" b="1" i="1" u="none" strike="noStrike" err="1">
                          <a:solidFill>
                            <a:srgbClr val="000000"/>
                          </a:solidFill>
                          <a:effectLst/>
                          <a:latin typeface="Times New Roman" panose="02020603050405020304" pitchFamily="18" charset="0"/>
                        </a:rPr>
                        <a:t>Thế</a:t>
                      </a:r>
                      <a:r>
                        <a:rPr lang="en-US" sz="1500" b="1" i="1" u="none" strike="noStrike">
                          <a:solidFill>
                            <a:srgbClr val="000000"/>
                          </a:solidFill>
                          <a:effectLst/>
                          <a:latin typeface="Times New Roman" panose="02020603050405020304" pitchFamily="18" charset="0"/>
                        </a:rPr>
                        <a:t> </a:t>
                      </a:r>
                      <a:r>
                        <a:rPr lang="en-US" sz="1500" b="1" i="1" u="none" strike="noStrike" err="1">
                          <a:solidFill>
                            <a:srgbClr val="000000"/>
                          </a:solidFill>
                          <a:effectLst/>
                          <a:latin typeface="Times New Roman" panose="02020603050405020304" pitchFamily="18" charset="0"/>
                        </a:rPr>
                        <a:t>giới</a:t>
                      </a:r>
                      <a:endParaRPr lang="en-US" sz="1500" b="1" i="1" u="none" strike="noStrike">
                        <a:solidFill>
                          <a:srgbClr val="000000"/>
                        </a:solidFill>
                        <a:effectLst/>
                        <a:latin typeface="Times New Roman" panose="02020603050405020304" pitchFamily="18" charset="0"/>
                      </a:endParaRPr>
                    </a:p>
                  </a:txBody>
                  <a:tcPr marL="5715" marR="5715" marT="5715" marB="0" anchor="b"/>
                </a:tc>
                <a:tc>
                  <a:txBody>
                    <a:bodyPr/>
                    <a:lstStyle/>
                    <a:p>
                      <a:pPr algn="ctr" fontAlgn="b"/>
                      <a:r>
                        <a:rPr lang="en-US" sz="1500" b="1" i="1" u="none" strike="noStrike">
                          <a:solidFill>
                            <a:srgbClr val="000000"/>
                          </a:solidFill>
                          <a:effectLst/>
                          <a:latin typeface="Times New Roman" panose="02020603050405020304" pitchFamily="18" charset="0"/>
                        </a:rPr>
                        <a:t>-4,4</a:t>
                      </a:r>
                    </a:p>
                  </a:txBody>
                  <a:tcPr marL="5715" marR="5715" marT="5715" marB="0" anchor="b"/>
                </a:tc>
                <a:tc>
                  <a:txBody>
                    <a:bodyPr/>
                    <a:lstStyle/>
                    <a:p>
                      <a:pPr algn="ctr" fontAlgn="b"/>
                      <a:r>
                        <a:rPr lang="en-US" sz="1400" b="1" i="1" u="none" strike="noStrike">
                          <a:solidFill>
                            <a:srgbClr val="000000"/>
                          </a:solidFill>
                          <a:effectLst/>
                          <a:latin typeface="Times New Roman" panose="02020603050405020304" pitchFamily="18" charset="0"/>
                        </a:rPr>
                        <a:t>2,7</a:t>
                      </a:r>
                    </a:p>
                  </a:txBody>
                  <a:tcPr marL="5715" marR="5715" marT="5715" marB="0" anchor="b"/>
                </a:tc>
                <a:tc>
                  <a:txBody>
                    <a:bodyPr/>
                    <a:lstStyle/>
                    <a:p>
                      <a:pPr algn="ctr" fontAlgn="b"/>
                      <a:r>
                        <a:rPr lang="en-US" sz="1400" b="1" i="1" u="none" strike="noStrike" dirty="0">
                          <a:solidFill>
                            <a:srgbClr val="000000"/>
                          </a:solidFill>
                          <a:effectLst/>
                          <a:latin typeface="Times New Roman" panose="02020603050405020304" pitchFamily="18" charset="0"/>
                        </a:rPr>
                        <a:t>1,8</a:t>
                      </a:r>
                    </a:p>
                  </a:txBody>
                  <a:tcPr marL="5715" marR="5715" marT="5715" marB="0" anchor="b"/>
                </a:tc>
                <a:extLst>
                  <a:ext uri="{0D108BD9-81ED-4DB2-BD59-A6C34878D82A}">
                    <a16:rowId xmlns:a16="http://schemas.microsoft.com/office/drawing/2014/main" val="10015"/>
                  </a:ext>
                </a:extLst>
              </a:tr>
            </a:tbl>
          </a:graphicData>
        </a:graphic>
      </p:graphicFrame>
      <p:sp>
        <p:nvSpPr>
          <p:cNvPr id="12" name="Rectangle 11"/>
          <p:cNvSpPr/>
          <p:nvPr/>
        </p:nvSpPr>
        <p:spPr>
          <a:xfrm>
            <a:off x="5576261" y="5662225"/>
            <a:ext cx="2822484" cy="300072"/>
          </a:xfrm>
          <a:prstGeom prst="rect">
            <a:avLst/>
          </a:prstGeom>
        </p:spPr>
        <p:txBody>
          <a:bodyPr wrap="none" lIns="68570" tIns="34285" rIns="68570" bIns="34285">
            <a:spAutoFit/>
          </a:bodyPr>
          <a:lstStyle/>
          <a:p>
            <a:r>
              <a:rPr lang="en-US" sz="1500" i="1" dirty="0" err="1">
                <a:solidFill>
                  <a:srgbClr val="FF0000"/>
                </a:solidFill>
                <a:latin typeface="Times New Roman" panose="02020603050405020304" pitchFamily="18" charset="0"/>
                <a:cs typeface="Times New Roman" panose="02020603050405020304" pitchFamily="18" charset="0"/>
              </a:rPr>
              <a:t>Nguồn</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Quỹ</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Tiền</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tệ</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quốc</a:t>
            </a:r>
            <a:r>
              <a:rPr lang="en-US" sz="1500" i="1" dirty="0">
                <a:solidFill>
                  <a:srgbClr val="FF0000"/>
                </a:solidFill>
                <a:latin typeface="Times New Roman" panose="02020603050405020304" pitchFamily="18" charset="0"/>
                <a:cs typeface="Times New Roman" panose="02020603050405020304" pitchFamily="18" charset="0"/>
              </a:rPr>
              <a:t> </a:t>
            </a:r>
            <a:r>
              <a:rPr lang="en-US" sz="1500" i="1" dirty="0" err="1">
                <a:solidFill>
                  <a:srgbClr val="FF0000"/>
                </a:solidFill>
                <a:latin typeface="Times New Roman" panose="02020603050405020304" pitchFamily="18" charset="0"/>
                <a:cs typeface="Times New Roman" panose="02020603050405020304" pitchFamily="18" charset="0"/>
              </a:rPr>
              <a:t>tế</a:t>
            </a:r>
            <a:r>
              <a:rPr lang="en-US" sz="1500" i="1" dirty="0">
                <a:solidFill>
                  <a:srgbClr val="FF0000"/>
                </a:solidFill>
                <a:latin typeface="Times New Roman" panose="02020603050405020304" pitchFamily="18" charset="0"/>
                <a:cs typeface="Times New Roman" panose="02020603050405020304" pitchFamily="18" charset="0"/>
              </a:rPr>
              <a:t>  (IMF)</a:t>
            </a:r>
          </a:p>
        </p:txBody>
      </p:sp>
    </p:spTree>
    <p:extLst>
      <p:ext uri="{BB962C8B-B14F-4D97-AF65-F5344CB8AC3E}">
        <p14:creationId xmlns:p14="http://schemas.microsoft.com/office/powerpoint/2010/main" val="2230040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dn.vietnambiz.vn/171464876016439296/2021/1/27/tong-von-dt-1-161172425734311876238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95375"/>
            <a:ext cx="89058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35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cdn.vietnambiz.vn/171464876016439296/2021/1/27/14-dau-an-noi-bat-161172125274788634152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875" y="1095376"/>
            <a:ext cx="8810625" cy="471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68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cdn.vietnambiz.vn/171464876016439296/2021/1/27/15-dau-an-noi-bat-1611721067981149666561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750" y="1190626"/>
            <a:ext cx="8667750" cy="461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03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cdn.vietnambiz.vn/171464876016439296/2021/1/27/16-dau-an-noi-bat-1611721123220133170344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143001"/>
            <a:ext cx="8543925" cy="45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2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cdn.vietnambiz.vn/171464876016439296/2021/1/27/17-dau-an-noi-bat-1611721179315203051310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125" y="1000126"/>
            <a:ext cx="8667750" cy="485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4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500" b="1" dirty="0">
                <a:solidFill>
                  <a:srgbClr val="FF0000"/>
                </a:solidFill>
                <a:latin typeface="Times New Roman" panose="02020603050405020304" pitchFamily="18" charset="0"/>
                <a:cs typeface="Times New Roman" panose="02020603050405020304" pitchFamily="18" charset="0"/>
              </a:rPr>
              <a:t>An </a:t>
            </a:r>
            <a:r>
              <a:rPr lang="en-US" sz="2500" b="1" dirty="0" err="1">
                <a:solidFill>
                  <a:srgbClr val="FF0000"/>
                </a:solidFill>
                <a:latin typeface="Times New Roman" panose="02020603050405020304" pitchFamily="18" charset="0"/>
                <a:cs typeface="Times New Roman" panose="02020603050405020304" pitchFamily="18" charset="0"/>
              </a:rPr>
              <a:t>sinh</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xã</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hội</a:t>
            </a:r>
            <a:br>
              <a:rPr lang="en-US" sz="2500" b="1" dirty="0">
                <a:solidFill>
                  <a:srgbClr val="FF0000"/>
                </a:solidFill>
                <a:latin typeface="Times New Roman" panose="02020603050405020304" pitchFamily="18" charset="0"/>
                <a:cs typeface="Times New Roman" panose="02020603050405020304" pitchFamily="18" charset="0"/>
              </a:rPr>
            </a:br>
            <a:r>
              <a:rPr lang="en-US" sz="2500" dirty="0" err="1">
                <a:solidFill>
                  <a:srgbClr val="FF0000"/>
                </a:solidFill>
                <a:latin typeface="Times New Roman" panose="02020603050405020304" pitchFamily="18" charset="0"/>
                <a:cs typeface="Times New Roman" panose="02020603050405020304" pitchFamily="18" charset="0"/>
              </a:rPr>
              <a:t>Tỷ</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lệ</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hộ</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nghèo</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bình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quân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giai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đoạn</a:t>
            </a:r>
            <a:r>
              <a:rPr lang="en-US" sz="2500" dirty="0">
                <a:solidFill>
                  <a:srgbClr val="FF0000"/>
                </a:solidFill>
                <a:latin typeface="Times New Roman" panose="02020603050405020304" pitchFamily="18" charset="0"/>
                <a:cs typeface="Times New Roman" panose="02020603050405020304" pitchFamily="18" charset="0"/>
              </a:rPr>
              <a:t> 2016-2020 </a:t>
            </a:r>
            <a:r>
              <a:rPr lang="en-US" sz="2500" dirty="0" err="1">
                <a:solidFill>
                  <a:srgbClr val="FF0000"/>
                </a:solidFill>
                <a:latin typeface="Times New Roman" panose="02020603050405020304" pitchFamily="18" charset="0"/>
                <a:cs typeface="Times New Roman" panose="02020603050405020304" pitchFamily="18" charset="0"/>
              </a:rPr>
              <a:t>giảm</a:t>
            </a:r>
            <a:r>
              <a:rPr lang="en-US" sz="2500" dirty="0">
                <a:solidFill>
                  <a:srgbClr val="FF0000"/>
                </a:solidFill>
                <a:latin typeface="Times New Roman" panose="02020603050405020304" pitchFamily="18" charset="0"/>
                <a:cs typeface="Times New Roman" panose="02020603050405020304" pitchFamily="18" charset="0"/>
              </a:rPr>
              <a:t> 1.4%/</a:t>
            </a:r>
            <a:r>
              <a:rPr lang="en-US" sz="2500" dirty="0" err="1">
                <a:solidFill>
                  <a:srgbClr val="FF0000"/>
                </a:solidFill>
                <a:latin typeface="Times New Roman" panose="02020603050405020304" pitchFamily="18" charset="0"/>
                <a:cs typeface="Times New Roman" panose="02020603050405020304" pitchFamily="18" charset="0"/>
              </a:rPr>
              <a:t>năm</a:t>
            </a:r>
            <a:endParaRPr lang="en-US" sz="2500" dirty="0">
              <a:solidFill>
                <a:srgbClr val="FF0000"/>
              </a:solidFill>
              <a:latin typeface="Times New Roman" panose="02020603050405020304" pitchFamily="18" charset="0"/>
              <a:cs typeface="Times New Roman" panose="02020603050405020304" pitchFamily="18" charset="0"/>
            </a:endParaRPr>
          </a:p>
        </p:txBody>
      </p:sp>
      <p:pic>
        <p:nvPicPr>
          <p:cNvPr id="9218" name="Picture 2" descr="https://hoc247.net/fckeditorimg/upload/images/C%C3%A2u%20s%E1%BB%91%2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375" y="1920479"/>
            <a:ext cx="8810625" cy="4080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85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vietnambiz.vn/171464876016439296/2021/1/27/12-dau-an-noi-bat-161172088182317433977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 y="1047751"/>
            <a:ext cx="8810625" cy="481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5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daihoi13.dangcongsan.vn/Uploads/Images/2021/1/31/33/TW8-1024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643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6" y="4202475"/>
            <a:ext cx="3194905" cy="1798275"/>
          </a:xfrm>
          <a:prstGeom prst="rect">
            <a:avLst/>
          </a:prstGeom>
        </p:spPr>
      </p:pic>
      <p:sp>
        <p:nvSpPr>
          <p:cNvPr id="9" name="Title 1"/>
          <p:cNvSpPr>
            <a:spLocks noGrp="1"/>
          </p:cNvSpPr>
          <p:nvPr>
            <p:ph type="title"/>
          </p:nvPr>
        </p:nvSpPr>
        <p:spPr>
          <a:xfrm>
            <a:off x="1143000" y="1000125"/>
            <a:ext cx="6877051" cy="428625"/>
          </a:xfrm>
        </p:spPr>
        <p:txBody>
          <a:bodyPr>
            <a:noAutofit/>
          </a:bodyPr>
          <a:lstStyle/>
          <a:p>
            <a:pPr algn="l"/>
            <a:r>
              <a:rPr lang="en-US" sz="2500" b="1" dirty="0">
                <a:effectLst>
                  <a:outerShdw blurRad="38100" dist="38100" dir="2700000" algn="tl">
                    <a:srgbClr val="000000">
                      <a:alpha val="43137"/>
                    </a:srgbClr>
                  </a:outerShdw>
                </a:effectLst>
                <a:latin typeface="Times New Roman" pitchFamily="18" charset="0"/>
                <a:cs typeface="Times New Roman" pitchFamily="18" charset="0"/>
              </a:rPr>
              <a:t>NÂNG TẦM ĐỐI NGOẠI ĐA PHƯƠNG</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750" t="6875" r="63750"/>
          <a:stretch/>
        </p:blipFill>
        <p:spPr>
          <a:xfrm>
            <a:off x="381000" y="1570527"/>
            <a:ext cx="666751" cy="76419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4750" t="4375" r="34500"/>
          <a:stretch/>
        </p:blipFill>
        <p:spPr>
          <a:xfrm>
            <a:off x="969157" y="2671065"/>
            <a:ext cx="666751" cy="829372"/>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65500" t="5000" r="4750"/>
          <a:stretch/>
        </p:blipFill>
        <p:spPr>
          <a:xfrm>
            <a:off x="2745592" y="3796430"/>
            <a:ext cx="635784" cy="812092"/>
          </a:xfrm>
          <a:prstGeom prst="rect">
            <a:avLst/>
          </a:prstGeom>
        </p:spPr>
      </p:pic>
      <p:sp>
        <p:nvSpPr>
          <p:cNvPr id="13" name="Pentagon 12"/>
          <p:cNvSpPr/>
          <p:nvPr/>
        </p:nvSpPr>
        <p:spPr>
          <a:xfrm flipH="1">
            <a:off x="1047751" y="1857375"/>
            <a:ext cx="6063859" cy="666750"/>
          </a:xfrm>
          <a:prstGeom prst="homePlate">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lIns="57144" tIns="28572" rIns="57144" bIns="28572" rtlCol="0" anchor="ctr"/>
          <a:lstStyle/>
          <a:p>
            <a:pPr algn="ctr"/>
            <a:r>
              <a:rPr lang="en-US" sz="2000" b="1" dirty="0" err="1">
                <a:latin typeface="Times New Roman" pitchFamily="18" charset="0"/>
                <a:cs typeface="Times New Roman" pitchFamily="18" charset="0"/>
              </a:rPr>
              <a:t>Ký</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kết</a:t>
            </a:r>
            <a:r>
              <a:rPr lang="en-US" sz="2000" b="1" dirty="0">
                <a:latin typeface="Times New Roman" pitchFamily="18" charset="0"/>
                <a:cs typeface="Times New Roman" pitchFamily="18" charset="0"/>
              </a:rPr>
              <a:t> 5 </a:t>
            </a:r>
            <a:r>
              <a:rPr lang="en-US" sz="2000" b="1" dirty="0" err="1">
                <a:latin typeface="Times New Roman" pitchFamily="18" charset="0"/>
                <a:cs typeface="Times New Roman" pitchFamily="18" charset="0"/>
              </a:rPr>
              <a:t>hiệp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định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tự</a:t>
            </a:r>
            <a:r>
              <a:rPr lang="en-US" sz="2000" b="1" dirty="0">
                <a:latin typeface="Times New Roman" pitchFamily="18" charset="0"/>
                <a:cs typeface="Times New Roman" pitchFamily="18" charset="0"/>
              </a:rPr>
              <a:t> do </a:t>
            </a:r>
            <a:r>
              <a:rPr lang="en-US" sz="2000" b="1" dirty="0" err="1">
                <a:latin typeface="Times New Roman" pitchFamily="18" charset="0"/>
                <a:cs typeface="Times New Roman" pitchFamily="18" charset="0"/>
              </a:rPr>
              <a:t>quy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mô</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lớn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với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gần</a:t>
            </a:r>
            <a:r>
              <a:rPr lang="en-US" sz="2000" b="1" dirty="0">
                <a:latin typeface="Times New Roman" pitchFamily="18" charset="0"/>
                <a:cs typeface="Times New Roman" pitchFamily="18" charset="0"/>
              </a:rPr>
              <a:t> 50 </a:t>
            </a:r>
            <a:r>
              <a:rPr lang="en-US" sz="2000" b="1" dirty="0" err="1">
                <a:latin typeface="Times New Roman" pitchFamily="18" charset="0"/>
                <a:cs typeface="Times New Roman" pitchFamily="18" charset="0"/>
              </a:rPr>
              <a:t>quốc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nền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lớn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giới</a:t>
            </a:r>
            <a:endParaRPr lang="en-US" sz="2000" b="1" dirty="0">
              <a:latin typeface="Times New Roman" pitchFamily="18" charset="0"/>
              <a:cs typeface="Times New Roman" pitchFamily="18" charset="0"/>
            </a:endParaRPr>
          </a:p>
        </p:txBody>
      </p:sp>
      <p:sp>
        <p:nvSpPr>
          <p:cNvPr id="14" name="Pentagon 13"/>
          <p:cNvSpPr/>
          <p:nvPr/>
        </p:nvSpPr>
        <p:spPr>
          <a:xfrm flipH="1">
            <a:off x="1684734" y="3000375"/>
            <a:ext cx="5778109" cy="6667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57144" tIns="28572" rIns="57144" bIns="28572" rtlCol="0" anchor="ctr"/>
          <a:lstStyle/>
          <a:p>
            <a:pPr algn="ct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năm</a:t>
            </a:r>
            <a:r>
              <a:rPr lang="en-US" sz="2000" b="1" dirty="0">
                <a:latin typeface="Times New Roman" pitchFamily="18" charset="0"/>
                <a:cs typeface="Times New Roman" pitchFamily="18" charset="0"/>
              </a:rPr>
              <a:t> APEC 2017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Hội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nghị</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diễn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đàn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giới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về</a:t>
            </a:r>
            <a:r>
              <a:rPr lang="en-US" sz="2000" b="1" dirty="0">
                <a:latin typeface="Times New Roman" pitchFamily="18" charset="0"/>
                <a:cs typeface="Times New Roman" pitchFamily="18" charset="0"/>
              </a:rPr>
              <a:t> ASEAN 2018</a:t>
            </a:r>
          </a:p>
        </p:txBody>
      </p:sp>
      <p:sp>
        <p:nvSpPr>
          <p:cNvPr id="15" name="Pentagon 14"/>
          <p:cNvSpPr/>
          <p:nvPr/>
        </p:nvSpPr>
        <p:spPr>
          <a:xfrm flipH="1">
            <a:off x="3393281" y="4074781"/>
            <a:ext cx="4841093" cy="666750"/>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57144" tIns="28572" rIns="57144" bIns="28572" rtlCol="0" anchor="ctr"/>
          <a:lstStyle/>
          <a:p>
            <a:pPr algn="ctr"/>
            <a:r>
              <a:rPr lang="en-US" sz="2000" b="1" dirty="0" err="1">
                <a:latin typeface="Times New Roman" pitchFamily="18" charset="0"/>
                <a:cs typeface="Times New Roman" pitchFamily="18" charset="0"/>
              </a:rPr>
              <a:t>Thực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hiện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tốt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nhiệm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Ủy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viên</a:t>
            </a:r>
            <a:r>
              <a:rPr lang="en-US" sz="2000" b="1" dirty="0">
                <a:latin typeface="Times New Roman" pitchFamily="18" charset="0"/>
                <a:cs typeface="Times New Roman" pitchFamily="18" charset="0"/>
              </a:rPr>
              <a:t> KTT HĐBA LHQ</a:t>
            </a:r>
            <a:endParaRPr lang="en-US" sz="2000" dirty="0">
              <a:latin typeface="Times New Roman" pitchFamily="18" charset="0"/>
              <a:cs typeface="Times New Roman" pitchFamily="18" charset="0"/>
            </a:endParaRPr>
          </a:p>
        </p:txBody>
      </p:sp>
      <p:sp>
        <p:nvSpPr>
          <p:cNvPr id="17" name="Pentagon 16"/>
          <p:cNvSpPr/>
          <p:nvPr/>
        </p:nvSpPr>
        <p:spPr>
          <a:xfrm flipH="1">
            <a:off x="4251704" y="5118454"/>
            <a:ext cx="4841093" cy="666750"/>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57144" tIns="28572" rIns="57144" bIns="28572" rtlCol="0" anchor="ctr"/>
          <a:lstStyle/>
          <a:p>
            <a:pPr algn="ct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cuộc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gặp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đỉnh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Mỹ</a:t>
            </a:r>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Triều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lần</a:t>
            </a:r>
            <a:r>
              <a:rPr lang="en-US" sz="2000" b="1" dirty="0">
                <a:latin typeface="Times New Roman" pitchFamily="18" charset="0"/>
                <a:cs typeface="Times New Roman" pitchFamily="18" charset="0"/>
              </a:rPr>
              <a:t> 2 </a:t>
            </a:r>
            <a:r>
              <a:rPr lang="en-US" sz="2000" b="1" dirty="0" err="1">
                <a:latin typeface="Times New Roman" pitchFamily="18" charset="0"/>
                <a:cs typeface="Times New Roman" pitchFamily="18" charset="0"/>
              </a:rPr>
              <a:t>tại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Nội</a:t>
            </a:r>
            <a:endParaRPr lang="en-US" sz="2000" b="1" dirty="0">
              <a:latin typeface="Times New Roman" pitchFamily="18" charset="0"/>
              <a:cs typeface="Times New Roman" pitchFamily="18"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8165" y="4895347"/>
            <a:ext cx="693539" cy="824749"/>
          </a:xfrm>
          <a:prstGeom prst="rect">
            <a:avLst/>
          </a:prstGeom>
        </p:spPr>
      </p:pic>
    </p:spTree>
    <p:extLst>
      <p:ext uri="{BB962C8B-B14F-4D97-AF65-F5344CB8AC3E}">
        <p14:creationId xmlns:p14="http://schemas.microsoft.com/office/powerpoint/2010/main" val="104317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3" presetClass="entr" presetSubtype="1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linds(horizont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88470" y="1794073"/>
            <a:ext cx="2495864" cy="403951"/>
          </a:xfrm>
          <a:prstGeom prst="rect">
            <a:avLst/>
          </a:prstGeom>
        </p:spPr>
        <p:txBody>
          <a:bodyPr wrap="none" lIns="57144" tIns="28572" rIns="57144" bIns="28572">
            <a:spAutoFit/>
          </a:bodyPr>
          <a:lstStyle/>
          <a:p>
            <a:r>
              <a:rPr lang="en-GB" sz="2250" b="1" dirty="0" err="1">
                <a:ln/>
                <a:solidFill>
                  <a:srgbClr val="002060"/>
                </a:solidFill>
                <a:latin typeface="Times New Roman" pitchFamily="18" charset="0"/>
                <a:cs typeface="Times New Roman" pitchFamily="18" charset="0"/>
              </a:rPr>
              <a:t>Chính</a:t>
            </a:r>
            <a:r>
              <a:rPr lang="en-GB" sz="2250" b="1" dirty="0">
                <a:ln/>
                <a:solidFill>
                  <a:srgbClr val="002060"/>
                </a:solidFill>
                <a:latin typeface="Times New Roman" pitchFamily="18" charset="0"/>
                <a:cs typeface="Times New Roman" pitchFamily="18" charset="0"/>
              </a:rPr>
              <a:t> </a:t>
            </a:r>
            <a:r>
              <a:rPr lang="en-GB" sz="2250" b="1" dirty="0" err="1">
                <a:ln/>
                <a:solidFill>
                  <a:srgbClr val="002060"/>
                </a:solidFill>
                <a:latin typeface="Times New Roman" pitchFamily="18" charset="0"/>
                <a:cs typeface="Times New Roman" pitchFamily="18" charset="0"/>
              </a:rPr>
              <a:t>phủ</a:t>
            </a:r>
            <a:r>
              <a:rPr lang="en-GB" sz="2250" b="1" dirty="0">
                <a:ln/>
                <a:solidFill>
                  <a:srgbClr val="002060"/>
                </a:solidFill>
                <a:latin typeface="Times New Roman" pitchFamily="18" charset="0"/>
                <a:cs typeface="Times New Roman" pitchFamily="18" charset="0"/>
              </a:rPr>
              <a:t> </a:t>
            </a:r>
            <a:r>
              <a:rPr lang="en-GB" sz="2250" b="1" dirty="0" err="1">
                <a:ln/>
                <a:solidFill>
                  <a:srgbClr val="002060"/>
                </a:solidFill>
                <a:latin typeface="Times New Roman" pitchFamily="18" charset="0"/>
                <a:cs typeface="Times New Roman" pitchFamily="18" charset="0"/>
              </a:rPr>
              <a:t>kiến</a:t>
            </a:r>
            <a:r>
              <a:rPr lang="en-GB" sz="2250" b="1" dirty="0">
                <a:ln/>
                <a:solidFill>
                  <a:srgbClr val="002060"/>
                </a:solidFill>
                <a:latin typeface="Times New Roman" pitchFamily="18" charset="0"/>
                <a:cs typeface="Times New Roman" pitchFamily="18" charset="0"/>
              </a:rPr>
              <a:t> </a:t>
            </a:r>
            <a:r>
              <a:rPr lang="en-GB" sz="2250" b="1" dirty="0" err="1">
                <a:ln/>
                <a:solidFill>
                  <a:srgbClr val="002060"/>
                </a:solidFill>
                <a:latin typeface="Times New Roman" pitchFamily="18" charset="0"/>
                <a:cs typeface="Times New Roman" pitchFamily="18" charset="0"/>
              </a:rPr>
              <a:t>tạo</a:t>
            </a:r>
            <a:endParaRPr lang="en-US" sz="2250" b="1" dirty="0">
              <a:ln/>
              <a:solidFill>
                <a:srgbClr val="002060"/>
              </a:solidFill>
              <a:latin typeface="Times New Roman" pitchFamily="18" charset="0"/>
              <a:cs typeface="Times New Roman" pitchFamily="18" charset="0"/>
            </a:endParaRPr>
          </a:p>
        </p:txBody>
      </p:sp>
      <p:grpSp>
        <p:nvGrpSpPr>
          <p:cNvPr id="9" name="Group 8"/>
          <p:cNvGrpSpPr/>
          <p:nvPr/>
        </p:nvGrpSpPr>
        <p:grpSpPr>
          <a:xfrm>
            <a:off x="3190876" y="2699219"/>
            <a:ext cx="5718532" cy="2426769"/>
            <a:chOff x="1260676" y="3390900"/>
            <a:chExt cx="7673774" cy="3467100"/>
          </a:xfrm>
        </p:grpSpPr>
        <p:sp>
          <p:nvSpPr>
            <p:cNvPr id="10" name="Rounded Rectangle 9"/>
            <p:cNvSpPr/>
            <p:nvPr/>
          </p:nvSpPr>
          <p:spPr>
            <a:xfrm>
              <a:off x="1260676" y="3901642"/>
              <a:ext cx="2098876" cy="2015578"/>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563" b="1" dirty="0" err="1">
                  <a:solidFill>
                    <a:schemeClr val="bg1"/>
                  </a:solidFill>
                  <a:latin typeface="Times New Roman" pitchFamily="18" charset="0"/>
                  <a:cs typeface="Times New Roman" pitchFamily="18" charset="0"/>
                </a:rPr>
                <a:t>Tháo</a:t>
              </a:r>
              <a:r>
                <a:rPr lang="en-GB" sz="1563" b="1" dirty="0">
                  <a:solidFill>
                    <a:schemeClr val="bg1"/>
                  </a:solidFill>
                  <a:latin typeface="Times New Roman" pitchFamily="18" charset="0"/>
                  <a:cs typeface="Times New Roman" pitchFamily="18" charset="0"/>
                </a:rPr>
                <a:t> </a:t>
              </a:r>
              <a:r>
                <a:rPr lang="en-GB" sz="1563" b="1" dirty="0" err="1">
                  <a:solidFill>
                    <a:schemeClr val="bg1"/>
                  </a:solidFill>
                  <a:latin typeface="Times New Roman" pitchFamily="18" charset="0"/>
                  <a:cs typeface="Times New Roman" pitchFamily="18" charset="0"/>
                </a:rPr>
                <a:t>gỡ</a:t>
              </a:r>
              <a:r>
                <a:rPr lang="en-GB" sz="1563" b="1" dirty="0">
                  <a:solidFill>
                    <a:schemeClr val="bg1"/>
                  </a:solidFill>
                  <a:latin typeface="Times New Roman" pitchFamily="18" charset="0"/>
                  <a:cs typeface="Times New Roman" pitchFamily="18" charset="0"/>
                </a:rPr>
                <a:t> </a:t>
              </a:r>
              <a:r>
                <a:rPr lang="en-GB" sz="1563" b="1" dirty="0" err="1">
                  <a:solidFill>
                    <a:schemeClr val="bg1"/>
                  </a:solidFill>
                  <a:latin typeface="Times New Roman" pitchFamily="18" charset="0"/>
                  <a:cs typeface="Times New Roman" pitchFamily="18" charset="0"/>
                </a:rPr>
                <a:t>khó</a:t>
              </a:r>
              <a:r>
                <a:rPr lang="en-GB" sz="1563" b="1" dirty="0">
                  <a:solidFill>
                    <a:schemeClr val="bg1"/>
                  </a:solidFill>
                  <a:latin typeface="Times New Roman" pitchFamily="18" charset="0"/>
                  <a:cs typeface="Times New Roman" pitchFamily="18" charset="0"/>
                </a:rPr>
                <a:t> </a:t>
              </a:r>
              <a:r>
                <a:rPr lang="en-GB" sz="1563" b="1" dirty="0" err="1">
                  <a:solidFill>
                    <a:schemeClr val="bg1"/>
                  </a:solidFill>
                  <a:latin typeface="Times New Roman" pitchFamily="18" charset="0"/>
                  <a:cs typeface="Times New Roman" pitchFamily="18" charset="0"/>
                </a:rPr>
                <a:t>khăn</a:t>
              </a:r>
              <a:r>
                <a:rPr lang="en-GB" sz="1563" b="1" dirty="0">
                  <a:solidFill>
                    <a:schemeClr val="bg1"/>
                  </a:solidFill>
                  <a:latin typeface="Times New Roman" pitchFamily="18" charset="0"/>
                  <a:cs typeface="Times New Roman" pitchFamily="18" charset="0"/>
                </a:rPr>
                <a:t> </a:t>
              </a:r>
              <a:r>
                <a:rPr lang="en-GB" sz="1563" b="1" dirty="0" err="1">
                  <a:solidFill>
                    <a:schemeClr val="bg1"/>
                  </a:solidFill>
                  <a:latin typeface="Times New Roman" pitchFamily="18" charset="0"/>
                  <a:cs typeface="Times New Roman" pitchFamily="18" charset="0"/>
                </a:rPr>
                <a:t>cho</a:t>
              </a:r>
              <a:r>
                <a:rPr lang="en-GB" sz="1563" b="1" dirty="0">
                  <a:solidFill>
                    <a:schemeClr val="bg1"/>
                  </a:solidFill>
                  <a:latin typeface="Times New Roman" pitchFamily="18" charset="0"/>
                  <a:cs typeface="Times New Roman" pitchFamily="18" charset="0"/>
                </a:rPr>
                <a:t> </a:t>
              </a:r>
              <a:r>
                <a:rPr lang="en-GB" sz="1563" b="1" dirty="0" err="1">
                  <a:solidFill>
                    <a:schemeClr val="bg1"/>
                  </a:solidFill>
                  <a:latin typeface="Times New Roman" pitchFamily="18" charset="0"/>
                  <a:cs typeface="Times New Roman" pitchFamily="18" charset="0"/>
                </a:rPr>
                <a:t>người</a:t>
              </a:r>
              <a:r>
                <a:rPr lang="en-GB" sz="1563" b="1" dirty="0">
                  <a:solidFill>
                    <a:schemeClr val="bg1"/>
                  </a:solidFill>
                  <a:latin typeface="Times New Roman" pitchFamily="18" charset="0"/>
                  <a:cs typeface="Times New Roman" pitchFamily="18" charset="0"/>
                </a:rPr>
                <a:t> </a:t>
              </a:r>
              <a:r>
                <a:rPr lang="en-GB" sz="1563" b="1" dirty="0" err="1">
                  <a:solidFill>
                    <a:schemeClr val="bg1"/>
                  </a:solidFill>
                  <a:latin typeface="Times New Roman" pitchFamily="18" charset="0"/>
                  <a:cs typeface="Times New Roman" pitchFamily="18" charset="0"/>
                </a:rPr>
                <a:t>dân</a:t>
              </a:r>
              <a:r>
                <a:rPr lang="en-GB" sz="1563" b="1" dirty="0">
                  <a:solidFill>
                    <a:schemeClr val="bg1"/>
                  </a:solidFill>
                  <a:latin typeface="Times New Roman" pitchFamily="18" charset="0"/>
                  <a:cs typeface="Times New Roman" pitchFamily="18" charset="0"/>
                </a:rPr>
                <a:t> </a:t>
              </a:r>
              <a:r>
                <a:rPr lang="en-GB" sz="1563" b="1" dirty="0" err="1">
                  <a:solidFill>
                    <a:schemeClr val="bg1"/>
                  </a:solidFill>
                  <a:latin typeface="Times New Roman" pitchFamily="18" charset="0"/>
                  <a:cs typeface="Times New Roman" pitchFamily="18" charset="0"/>
                </a:rPr>
                <a:t>và</a:t>
              </a:r>
              <a:r>
                <a:rPr lang="en-GB" sz="1563" b="1" dirty="0">
                  <a:solidFill>
                    <a:schemeClr val="bg1"/>
                  </a:solidFill>
                  <a:latin typeface="Times New Roman" pitchFamily="18" charset="0"/>
                  <a:cs typeface="Times New Roman" pitchFamily="18" charset="0"/>
                </a:rPr>
                <a:t> </a:t>
              </a:r>
              <a:r>
                <a:rPr lang="en-GB" sz="1563" b="1" dirty="0" err="1">
                  <a:solidFill>
                    <a:schemeClr val="bg1"/>
                  </a:solidFill>
                  <a:latin typeface="Times New Roman" pitchFamily="18" charset="0"/>
                  <a:cs typeface="Times New Roman" pitchFamily="18" charset="0"/>
                </a:rPr>
                <a:t>doanh</a:t>
              </a:r>
              <a:r>
                <a:rPr lang="en-GB" sz="1563" b="1" dirty="0">
                  <a:solidFill>
                    <a:schemeClr val="bg1"/>
                  </a:solidFill>
                  <a:latin typeface="Times New Roman" pitchFamily="18" charset="0"/>
                  <a:cs typeface="Times New Roman" pitchFamily="18" charset="0"/>
                </a:rPr>
                <a:t> </a:t>
              </a:r>
              <a:r>
                <a:rPr lang="en-GB" sz="1563" b="1" dirty="0" err="1">
                  <a:solidFill>
                    <a:schemeClr val="bg1"/>
                  </a:solidFill>
                  <a:latin typeface="Times New Roman" pitchFamily="18" charset="0"/>
                  <a:cs typeface="Times New Roman" pitchFamily="18" charset="0"/>
                </a:rPr>
                <a:t>nghiệp</a:t>
              </a:r>
              <a:r>
                <a:rPr lang="en-GB" sz="1563" b="1" dirty="0">
                  <a:solidFill>
                    <a:schemeClr val="bg1"/>
                  </a:solidFill>
                  <a:latin typeface="Times New Roman" pitchFamily="18" charset="0"/>
                  <a:cs typeface="Times New Roman" pitchFamily="18" charset="0"/>
                </a:rPr>
                <a:t> (2.200)</a:t>
              </a:r>
              <a:endParaRPr lang="en-US" sz="1563" b="1" dirty="0">
                <a:solidFill>
                  <a:schemeClr val="bg1"/>
                </a:solidFill>
                <a:latin typeface="Times New Roman" pitchFamily="18" charset="0"/>
                <a:cs typeface="Times New Roman" pitchFamily="18" charset="0"/>
              </a:endParaRPr>
            </a:p>
          </p:txBody>
        </p:sp>
        <p:sp>
          <p:nvSpPr>
            <p:cNvPr id="11" name="Rounded Rectangle 10"/>
            <p:cNvSpPr/>
            <p:nvPr/>
          </p:nvSpPr>
          <p:spPr>
            <a:xfrm>
              <a:off x="4038600" y="5124450"/>
              <a:ext cx="4895850" cy="1733550"/>
            </a:xfrm>
            <a:prstGeom prst="roundRect">
              <a:avLst/>
            </a:prstGeom>
            <a:solidFill>
              <a:srgbClr val="9933FF"/>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125" b="1" dirty="0">
                  <a:solidFill>
                    <a:schemeClr val="bg1"/>
                  </a:solidFill>
                  <a:latin typeface="Times New Roman" pitchFamily="18" charset="0"/>
                  <a:cs typeface="Times New Roman" pitchFamily="18" charset="0"/>
                </a:rPr>
                <a:t>5.000 </a:t>
              </a:r>
              <a:r>
                <a:rPr lang="en-GB" sz="2125" b="1" dirty="0" err="1">
                  <a:solidFill>
                    <a:schemeClr val="bg1"/>
                  </a:solidFill>
                  <a:latin typeface="Times New Roman" pitchFamily="18" charset="0"/>
                  <a:cs typeface="Times New Roman" pitchFamily="18" charset="0"/>
                </a:rPr>
                <a:t>cuộc</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làm</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việc</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với</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các</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bộ</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ngành</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nhà</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khoa</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học</a:t>
              </a:r>
              <a:endParaRPr lang="en-GB" sz="2125" b="1" dirty="0">
                <a:solidFill>
                  <a:schemeClr val="bg1"/>
                </a:solidFill>
                <a:latin typeface="Times New Roman" pitchFamily="18" charset="0"/>
                <a:cs typeface="Times New Roman" pitchFamily="18" charset="0"/>
              </a:endParaRPr>
            </a:p>
          </p:txBody>
        </p:sp>
        <p:sp>
          <p:nvSpPr>
            <p:cNvPr id="12" name="Rounded Rectangle 11"/>
            <p:cNvSpPr/>
            <p:nvPr/>
          </p:nvSpPr>
          <p:spPr>
            <a:xfrm>
              <a:off x="4038600" y="3390900"/>
              <a:ext cx="4895850" cy="1066800"/>
            </a:xfrm>
            <a:prstGeom prst="roundRect">
              <a:avLst/>
            </a:prstGeom>
            <a:solidFill>
              <a:srgbClr val="00CC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125" b="1" dirty="0">
                  <a:solidFill>
                    <a:schemeClr val="bg1"/>
                  </a:solidFill>
                  <a:latin typeface="Times New Roman" pitchFamily="18" charset="0"/>
                  <a:cs typeface="Times New Roman" pitchFamily="18" charset="0"/>
                </a:rPr>
                <a:t>570 </a:t>
              </a:r>
              <a:r>
                <a:rPr lang="en-GB" sz="2125" b="1" dirty="0" err="1">
                  <a:solidFill>
                    <a:schemeClr val="bg1"/>
                  </a:solidFill>
                  <a:latin typeface="Times New Roman" pitchFamily="18" charset="0"/>
                  <a:cs typeface="Times New Roman" pitchFamily="18" charset="0"/>
                </a:rPr>
                <a:t>cuộc</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làm</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việc</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với</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cơ</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sở</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địa</a:t>
              </a:r>
              <a:r>
                <a:rPr lang="en-GB" sz="2125" b="1" dirty="0">
                  <a:solidFill>
                    <a:schemeClr val="bg1"/>
                  </a:solidFill>
                  <a:latin typeface="Times New Roman" pitchFamily="18" charset="0"/>
                  <a:cs typeface="Times New Roman" pitchFamily="18" charset="0"/>
                </a:rPr>
                <a:t> </a:t>
              </a:r>
              <a:r>
                <a:rPr lang="en-GB" sz="2125" b="1" dirty="0" err="1">
                  <a:solidFill>
                    <a:schemeClr val="bg1"/>
                  </a:solidFill>
                  <a:latin typeface="Times New Roman" pitchFamily="18" charset="0"/>
                  <a:cs typeface="Times New Roman" pitchFamily="18" charset="0"/>
                </a:rPr>
                <a:t>phương</a:t>
              </a:r>
              <a:endParaRPr lang="en-GB" sz="2125" b="1" dirty="0">
                <a:solidFill>
                  <a:schemeClr val="bg1"/>
                </a:solidFill>
                <a:latin typeface="Times New Roman" pitchFamily="18" charset="0"/>
                <a:cs typeface="Times New Roman" pitchFamily="18" charset="0"/>
              </a:endParaRPr>
            </a:p>
          </p:txBody>
        </p:sp>
        <p:cxnSp>
          <p:nvCxnSpPr>
            <p:cNvPr id="13" name="Straight Arrow Connector 12"/>
            <p:cNvCxnSpPr>
              <a:stCxn id="10" idx="3"/>
            </p:cNvCxnSpPr>
            <p:nvPr/>
          </p:nvCxnSpPr>
          <p:spPr>
            <a:xfrm flipV="1">
              <a:off x="3359552" y="3886204"/>
              <a:ext cx="679048" cy="102322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a:stCxn id="10" idx="3"/>
              <a:endCxn id="11" idx="1"/>
            </p:cNvCxnSpPr>
            <p:nvPr/>
          </p:nvCxnSpPr>
          <p:spPr>
            <a:xfrm>
              <a:off x="3359552" y="4909431"/>
              <a:ext cx="679048" cy="108179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a:off x="5652304" y="4495800"/>
              <a:ext cx="0" cy="6286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flipV="1">
              <a:off x="7848600" y="4505325"/>
              <a:ext cx="0" cy="66675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pic>
        <p:nvPicPr>
          <p:cNvPr id="7" name="Picture 6"/>
          <p:cNvPicPr>
            <a:picLocks noChangeAspect="1"/>
          </p:cNvPicPr>
          <p:nvPr/>
        </p:nvPicPr>
        <p:blipFill>
          <a:blip r:embed="rId3"/>
          <a:stretch>
            <a:fillRect/>
          </a:stretch>
        </p:blipFill>
        <p:spPr>
          <a:xfrm>
            <a:off x="238126" y="1571625"/>
            <a:ext cx="2750344" cy="3810000"/>
          </a:xfrm>
          <a:prstGeom prst="rect">
            <a:avLst/>
          </a:prstGeom>
        </p:spPr>
      </p:pic>
    </p:spTree>
    <p:extLst>
      <p:ext uri="{BB962C8B-B14F-4D97-AF65-F5344CB8AC3E}">
        <p14:creationId xmlns:p14="http://schemas.microsoft.com/office/powerpoint/2010/main" val="185609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ân sá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10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10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274638"/>
            <a:ext cx="8382000" cy="6583362"/>
          </a:xfrm>
        </p:spPr>
      </p:pic>
    </p:spTree>
    <p:extLst>
      <p:ext uri="{BB962C8B-B14F-4D97-AF65-F5344CB8AC3E}">
        <p14:creationId xmlns:p14="http://schemas.microsoft.com/office/powerpoint/2010/main" val="3414890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b="1" dirty="0">
                <a:solidFill>
                  <a:srgbClr val="FF0000"/>
                </a:solidFill>
                <a:latin typeface="Times New Roman" panose="02020603050405020304" pitchFamily="18" charset="0"/>
                <a:cs typeface="Times New Roman" panose="02020603050405020304" pitchFamily="18" charset="0"/>
              </a:rPr>
              <a:t>5 </a:t>
            </a:r>
            <a:r>
              <a:rPr lang="en-US" sz="3400" b="1" dirty="0" err="1">
                <a:solidFill>
                  <a:srgbClr val="FF0000"/>
                </a:solidFill>
                <a:latin typeface="Times New Roman" panose="02020603050405020304" pitchFamily="18" charset="0"/>
                <a:cs typeface="Times New Roman" panose="02020603050405020304" pitchFamily="18" charset="0"/>
              </a:rPr>
              <a:t>năm</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xử</a:t>
            </a:r>
            <a:r>
              <a:rPr lang="en-US" sz="3400" b="1" dirty="0">
                <a:solidFill>
                  <a:srgbClr val="FF0000"/>
                </a:solidFill>
                <a:latin typeface="Times New Roman" panose="02020603050405020304" pitchFamily="18" charset="0"/>
                <a:cs typeface="Times New Roman" panose="02020603050405020304" pitchFamily="18" charset="0"/>
              </a:rPr>
              <a:t> 14.540 </a:t>
            </a:r>
            <a:r>
              <a:rPr lang="en-US" sz="3400" b="1" dirty="0" err="1">
                <a:solidFill>
                  <a:srgbClr val="FF0000"/>
                </a:solidFill>
                <a:latin typeface="Times New Roman" panose="02020603050405020304" pitchFamily="18" charset="0"/>
                <a:cs typeface="Times New Roman" panose="02020603050405020304" pitchFamily="18" charset="0"/>
              </a:rPr>
              <a:t>bị</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tham</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nhũng</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kinh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tế</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chức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vụ</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thu</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hồi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hàng</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chục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ngàn</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tỉ</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đồng</a:t>
            </a:r>
            <a:br>
              <a:rPr lang="en-US" sz="3400" dirty="0">
                <a:solidFill>
                  <a:srgbClr val="FF0000"/>
                </a:solidFill>
                <a:latin typeface="Times New Roman" panose="02020603050405020304" pitchFamily="18" charset="0"/>
                <a:cs typeface="Times New Roman" panose="02020603050405020304" pitchFamily="18" charset="0"/>
              </a:rPr>
            </a:br>
            <a:endParaRPr lang="en-US" sz="3400" dirty="0">
              <a:solidFill>
                <a:srgbClr val="FF0000"/>
              </a:solidFill>
              <a:latin typeface="Times New Roman" panose="02020603050405020304" pitchFamily="18" charset="0"/>
              <a:cs typeface="Times New Roman" panose="02020603050405020304" pitchFamily="18" charset="0"/>
            </a:endParaRPr>
          </a:p>
        </p:txBody>
      </p:sp>
      <p:pic>
        <p:nvPicPr>
          <p:cNvPr id="4" name="img_8e3d56b0-40cd-11eb-81f1-91864e4a64d8" descr="5 năm xử 14.540 bị cáo tham nhũng, kinh tế, chức vụ; thu hồi hàng chục ngàn tỉ đồng - Ảnh 1.">
            <a:hlinkClick r:id="rId2" tgtFrame="&quot;_blank&quot;" tooltip="&quot;Nhiều bị cáo có chức vụ bị đưa ra xét xử trong 5 năm qua - Ảnh: QUANG ĐỊNH&quo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8334103" cy="5048476"/>
          </a:xfrm>
          <a:prstGeom prst="rect">
            <a:avLst/>
          </a:prstGeom>
          <a:noFill/>
          <a:ln>
            <a:noFill/>
          </a:ln>
        </p:spPr>
      </p:pic>
    </p:spTree>
    <p:extLst>
      <p:ext uri="{BB962C8B-B14F-4D97-AF65-F5344CB8AC3E}">
        <p14:creationId xmlns:p14="http://schemas.microsoft.com/office/powerpoint/2010/main" val="981818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b="1" dirty="0" err="1">
                <a:solidFill>
                  <a:srgbClr val="FF0000"/>
                </a:solidFill>
                <a:latin typeface="Times New Roman" panose="02020603050405020304" pitchFamily="18" charset="0"/>
                <a:cs typeface="Times New Roman" panose="02020603050405020304" pitchFamily="18" charset="0"/>
              </a:rPr>
              <a:t>Một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số</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cán</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bộ</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bị</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xử</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lý</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kỷ</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luật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năm</a:t>
            </a:r>
            <a:r>
              <a:rPr lang="en-US" sz="3400" b="1" dirty="0">
                <a:solidFill>
                  <a:srgbClr val="FF0000"/>
                </a:solidFill>
                <a:latin typeface="Times New Roman" panose="02020603050405020304" pitchFamily="18" charset="0"/>
                <a:cs typeface="Times New Roman" panose="02020603050405020304" pitchFamily="18" charset="0"/>
              </a:rPr>
              <a:t> 2020</a:t>
            </a:r>
          </a:p>
        </p:txBody>
      </p:sp>
      <p:pic>
        <p:nvPicPr>
          <p:cNvPr id="2050" name="Picture 2" descr="https://media.vov.vn/sites/default/files/styles/large_watermark/public/2021-01/thumbnail.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195" y="1267098"/>
            <a:ext cx="8673736" cy="529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744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274638"/>
            <a:ext cx="8543109" cy="6165351"/>
          </a:xfrm>
          <a:prstGeom prst="rect">
            <a:avLst/>
          </a:prstGeom>
        </p:spPr>
      </p:pic>
    </p:spTree>
    <p:extLst>
      <p:ext uri="{BB962C8B-B14F-4D97-AF65-F5344CB8AC3E}">
        <p14:creationId xmlns:p14="http://schemas.microsoft.com/office/powerpoint/2010/main" val="3029576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65760" y="156754"/>
            <a:ext cx="8438606" cy="6270172"/>
          </a:xfrm>
          <a:prstGeom prst="rect">
            <a:avLst/>
          </a:prstGeom>
        </p:spPr>
      </p:pic>
    </p:spTree>
    <p:extLst>
      <p:ext uri="{BB962C8B-B14F-4D97-AF65-F5344CB8AC3E}">
        <p14:creationId xmlns:p14="http://schemas.microsoft.com/office/powerpoint/2010/main" val="4181394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10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0" name="object 4"/>
          <p:cNvGrpSpPr>
            <a:grpSpLocks/>
          </p:cNvGrpSpPr>
          <p:nvPr/>
        </p:nvGrpSpPr>
        <p:grpSpPr bwMode="auto">
          <a:xfrm>
            <a:off x="4763" y="3427413"/>
            <a:ext cx="9137650" cy="3430587"/>
            <a:chOff x="5080" y="3427729"/>
            <a:chExt cx="9137650" cy="3430270"/>
          </a:xfrm>
        </p:grpSpPr>
        <p:pic>
          <p:nvPicPr>
            <p:cNvPr id="1946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 y="3428999"/>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9939" y="3427729"/>
              <a:ext cx="454279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5426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447675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0"/>
            <a:ext cx="44958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3427413"/>
            <a:ext cx="4476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29000"/>
            <a:ext cx="44958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946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bject 2"/>
          <p:cNvSpPr txBox="1">
            <a:spLocks noChangeArrowheads="1"/>
          </p:cNvSpPr>
          <p:nvPr/>
        </p:nvSpPr>
        <p:spPr bwMode="auto">
          <a:xfrm>
            <a:off x="98425" y="0"/>
            <a:ext cx="8961438"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95580" rIns="0" bIns="0">
            <a:spAutoFit/>
          </a:bodyPr>
          <a:lstStyle>
            <a:lvl1pPr marL="127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538"/>
              </a:spcBef>
            </a:pPr>
            <a:r>
              <a:rPr lang="en-US" altLang="en-US" sz="2400" b="1" i="1" dirty="0" err="1">
                <a:solidFill>
                  <a:srgbClr val="FF0000"/>
                </a:solidFill>
                <a:latin typeface="Times New Roman" panose="02020603050405020304" pitchFamily="18" charset="0"/>
                <a:cs typeface="Times New Roman" panose="02020603050405020304" pitchFamily="18" charset="0"/>
              </a:rPr>
              <a:t>Chủ</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đề</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Đại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hội</a:t>
            </a:r>
            <a:r>
              <a:rPr lang="en-US" altLang="en-US" sz="2400" b="1" i="1" dirty="0">
                <a:solidFill>
                  <a:srgbClr val="FF0000"/>
                </a:solidFill>
                <a:latin typeface="Times New Roman" panose="02020603050405020304" pitchFamily="18" charset="0"/>
                <a:cs typeface="Times New Roman" panose="02020603050405020304" pitchFamily="18" charset="0"/>
              </a:rPr>
              <a:t> XIII</a:t>
            </a:r>
            <a:endParaRPr lang="en-US" altLang="en-US" sz="2400" i="1" dirty="0">
              <a:solidFill>
                <a:srgbClr val="FF0000"/>
              </a:solidFill>
              <a:latin typeface="Times New Roman" panose="02020603050405020304" pitchFamily="18" charset="0"/>
              <a:cs typeface="Times New Roman" panose="02020603050405020304" pitchFamily="18" charset="0"/>
            </a:endParaRPr>
          </a:p>
          <a:p>
            <a:pPr algn="just" eaLnBrk="1" hangingPunct="1">
              <a:lnSpc>
                <a:spcPct val="150000"/>
              </a:lnSpc>
            </a:pPr>
            <a:r>
              <a:rPr lang="vi-VN" altLang="en-US" sz="2400" dirty="0">
                <a:latin typeface="Times New Roman" panose="02020603050405020304" pitchFamily="18" charset="0"/>
                <a:cs typeface="Times New Roman" panose="02020603050405020304" pitchFamily="18" charset="0"/>
              </a:rPr>
              <a:t>Tăng cường xây dựng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chỉnh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đốn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Đảng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hệ</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thống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chính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trị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trong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sạch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phát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huy</a:t>
            </a:r>
            <a:r>
              <a:rPr lang="en-US" altLang="en-US" sz="2400" b="1" i="1" dirty="0">
                <a:solidFill>
                  <a:srgbClr val="FF0000"/>
                </a:solidFill>
                <a:latin typeface="Times New Roman" panose="02020603050405020304" pitchFamily="18" charset="0"/>
                <a:cs typeface="Times New Roman" panose="02020603050405020304" pitchFamily="18" charset="0"/>
              </a:rPr>
              <a:t> ý </a:t>
            </a:r>
            <a:r>
              <a:rPr lang="en-US" altLang="en-US" sz="2400" b="1" i="1" dirty="0" err="1">
                <a:solidFill>
                  <a:srgbClr val="FF0000"/>
                </a:solidFill>
                <a:latin typeface="Times New Roman" panose="02020603050405020304" pitchFamily="18" charset="0"/>
                <a:cs typeface="Times New Roman" panose="02020603050405020304" pitchFamily="18" charset="0"/>
              </a:rPr>
              <a:t>chí</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khát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vọng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tộc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hợp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đẩy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đổi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triển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chắc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quốc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trường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hòa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ổn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phấn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đấu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đến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giữa</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thế</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kỷ</a:t>
            </a:r>
            <a:r>
              <a:rPr lang="en-US" altLang="en-US" sz="2400" b="1" i="1" dirty="0">
                <a:solidFill>
                  <a:srgbClr val="FF0000"/>
                </a:solidFill>
                <a:latin typeface="Times New Roman" panose="02020603050405020304" pitchFamily="18" charset="0"/>
                <a:cs typeface="Times New Roman" panose="02020603050405020304" pitchFamily="18" charset="0"/>
              </a:rPr>
              <a:t> XXI </a:t>
            </a:r>
            <a:r>
              <a:rPr lang="en-US" altLang="en-US" sz="2400" b="1" i="1" dirty="0" err="1">
                <a:solidFill>
                  <a:srgbClr val="FF0000"/>
                </a:solidFill>
                <a:latin typeface="Times New Roman" panose="02020603050405020304" pitchFamily="18" charset="0"/>
                <a:cs typeface="Times New Roman" panose="02020603050405020304" pitchFamily="18" charset="0"/>
              </a:rPr>
              <a:t>nước</a:t>
            </a:r>
            <a:r>
              <a:rPr lang="en-US" altLang="en-US" sz="2400" b="1" i="1" dirty="0">
                <a:solidFill>
                  <a:srgbClr val="FF0000"/>
                </a:solidFill>
                <a:latin typeface="Times New Roman" panose="02020603050405020304" pitchFamily="18" charset="0"/>
                <a:cs typeface="Times New Roman" panose="02020603050405020304" pitchFamily="18" charset="0"/>
              </a:rPr>
              <a:t> ta </a:t>
            </a:r>
            <a:r>
              <a:rPr lang="en-US" altLang="en-US" sz="2400" b="1" i="1" dirty="0" err="1">
                <a:solidFill>
                  <a:srgbClr val="FF0000"/>
                </a:solidFill>
                <a:latin typeface="Times New Roman" panose="02020603050405020304" pitchFamily="18" charset="0"/>
                <a:cs typeface="Times New Roman" panose="02020603050405020304" pitchFamily="18" charset="0"/>
              </a:rPr>
              <a:t>trở</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thành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nước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phát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triển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theo</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định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hướng</a:t>
            </a:r>
            <a:r>
              <a:rPr lang="en-US" altLang="en-US" sz="2400" b="1" i="1" dirty="0">
                <a:solidFill>
                  <a:srgbClr val="FF0000"/>
                </a:solidFill>
                <a:latin typeface="Times New Roman" panose="02020603050405020304" pitchFamily="18" charset="0"/>
                <a:cs typeface="Times New Roman" panose="02020603050405020304" pitchFamily="18" charset="0"/>
              </a:rPr>
              <a:t> XHCN</a:t>
            </a:r>
            <a:endParaRPr lang="vi-VN" altLang="en-US" sz="2400" b="1" i="1" dirty="0">
              <a:solidFill>
                <a:srgbClr val="FF0000"/>
              </a:solidFill>
              <a:latin typeface="Times New Roman" panose="02020603050405020304" pitchFamily="18" charset="0"/>
              <a:cs typeface="Times New Roman" panose="02020603050405020304" pitchFamily="18" charset="0"/>
            </a:endParaRPr>
          </a:p>
          <a:p>
            <a:pPr algn="just" eaLnBrk="1" hangingPunct="1">
              <a:lnSpc>
                <a:spcPct val="150000"/>
              </a:lnSpc>
            </a:pPr>
            <a:r>
              <a:rPr lang="en-US" altLang="en-US" sz="2400" dirty="0">
                <a:latin typeface="Times New Roman" panose="02020603050405020304" pitchFamily="18" charset="0"/>
                <a:cs typeface="Times New Roman" panose="02020603050405020304" pitchFamily="18" charset="0"/>
              </a:rPr>
              <a:t>.</a:t>
            </a:r>
          </a:p>
        </p:txBody>
      </p:sp>
      <p:pic>
        <p:nvPicPr>
          <p:cNvPr id="29699" name="objec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3810000"/>
            <a:ext cx="456088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10000"/>
            <a:ext cx="449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224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4491038"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3503613"/>
            <a:ext cx="448151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75038"/>
            <a:ext cx="4491038"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58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115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lstStyle/>
          <a:p>
            <a:r>
              <a:rPr lang="en-US" sz="3500" b="1" dirty="0">
                <a:solidFill>
                  <a:srgbClr val="FF0000"/>
                </a:solidFill>
                <a:latin typeface="Times New Roman" panose="02020603050405020304" pitchFamily="18" charset="0"/>
                <a:cs typeface="Times New Roman" panose="02020603050405020304" pitchFamily="18" charset="0"/>
              </a:rPr>
              <a:t>“</a:t>
            </a:r>
            <a:r>
              <a:rPr lang="en-US" sz="3500" b="1" dirty="0" err="1">
                <a:solidFill>
                  <a:srgbClr val="FF0000"/>
                </a:solidFill>
                <a:latin typeface="Times New Roman" panose="02020603050405020304" pitchFamily="18" charset="0"/>
                <a:cs typeface="Times New Roman" panose="02020603050405020304" pitchFamily="18" charset="0"/>
              </a:rPr>
              <a:t>Đại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dịch</a:t>
            </a:r>
            <a:r>
              <a:rPr lang="en-US" sz="3500" b="1" dirty="0">
                <a:solidFill>
                  <a:srgbClr val="FF0000"/>
                </a:solidFill>
                <a:latin typeface="Times New Roman" panose="02020603050405020304" pitchFamily="18" charset="0"/>
                <a:cs typeface="Times New Roman" panose="02020603050405020304" pitchFamily="18" charset="0"/>
              </a:rPr>
              <a:t> Covid-19 </a:t>
            </a:r>
            <a:r>
              <a:rPr lang="en-US" sz="3500" b="1" dirty="0" err="1">
                <a:solidFill>
                  <a:srgbClr val="FF0000"/>
                </a:solidFill>
                <a:latin typeface="Times New Roman" panose="02020603050405020304" pitchFamily="18" charset="0"/>
                <a:cs typeface="Times New Roman" panose="02020603050405020304" pitchFamily="18" charset="0"/>
              </a:rPr>
              <a:t>sẽ</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làm</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thay</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đổi</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cục</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diện</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thế</a:t>
            </a:r>
            <a:r>
              <a:rPr lang="en-US" sz="3500" b="1" dirty="0">
                <a:solidFill>
                  <a:srgbClr val="FF0000"/>
                </a:solidFill>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giới</a:t>
            </a:r>
            <a:r>
              <a:rPr lang="en-US" sz="3500" b="1" dirty="0">
                <a:solidFill>
                  <a:srgbClr val="FF0000"/>
                </a:solidFill>
                <a:latin typeface="Times New Roman" panose="02020603050405020304" pitchFamily="18" charset="0"/>
                <a:cs typeface="Times New Roman" panose="02020603050405020304" pitchFamily="18" charset="0"/>
              </a:rPr>
              <a:t>” (Kissinger)</a:t>
            </a:r>
            <a:br>
              <a:rPr lang="en-US" sz="3500" b="1" dirty="0">
                <a:solidFill>
                  <a:srgbClr val="FF0000"/>
                </a:solidFill>
                <a:latin typeface="Times New Roman" panose="02020603050405020304" pitchFamily="18" charset="0"/>
                <a:cs typeface="Times New Roman" panose="02020603050405020304" pitchFamily="18" charset="0"/>
              </a:rPr>
            </a:br>
            <a:endParaRPr lang="en-US" sz="3500" b="1"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Henry Kissinger: Mỹ-Trung xung đột 'còn tồi tệ hơn Thế chiế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1" y="1791494"/>
            <a:ext cx="8686800" cy="483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11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IMF</a:t>
            </a:r>
          </a:p>
        </p:txBody>
      </p:sp>
      <p:sp>
        <p:nvSpPr>
          <p:cNvPr id="3" name="Content Placeholder 2"/>
          <p:cNvSpPr>
            <a:spLocks noGrp="1"/>
          </p:cNvSpPr>
          <p:nvPr>
            <p:ph idx="1"/>
          </p:nvPr>
        </p:nvSpPr>
        <p:spPr/>
        <p:txBody>
          <a:bodyPr/>
          <a:lstStyle/>
          <a:p>
            <a:pPr marL="0" indent="0" algn="just">
              <a:buNone/>
            </a:pPr>
            <a:r>
              <a:rPr lang="vi-VN" b="1" dirty="0">
                <a:solidFill>
                  <a:srgbClr val="FF0000"/>
                </a:solidFill>
                <a:latin typeface="+mj-lt"/>
              </a:rPr>
              <a:t>COVID-19 là cuộc khủng hoảng kinh tế xã hội nghiêm trọng nhất kể từ chiến tranh thế giới thứ hai trở lại đây. Mức độ nghiêm trọng đã vượt xa khủng hoảng tài chính 2008, thậm chí vượt cả Đại suy thoái ở Mỹ vào những năm 1930</a:t>
            </a:r>
            <a:endParaRPr lang="en-US" b="1" dirty="0">
              <a:solidFill>
                <a:srgbClr val="FF0000"/>
              </a:solidFill>
              <a:latin typeface="+mj-lt"/>
            </a:endParaRPr>
          </a:p>
        </p:txBody>
      </p:sp>
    </p:spTree>
    <p:extLst>
      <p:ext uri="{BB962C8B-B14F-4D97-AF65-F5344CB8AC3E}">
        <p14:creationId xmlns:p14="http://schemas.microsoft.com/office/powerpoint/2010/main" val="3998599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IMF</a:t>
            </a:r>
          </a:p>
        </p:txBody>
      </p:sp>
      <p:sp>
        <p:nvSpPr>
          <p:cNvPr id="3" name="Content Placeholder 2"/>
          <p:cNvSpPr>
            <a:spLocks noGrp="1"/>
          </p:cNvSpPr>
          <p:nvPr>
            <p:ph idx="1"/>
          </p:nvPr>
        </p:nvSpPr>
        <p:spPr/>
        <p:txBody>
          <a:bodyPr/>
          <a:lstStyle/>
          <a:p>
            <a:pPr marL="0" indent="0" algn="just">
              <a:buNone/>
            </a:pPr>
            <a:r>
              <a:rPr lang="en-US" sz="4000" b="1" dirty="0">
                <a:latin typeface="Times New Roman" panose="02020603050405020304" pitchFamily="18" charset="0"/>
                <a:cs typeface="Times New Roman" panose="02020603050405020304" pitchFamily="18" charset="0"/>
              </a:rPr>
              <a:t>“</a:t>
            </a:r>
            <a:r>
              <a:rPr lang="en-US" sz="4000" b="1" i="1" dirty="0" err="1">
                <a:latin typeface="Times New Roman" panose="02020603050405020304" pitchFamily="18" charset="0"/>
                <a:cs typeface="Times New Roman" panose="02020603050405020304" pitchFamily="18" charset="0"/>
              </a:rPr>
              <a:t>Thành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công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của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Việt</a:t>
            </a:r>
            <a:r>
              <a:rPr lang="en-US" sz="4000" b="1" i="1" dirty="0">
                <a:latin typeface="Times New Roman" panose="02020603050405020304" pitchFamily="18" charset="0"/>
                <a:cs typeface="Times New Roman" panose="02020603050405020304" pitchFamily="18" charset="0"/>
              </a:rPr>
              <a:t> Nam </a:t>
            </a:r>
            <a:r>
              <a:rPr lang="en-US" sz="4000" b="1" i="1" dirty="0" err="1">
                <a:latin typeface="Times New Roman" panose="02020603050405020304" pitchFamily="18" charset="0"/>
                <a:cs typeface="Times New Roman" panose="02020603050405020304" pitchFamily="18" charset="0"/>
              </a:rPr>
              <a:t>trong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phòng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chống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dịch</a:t>
            </a:r>
            <a:r>
              <a:rPr lang="en-US" sz="4000" b="1" i="1" dirty="0">
                <a:latin typeface="Times New Roman" panose="02020603050405020304" pitchFamily="18" charset="0"/>
                <a:cs typeface="Times New Roman" panose="02020603050405020304" pitchFamily="18" charset="0"/>
              </a:rPr>
              <a:t> Covid-19 </a:t>
            </a:r>
            <a:r>
              <a:rPr lang="en-US" sz="4000" b="1" i="1" dirty="0" err="1">
                <a:latin typeface="Times New Roman" panose="02020603050405020304" pitchFamily="18" charset="0"/>
                <a:cs typeface="Times New Roman" panose="02020603050405020304" pitchFamily="18" charset="0"/>
              </a:rPr>
              <a:t>cho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thấy</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một</a:t>
            </a:r>
            <a:r>
              <a:rPr lang="en-US" sz="4000" b="1" i="1" dirty="0">
                <a:latin typeface="Times New Roman" panose="02020603050405020304" pitchFamily="18" charset="0"/>
                <a:cs typeface="Times New Roman" panose="02020603050405020304" pitchFamily="18" charset="0"/>
              </a:rPr>
              <a:t> minh </a:t>
            </a:r>
            <a:r>
              <a:rPr lang="en-US" sz="4000" b="1" i="1" dirty="0" err="1">
                <a:latin typeface="Times New Roman" panose="02020603050405020304" pitchFamily="18" charset="0"/>
                <a:cs typeface="Times New Roman" panose="02020603050405020304" pitchFamily="18" charset="0"/>
              </a:rPr>
              <a:t>chứng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điển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hình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về</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cách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một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quốc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gia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đang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phát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triển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có</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thể</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chống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lại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dịch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đem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một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bài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học</a:t>
            </a:r>
            <a:r>
              <a:rPr lang="en-US" sz="4000" b="1" i="1" dirty="0">
                <a:latin typeface="Times New Roman" panose="02020603050405020304" pitchFamily="18" charset="0"/>
                <a:cs typeface="Times New Roman" panose="02020603050405020304" pitchFamily="18" charset="0"/>
              </a:rPr>
              <a:t> ý </a:t>
            </a:r>
            <a:r>
              <a:rPr lang="en-US" sz="4000" b="1" i="1" dirty="0" err="1">
                <a:latin typeface="Times New Roman" panose="02020603050405020304" pitchFamily="18" charset="0"/>
                <a:cs typeface="Times New Roman" panose="02020603050405020304" pitchFamily="18" charset="0"/>
              </a:rPr>
              <a:t>nghĩa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đối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với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các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nước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đang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phát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triển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khác</a:t>
            </a:r>
            <a:r>
              <a:rPr lang="en-US" sz="4000" b="1" dirty="0">
                <a:latin typeface="Times New Roman" panose="02020603050405020304" pitchFamily="18" charset="0"/>
                <a:cs typeface="Times New Roman" panose="02020603050405020304" pitchFamily="18" charset="0"/>
              </a:rPr>
              <a:t>” (2020)</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724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1-vnexpress.vnecdn.net/2020/04/09/Phat-gao-tu-thien-1-1586419318.jpg?w=1200&amp;h=0&amp;q=100&amp;dpr=1&amp;fit=crop&amp;s=45iMLvgQXFoOW-qKXESx4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070" y="156754"/>
            <a:ext cx="8739050" cy="633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36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03664" y="914400"/>
            <a:ext cx="7928257" cy="5029200"/>
          </a:xfrm>
          <a:prstGeom prst="rightArrow">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2" name="Group 4"/>
          <p:cNvGrpSpPr/>
          <p:nvPr/>
        </p:nvGrpSpPr>
        <p:grpSpPr>
          <a:xfrm>
            <a:off x="220187" y="2423159"/>
            <a:ext cx="2798208" cy="2011680"/>
            <a:chOff x="278874" y="1357788"/>
            <a:chExt cx="2468880" cy="1810385"/>
          </a:xfrm>
        </p:grpSpPr>
        <p:sp>
          <p:nvSpPr>
            <p:cNvPr id="12" name="Rounded Rectangle 11"/>
            <p:cNvSpPr/>
            <p:nvPr/>
          </p:nvSpPr>
          <p:spPr>
            <a:xfrm>
              <a:off x="278874" y="1357788"/>
              <a:ext cx="2468880" cy="1810385"/>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3" name="Rounded Rectangle 5"/>
            <p:cNvSpPr/>
            <p:nvPr/>
          </p:nvSpPr>
          <p:spPr>
            <a:xfrm>
              <a:off x="367250" y="1446164"/>
              <a:ext cx="2292128" cy="16336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b="1" kern="1200" dirty="0">
                  <a:solidFill>
                    <a:srgbClr val="002060"/>
                  </a:solidFill>
                </a:rPr>
                <a:t>1. 07</a:t>
              </a:r>
              <a:r>
                <a:rPr lang="en-US" sz="2400" b="1" dirty="0">
                  <a:solidFill>
                    <a:srgbClr val="002060"/>
                  </a:solidFill>
                </a:rPr>
                <a:t>-6-2019</a:t>
              </a:r>
              <a:endParaRPr lang="en-US" sz="2400" b="1" kern="1200" dirty="0">
                <a:solidFill>
                  <a:srgbClr val="002060"/>
                </a:solidFill>
              </a:endParaRPr>
            </a:p>
          </p:txBody>
        </p:sp>
      </p:grpSp>
      <p:grpSp>
        <p:nvGrpSpPr>
          <p:cNvPr id="3" name="Group 5"/>
          <p:cNvGrpSpPr/>
          <p:nvPr/>
        </p:nvGrpSpPr>
        <p:grpSpPr>
          <a:xfrm>
            <a:off x="3168689" y="2423159"/>
            <a:ext cx="2798208" cy="2011680"/>
            <a:chOff x="2880359" y="1357788"/>
            <a:chExt cx="2468880" cy="1810385"/>
          </a:xfrm>
        </p:grpSpPr>
        <p:sp>
          <p:nvSpPr>
            <p:cNvPr id="10" name="Rounded Rectangle 9"/>
            <p:cNvSpPr/>
            <p:nvPr/>
          </p:nvSpPr>
          <p:spPr>
            <a:xfrm>
              <a:off x="2880359" y="1357788"/>
              <a:ext cx="2468880" cy="1810385"/>
            </a:xfrm>
            <a:prstGeom prst="roundRect">
              <a:avLst/>
            </a:prstGeom>
          </p:spPr>
          <p:style>
            <a:lnRef idx="2">
              <a:schemeClr val="lt1">
                <a:hueOff val="0"/>
                <a:satOff val="0"/>
                <a:lumOff val="0"/>
                <a:alphaOff val="0"/>
              </a:schemeClr>
            </a:lnRef>
            <a:fillRef idx="1">
              <a:schemeClr val="accent5">
                <a:hueOff val="-4966938"/>
                <a:satOff val="19906"/>
                <a:lumOff val="4314"/>
                <a:alphaOff val="0"/>
              </a:schemeClr>
            </a:fillRef>
            <a:effectRef idx="0">
              <a:schemeClr val="accent5">
                <a:hueOff val="-4966938"/>
                <a:satOff val="19906"/>
                <a:lumOff val="4314"/>
                <a:alphaOff val="0"/>
              </a:schemeClr>
            </a:effectRef>
            <a:fontRef idx="minor">
              <a:schemeClr val="lt1"/>
            </a:fontRef>
          </p:style>
        </p:sp>
        <p:sp>
          <p:nvSpPr>
            <p:cNvPr id="11" name="Rounded Rectangle 7"/>
            <p:cNvSpPr/>
            <p:nvPr/>
          </p:nvSpPr>
          <p:spPr>
            <a:xfrm>
              <a:off x="2968735" y="1446164"/>
              <a:ext cx="2292128" cy="16336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b="1" kern="1200" dirty="0">
                  <a:solidFill>
                    <a:srgbClr val="002060"/>
                  </a:solidFill>
                </a:rPr>
                <a:t>2. </a:t>
              </a:r>
              <a:r>
                <a:rPr lang="en-US" sz="2400" b="1" dirty="0">
                  <a:solidFill>
                    <a:srgbClr val="002060"/>
                  </a:solidFill>
                </a:rPr>
                <a:t>192/193</a:t>
              </a:r>
            </a:p>
            <a:p>
              <a:pPr lvl="0" algn="ctr" defTabSz="933450">
                <a:lnSpc>
                  <a:spcPct val="90000"/>
                </a:lnSpc>
                <a:spcBef>
                  <a:spcPct val="0"/>
                </a:spcBef>
                <a:spcAft>
                  <a:spcPct val="35000"/>
                </a:spcAft>
              </a:pPr>
              <a:endParaRPr lang="en-US" sz="2400" b="1" kern="1200" dirty="0">
                <a:solidFill>
                  <a:srgbClr val="002060"/>
                </a:solidFill>
              </a:endParaRPr>
            </a:p>
          </p:txBody>
        </p:sp>
      </p:grpSp>
      <p:grpSp>
        <p:nvGrpSpPr>
          <p:cNvPr id="5" name="Group 6"/>
          <p:cNvGrpSpPr/>
          <p:nvPr/>
        </p:nvGrpSpPr>
        <p:grpSpPr>
          <a:xfrm>
            <a:off x="6117192" y="2423159"/>
            <a:ext cx="2798208" cy="2011680"/>
            <a:chOff x="5481845" y="1357788"/>
            <a:chExt cx="2468880" cy="1810385"/>
          </a:xfrm>
        </p:grpSpPr>
        <p:sp>
          <p:nvSpPr>
            <p:cNvPr id="8" name="Rounded Rectangle 7"/>
            <p:cNvSpPr/>
            <p:nvPr/>
          </p:nvSpPr>
          <p:spPr>
            <a:xfrm>
              <a:off x="5481845" y="1357788"/>
              <a:ext cx="2468880" cy="1810385"/>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9" name="Rounded Rectangle 9"/>
            <p:cNvSpPr/>
            <p:nvPr/>
          </p:nvSpPr>
          <p:spPr>
            <a:xfrm>
              <a:off x="5570221" y="1446164"/>
              <a:ext cx="2292128" cy="16336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800" b="1" kern="1200" dirty="0">
                  <a:solidFill>
                    <a:srgbClr val="002060"/>
                  </a:solidFill>
                </a:rPr>
                <a:t>3. </a:t>
              </a:r>
              <a:r>
                <a:rPr lang="en-US" sz="2800" b="1" dirty="0" err="1">
                  <a:solidFill>
                    <a:srgbClr val="002060"/>
                  </a:solidFill>
                </a:rPr>
                <a:t>Gần</a:t>
              </a:r>
              <a:r>
                <a:rPr lang="en-US" sz="2800" b="1" dirty="0">
                  <a:solidFill>
                    <a:srgbClr val="002060"/>
                  </a:solidFill>
                </a:rPr>
                <a:t> 100%</a:t>
              </a:r>
              <a:r>
                <a:rPr lang="en-US" sz="2800" b="1" kern="1200" dirty="0">
                  <a:solidFill>
                    <a:srgbClr val="002060"/>
                  </a:solidFill>
                </a:rPr>
                <a:t> </a:t>
              </a:r>
            </a:p>
          </p:txBody>
        </p:sp>
      </p:grpSp>
      <p:sp>
        <p:nvSpPr>
          <p:cNvPr id="34" name="Rectangle 33"/>
          <p:cNvSpPr/>
          <p:nvPr/>
        </p:nvSpPr>
        <p:spPr>
          <a:xfrm>
            <a:off x="457200" y="1029715"/>
            <a:ext cx="8686800" cy="1200329"/>
          </a:xfrm>
          <a:prstGeom prst="rect">
            <a:avLst/>
          </a:prstGeom>
        </p:spPr>
        <p:txBody>
          <a:bodyPr wrap="square">
            <a:spAutoFit/>
          </a:bodyPr>
          <a:lstStyle/>
          <a:p>
            <a:pPr lvl="0" algn="ctr" defTabSz="1600200">
              <a:lnSpc>
                <a:spcPct val="90000"/>
              </a:lnSpc>
              <a:spcBef>
                <a:spcPct val="0"/>
              </a:spcBef>
              <a:spcAft>
                <a:spcPct val="35000"/>
              </a:spcAft>
            </a:pPr>
            <a:r>
              <a:rPr lang="en-US" sz="4000" b="1" dirty="0">
                <a:solidFill>
                  <a:srgbClr val="002060"/>
                </a:solidFill>
              </a:rPr>
              <a:t>VIỆT NAM ĐƯỢC BẦU UV KTT HĐBALHQ 2020-2021</a:t>
            </a:r>
            <a:endParaRPr lang="en-US" sz="4000" dirty="0">
              <a:solidFill>
                <a:srgbClr val="002060"/>
              </a:solidFill>
            </a:endParaRPr>
          </a:p>
        </p:txBody>
      </p:sp>
    </p:spTree>
    <p:extLst>
      <p:ext uri="{BB962C8B-B14F-4D97-AF65-F5344CB8AC3E}">
        <p14:creationId xmlns:p14="http://schemas.microsoft.com/office/powerpoint/2010/main" val="39735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2590800" y="174625"/>
            <a:ext cx="914400" cy="892175"/>
            <a:chOff x="1440" y="240"/>
            <a:chExt cx="576" cy="562"/>
          </a:xfrm>
        </p:grpSpPr>
        <p:sp>
          <p:nvSpPr>
            <p:cNvPr id="116227" name="Picture 8"/>
            <p:cNvSpPr>
              <a:spLocks noChangeArrowheads="1"/>
            </p:cNvSpPr>
            <p:nvPr/>
          </p:nvSpPr>
          <p:spPr bwMode="auto">
            <a:xfrm>
              <a:off x="1457" y="240"/>
              <a:ext cx="515" cy="309"/>
            </a:xfrm>
            <a:prstGeom prst="rect">
              <a:avLst/>
            </a:prstGeom>
            <a:noFill/>
            <a:ln w="12700">
              <a:solidFill>
                <a:schemeClr val="tx1"/>
              </a:solidFill>
              <a:miter lim="800000"/>
              <a:headEnd/>
              <a:tailEnd/>
            </a:ln>
          </p:spPr>
          <p:txBody>
            <a:bodyPr/>
            <a:lstStyle/>
            <a:p>
              <a:endParaRPr lang="en-US"/>
            </a:p>
          </p:txBody>
        </p:sp>
        <p:sp>
          <p:nvSpPr>
            <p:cNvPr id="116228" name="Rectangle 9"/>
            <p:cNvSpPr>
              <a:spLocks noChangeArrowheads="1"/>
            </p:cNvSpPr>
            <p:nvPr/>
          </p:nvSpPr>
          <p:spPr bwMode="auto">
            <a:xfrm>
              <a:off x="1440" y="576"/>
              <a:ext cx="576" cy="226"/>
            </a:xfrm>
            <a:prstGeom prst="rect">
              <a:avLst/>
            </a:prstGeom>
            <a:noFill/>
            <a:ln w="9525">
              <a:noFill/>
              <a:miter lim="800000"/>
              <a:headEnd/>
              <a:tailEnd/>
            </a:ln>
          </p:spPr>
          <p:txBody>
            <a:bodyPr lIns="52388" tIns="26988" rIns="52388" bIns="26988">
              <a:spAutoFit/>
            </a:bodyPr>
            <a:lstStyle/>
            <a:p>
              <a:pPr algn="ctr" defTabSz="457200"/>
              <a:r>
                <a:rPr lang="en-US" sz="1000" b="1">
                  <a:solidFill>
                    <a:srgbClr val="FFFFFF"/>
                  </a:solidFill>
                  <a:ea typeface="MS PGothic" pitchFamily="34" charset="-128"/>
                </a:rPr>
                <a:t>Brunei Darussalam</a:t>
              </a:r>
              <a:endParaRPr lang="en-US">
                <a:ea typeface="MS PGothic" pitchFamily="34" charset="-128"/>
              </a:endParaRPr>
            </a:p>
          </p:txBody>
        </p:sp>
      </p:grpSp>
      <p:grpSp>
        <p:nvGrpSpPr>
          <p:cNvPr id="3" name="Group 10"/>
          <p:cNvGrpSpPr>
            <a:grpSpLocks/>
          </p:cNvGrpSpPr>
          <p:nvPr/>
        </p:nvGrpSpPr>
        <p:grpSpPr bwMode="auto">
          <a:xfrm>
            <a:off x="7696200" y="2743200"/>
            <a:ext cx="835025" cy="644525"/>
            <a:chOff x="4824" y="1765"/>
            <a:chExt cx="526" cy="406"/>
          </a:xfrm>
        </p:grpSpPr>
        <p:grpSp>
          <p:nvGrpSpPr>
            <p:cNvPr id="116223" name="Group 11"/>
            <p:cNvGrpSpPr>
              <a:grpSpLocks/>
            </p:cNvGrpSpPr>
            <p:nvPr/>
          </p:nvGrpSpPr>
          <p:grpSpPr bwMode="auto">
            <a:xfrm>
              <a:off x="4824" y="1765"/>
              <a:ext cx="526" cy="273"/>
              <a:chOff x="4824" y="1765"/>
              <a:chExt cx="526" cy="273"/>
            </a:xfrm>
          </p:grpSpPr>
          <p:sp>
            <p:nvSpPr>
              <p:cNvPr id="116225" name="Rectangle 12"/>
              <p:cNvSpPr>
                <a:spLocks noChangeArrowheads="1"/>
              </p:cNvSpPr>
              <p:nvPr/>
            </p:nvSpPr>
            <p:spPr bwMode="auto">
              <a:xfrm>
                <a:off x="4824" y="1765"/>
                <a:ext cx="526" cy="273"/>
              </a:xfrm>
              <a:prstGeom prst="rect">
                <a:avLst/>
              </a:prstGeom>
              <a:solidFill>
                <a:srgbClr val="FFFFFF"/>
              </a:solidFill>
              <a:ln w="12700">
                <a:solidFill>
                  <a:schemeClr val="tx1"/>
                </a:solidFill>
                <a:miter lim="800000"/>
                <a:headEnd/>
                <a:tailEnd/>
              </a:ln>
            </p:spPr>
            <p:txBody>
              <a:bodyPr wrap="none" anchor="ctr"/>
              <a:lstStyle/>
              <a:p>
                <a:pPr defTabSz="457200"/>
                <a:endParaRPr lang="vi-VN">
                  <a:ea typeface="MS PGothic" pitchFamily="34" charset="-128"/>
                </a:endParaRPr>
              </a:p>
            </p:txBody>
          </p:sp>
          <p:sp>
            <p:nvSpPr>
              <p:cNvPr id="116226" name="Rectangle 13"/>
              <p:cNvSpPr>
                <a:spLocks noChangeArrowheads="1"/>
              </p:cNvSpPr>
              <p:nvPr/>
            </p:nvSpPr>
            <p:spPr bwMode="auto">
              <a:xfrm>
                <a:off x="4824" y="1765"/>
                <a:ext cx="526" cy="132"/>
              </a:xfrm>
              <a:prstGeom prst="rect">
                <a:avLst/>
              </a:prstGeom>
              <a:solidFill>
                <a:srgbClr val="FF0000"/>
              </a:solidFill>
              <a:ln w="12700">
                <a:solidFill>
                  <a:schemeClr val="tx1"/>
                </a:solidFill>
                <a:miter lim="800000"/>
                <a:headEnd/>
                <a:tailEnd/>
              </a:ln>
            </p:spPr>
            <p:txBody>
              <a:bodyPr wrap="none" anchor="ctr"/>
              <a:lstStyle/>
              <a:p>
                <a:pPr defTabSz="457200"/>
                <a:endParaRPr lang="vi-VN">
                  <a:ea typeface="MS PGothic" pitchFamily="34" charset="-128"/>
                </a:endParaRPr>
              </a:p>
            </p:txBody>
          </p:sp>
        </p:grpSp>
        <p:sp>
          <p:nvSpPr>
            <p:cNvPr id="116224" name="Rectangle 14"/>
            <p:cNvSpPr>
              <a:spLocks noChangeArrowheads="1"/>
            </p:cNvSpPr>
            <p:nvPr/>
          </p:nvSpPr>
          <p:spPr bwMode="auto">
            <a:xfrm>
              <a:off x="4849" y="2031"/>
              <a:ext cx="477" cy="140"/>
            </a:xfrm>
            <a:prstGeom prst="rect">
              <a:avLst/>
            </a:prstGeom>
            <a:noFill/>
            <a:ln w="9525">
              <a:noFill/>
              <a:miter lim="800000"/>
              <a:headEnd/>
              <a:tailEnd/>
            </a:ln>
          </p:spPr>
          <p:txBody>
            <a:bodyPr wrap="none" lIns="52388" tIns="26988" rIns="52388" bIns="26988">
              <a:spAutoFit/>
            </a:bodyPr>
            <a:lstStyle/>
            <a:p>
              <a:pPr algn="ctr" defTabSz="457200"/>
              <a:r>
                <a:rPr lang="en-US" sz="1100" b="1">
                  <a:solidFill>
                    <a:srgbClr val="FFFFFF"/>
                  </a:solidFill>
                  <a:ea typeface="MS PGothic" pitchFamily="34" charset="-128"/>
                </a:rPr>
                <a:t>Indonesia</a:t>
              </a:r>
              <a:endParaRPr lang="en-US">
                <a:ea typeface="MS PGothic" pitchFamily="34" charset="-128"/>
              </a:endParaRPr>
            </a:p>
          </p:txBody>
        </p:sp>
      </p:grpSp>
      <p:grpSp>
        <p:nvGrpSpPr>
          <p:cNvPr id="5" name="Group 15"/>
          <p:cNvGrpSpPr>
            <a:grpSpLocks/>
          </p:cNvGrpSpPr>
          <p:nvPr/>
        </p:nvGrpSpPr>
        <p:grpSpPr bwMode="auto">
          <a:xfrm>
            <a:off x="6172200" y="5562600"/>
            <a:ext cx="798513" cy="700088"/>
            <a:chOff x="4110" y="3193"/>
            <a:chExt cx="503" cy="441"/>
          </a:xfrm>
        </p:grpSpPr>
        <p:grpSp>
          <p:nvGrpSpPr>
            <p:cNvPr id="116203" name="Group 16"/>
            <p:cNvGrpSpPr>
              <a:grpSpLocks/>
            </p:cNvGrpSpPr>
            <p:nvPr/>
          </p:nvGrpSpPr>
          <p:grpSpPr bwMode="auto">
            <a:xfrm>
              <a:off x="4110" y="3193"/>
              <a:ext cx="503" cy="302"/>
              <a:chOff x="4110" y="3193"/>
              <a:chExt cx="503" cy="302"/>
            </a:xfrm>
          </p:grpSpPr>
          <p:sp>
            <p:nvSpPr>
              <p:cNvPr id="116205" name="Rectangle 17"/>
              <p:cNvSpPr>
                <a:spLocks noChangeArrowheads="1"/>
              </p:cNvSpPr>
              <p:nvPr/>
            </p:nvSpPr>
            <p:spPr bwMode="auto">
              <a:xfrm>
                <a:off x="4112" y="3478"/>
                <a:ext cx="501" cy="17"/>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06" name="Rectangle 18"/>
              <p:cNvSpPr>
                <a:spLocks noChangeArrowheads="1"/>
              </p:cNvSpPr>
              <p:nvPr/>
            </p:nvSpPr>
            <p:spPr bwMode="auto">
              <a:xfrm>
                <a:off x="4112" y="3457"/>
                <a:ext cx="501" cy="16"/>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07" name="Rectangle 19"/>
              <p:cNvSpPr>
                <a:spLocks noChangeArrowheads="1"/>
              </p:cNvSpPr>
              <p:nvPr/>
            </p:nvSpPr>
            <p:spPr bwMode="auto">
              <a:xfrm>
                <a:off x="4112" y="3435"/>
                <a:ext cx="501" cy="17"/>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08" name="Rectangle 20"/>
              <p:cNvSpPr>
                <a:spLocks noChangeArrowheads="1"/>
              </p:cNvSpPr>
              <p:nvPr/>
            </p:nvSpPr>
            <p:spPr bwMode="auto">
              <a:xfrm>
                <a:off x="4112" y="3414"/>
                <a:ext cx="501" cy="16"/>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09" name="Rectangle 21"/>
              <p:cNvSpPr>
                <a:spLocks noChangeArrowheads="1"/>
              </p:cNvSpPr>
              <p:nvPr/>
            </p:nvSpPr>
            <p:spPr bwMode="auto">
              <a:xfrm>
                <a:off x="4112" y="3388"/>
                <a:ext cx="501" cy="20"/>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0" name="Rectangle 22"/>
              <p:cNvSpPr>
                <a:spLocks noChangeArrowheads="1"/>
              </p:cNvSpPr>
              <p:nvPr/>
            </p:nvSpPr>
            <p:spPr bwMode="auto">
              <a:xfrm>
                <a:off x="4112" y="3366"/>
                <a:ext cx="501" cy="18"/>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1" name="Rectangle 23"/>
              <p:cNvSpPr>
                <a:spLocks noChangeArrowheads="1"/>
              </p:cNvSpPr>
              <p:nvPr/>
            </p:nvSpPr>
            <p:spPr bwMode="auto">
              <a:xfrm>
                <a:off x="4112" y="3344"/>
                <a:ext cx="501" cy="18"/>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2" name="Rectangle 24"/>
              <p:cNvSpPr>
                <a:spLocks noChangeArrowheads="1"/>
              </p:cNvSpPr>
              <p:nvPr/>
            </p:nvSpPr>
            <p:spPr bwMode="auto">
              <a:xfrm>
                <a:off x="4112" y="3323"/>
                <a:ext cx="501" cy="18"/>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3" name="Rectangle 25"/>
              <p:cNvSpPr>
                <a:spLocks noChangeArrowheads="1"/>
              </p:cNvSpPr>
              <p:nvPr/>
            </p:nvSpPr>
            <p:spPr bwMode="auto">
              <a:xfrm>
                <a:off x="4112" y="3301"/>
                <a:ext cx="501" cy="18"/>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4" name="Rectangle 26"/>
              <p:cNvSpPr>
                <a:spLocks noChangeArrowheads="1"/>
              </p:cNvSpPr>
              <p:nvPr/>
            </p:nvSpPr>
            <p:spPr bwMode="auto">
              <a:xfrm>
                <a:off x="4112" y="3280"/>
                <a:ext cx="501" cy="16"/>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5" name="Rectangle 27"/>
              <p:cNvSpPr>
                <a:spLocks noChangeArrowheads="1"/>
              </p:cNvSpPr>
              <p:nvPr/>
            </p:nvSpPr>
            <p:spPr bwMode="auto">
              <a:xfrm>
                <a:off x="4112" y="3258"/>
                <a:ext cx="501" cy="17"/>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6" name="Rectangle 28"/>
              <p:cNvSpPr>
                <a:spLocks noChangeArrowheads="1"/>
              </p:cNvSpPr>
              <p:nvPr/>
            </p:nvSpPr>
            <p:spPr bwMode="auto">
              <a:xfrm>
                <a:off x="4112" y="3236"/>
                <a:ext cx="501" cy="17"/>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7" name="Rectangle 29"/>
              <p:cNvSpPr>
                <a:spLocks noChangeArrowheads="1"/>
              </p:cNvSpPr>
              <p:nvPr/>
            </p:nvSpPr>
            <p:spPr bwMode="auto">
              <a:xfrm>
                <a:off x="4112" y="3215"/>
                <a:ext cx="501" cy="16"/>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8" name="Rectangle 30"/>
              <p:cNvSpPr>
                <a:spLocks noChangeArrowheads="1"/>
              </p:cNvSpPr>
              <p:nvPr/>
            </p:nvSpPr>
            <p:spPr bwMode="auto">
              <a:xfrm>
                <a:off x="4112" y="3193"/>
                <a:ext cx="501" cy="17"/>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19" name="Rectangle 31"/>
              <p:cNvSpPr>
                <a:spLocks noChangeArrowheads="1"/>
              </p:cNvSpPr>
              <p:nvPr/>
            </p:nvSpPr>
            <p:spPr bwMode="auto">
              <a:xfrm>
                <a:off x="4110" y="3193"/>
                <a:ext cx="258" cy="169"/>
              </a:xfrm>
              <a:prstGeom prst="rect">
                <a:avLst/>
              </a:prstGeom>
              <a:solidFill>
                <a:srgbClr val="00027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220" name="Freeform 32"/>
              <p:cNvSpPr>
                <a:spLocks/>
              </p:cNvSpPr>
              <p:nvPr/>
            </p:nvSpPr>
            <p:spPr bwMode="auto">
              <a:xfrm>
                <a:off x="4165" y="3208"/>
                <a:ext cx="114" cy="133"/>
              </a:xfrm>
              <a:custGeom>
                <a:avLst/>
                <a:gdLst>
                  <a:gd name="T0" fmla="*/ 0 w 114"/>
                  <a:gd name="T1" fmla="*/ 67 h 133"/>
                  <a:gd name="T2" fmla="*/ 5 w 114"/>
                  <a:gd name="T3" fmla="*/ 42 h 133"/>
                  <a:gd name="T4" fmla="*/ 17 w 114"/>
                  <a:gd name="T5" fmla="*/ 21 h 133"/>
                  <a:gd name="T6" fmla="*/ 35 w 114"/>
                  <a:gd name="T7" fmla="*/ 7 h 133"/>
                  <a:gd name="T8" fmla="*/ 55 w 114"/>
                  <a:gd name="T9" fmla="*/ 0 h 133"/>
                  <a:gd name="T10" fmla="*/ 66 w 114"/>
                  <a:gd name="T11" fmla="*/ 0 h 133"/>
                  <a:gd name="T12" fmla="*/ 77 w 114"/>
                  <a:gd name="T13" fmla="*/ 7 h 133"/>
                  <a:gd name="T14" fmla="*/ 95 w 114"/>
                  <a:gd name="T15" fmla="*/ 21 h 133"/>
                  <a:gd name="T16" fmla="*/ 107 w 114"/>
                  <a:gd name="T17" fmla="*/ 42 h 133"/>
                  <a:gd name="T18" fmla="*/ 113 w 114"/>
                  <a:gd name="T19" fmla="*/ 67 h 133"/>
                  <a:gd name="T20" fmla="*/ 113 w 114"/>
                  <a:gd name="T21" fmla="*/ 82 h 133"/>
                  <a:gd name="T22" fmla="*/ 95 w 114"/>
                  <a:gd name="T23" fmla="*/ 114 h 133"/>
                  <a:gd name="T24" fmla="*/ 77 w 114"/>
                  <a:gd name="T25" fmla="*/ 128 h 133"/>
                  <a:gd name="T26" fmla="*/ 55 w 114"/>
                  <a:gd name="T27" fmla="*/ 132 h 133"/>
                  <a:gd name="T28" fmla="*/ 35 w 114"/>
                  <a:gd name="T29" fmla="*/ 128 h 133"/>
                  <a:gd name="T30" fmla="*/ 17 w 114"/>
                  <a:gd name="T31" fmla="*/ 114 h 133"/>
                  <a:gd name="T32" fmla="*/ 0 w 114"/>
                  <a:gd name="T33" fmla="*/ 82 h 133"/>
                  <a:gd name="T34" fmla="*/ 0 w 114"/>
                  <a:gd name="T35" fmla="*/ 67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4"/>
                  <a:gd name="T55" fmla="*/ 0 h 133"/>
                  <a:gd name="T56" fmla="*/ 114 w 114"/>
                  <a:gd name="T57" fmla="*/ 133 h 1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4" h="133">
                    <a:moveTo>
                      <a:pt x="0" y="67"/>
                    </a:moveTo>
                    <a:lnTo>
                      <a:pt x="5" y="42"/>
                    </a:lnTo>
                    <a:lnTo>
                      <a:pt x="17" y="21"/>
                    </a:lnTo>
                    <a:lnTo>
                      <a:pt x="35" y="7"/>
                    </a:lnTo>
                    <a:lnTo>
                      <a:pt x="55" y="0"/>
                    </a:lnTo>
                    <a:lnTo>
                      <a:pt x="66" y="0"/>
                    </a:lnTo>
                    <a:lnTo>
                      <a:pt x="77" y="7"/>
                    </a:lnTo>
                    <a:lnTo>
                      <a:pt x="95" y="21"/>
                    </a:lnTo>
                    <a:lnTo>
                      <a:pt x="107" y="42"/>
                    </a:lnTo>
                    <a:lnTo>
                      <a:pt x="113" y="67"/>
                    </a:lnTo>
                    <a:lnTo>
                      <a:pt x="113" y="82"/>
                    </a:lnTo>
                    <a:lnTo>
                      <a:pt x="95" y="114"/>
                    </a:lnTo>
                    <a:lnTo>
                      <a:pt x="77" y="128"/>
                    </a:lnTo>
                    <a:lnTo>
                      <a:pt x="55" y="132"/>
                    </a:lnTo>
                    <a:lnTo>
                      <a:pt x="35" y="128"/>
                    </a:lnTo>
                    <a:lnTo>
                      <a:pt x="17" y="114"/>
                    </a:lnTo>
                    <a:lnTo>
                      <a:pt x="0" y="82"/>
                    </a:lnTo>
                    <a:lnTo>
                      <a:pt x="0" y="67"/>
                    </a:lnTo>
                  </a:path>
                </a:pathLst>
              </a:custGeom>
              <a:solidFill>
                <a:srgbClr val="FFDE28"/>
              </a:solidFill>
              <a:ln w="12700" cap="rnd">
                <a:solidFill>
                  <a:srgbClr val="000000"/>
                </a:solidFill>
                <a:round/>
                <a:headEnd/>
                <a:tailEnd/>
              </a:ln>
            </p:spPr>
            <p:txBody>
              <a:bodyPr/>
              <a:lstStyle/>
              <a:p>
                <a:endParaRPr lang="en-US"/>
              </a:p>
            </p:txBody>
          </p:sp>
          <p:sp>
            <p:nvSpPr>
              <p:cNvPr id="116221" name="Freeform 33"/>
              <p:cNvSpPr>
                <a:spLocks/>
              </p:cNvSpPr>
              <p:nvPr/>
            </p:nvSpPr>
            <p:spPr bwMode="auto">
              <a:xfrm>
                <a:off x="4187" y="3214"/>
                <a:ext cx="104" cy="124"/>
              </a:xfrm>
              <a:custGeom>
                <a:avLst/>
                <a:gdLst>
                  <a:gd name="T0" fmla="*/ 0 w 104"/>
                  <a:gd name="T1" fmla="*/ 61 h 124"/>
                  <a:gd name="T2" fmla="*/ 2 w 104"/>
                  <a:gd name="T3" fmla="*/ 39 h 124"/>
                  <a:gd name="T4" fmla="*/ 14 w 104"/>
                  <a:gd name="T5" fmla="*/ 18 h 124"/>
                  <a:gd name="T6" fmla="*/ 32 w 104"/>
                  <a:gd name="T7" fmla="*/ 3 h 124"/>
                  <a:gd name="T8" fmla="*/ 49 w 104"/>
                  <a:gd name="T9" fmla="*/ 0 h 124"/>
                  <a:gd name="T10" fmla="*/ 70 w 104"/>
                  <a:gd name="T11" fmla="*/ 3 h 124"/>
                  <a:gd name="T12" fmla="*/ 88 w 104"/>
                  <a:gd name="T13" fmla="*/ 18 h 124"/>
                  <a:gd name="T14" fmla="*/ 99 w 104"/>
                  <a:gd name="T15" fmla="*/ 39 h 124"/>
                  <a:gd name="T16" fmla="*/ 103 w 104"/>
                  <a:gd name="T17" fmla="*/ 61 h 124"/>
                  <a:gd name="T18" fmla="*/ 99 w 104"/>
                  <a:gd name="T19" fmla="*/ 83 h 124"/>
                  <a:gd name="T20" fmla="*/ 88 w 104"/>
                  <a:gd name="T21" fmla="*/ 104 h 124"/>
                  <a:gd name="T22" fmla="*/ 70 w 104"/>
                  <a:gd name="T23" fmla="*/ 119 h 124"/>
                  <a:gd name="T24" fmla="*/ 49 w 104"/>
                  <a:gd name="T25" fmla="*/ 123 h 124"/>
                  <a:gd name="T26" fmla="*/ 32 w 104"/>
                  <a:gd name="T27" fmla="*/ 119 h 124"/>
                  <a:gd name="T28" fmla="*/ 14 w 104"/>
                  <a:gd name="T29" fmla="*/ 104 h 124"/>
                  <a:gd name="T30" fmla="*/ 2 w 104"/>
                  <a:gd name="T31" fmla="*/ 83 h 124"/>
                  <a:gd name="T32" fmla="*/ 0 w 104"/>
                  <a:gd name="T33" fmla="*/ 61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4"/>
                  <a:gd name="T52" fmla="*/ 0 h 124"/>
                  <a:gd name="T53" fmla="*/ 104 w 104"/>
                  <a:gd name="T54" fmla="*/ 124 h 1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4" h="124">
                    <a:moveTo>
                      <a:pt x="0" y="61"/>
                    </a:moveTo>
                    <a:lnTo>
                      <a:pt x="2" y="39"/>
                    </a:lnTo>
                    <a:lnTo>
                      <a:pt x="14" y="18"/>
                    </a:lnTo>
                    <a:lnTo>
                      <a:pt x="32" y="3"/>
                    </a:lnTo>
                    <a:lnTo>
                      <a:pt x="49" y="0"/>
                    </a:lnTo>
                    <a:lnTo>
                      <a:pt x="70" y="3"/>
                    </a:lnTo>
                    <a:lnTo>
                      <a:pt x="88" y="18"/>
                    </a:lnTo>
                    <a:lnTo>
                      <a:pt x="99" y="39"/>
                    </a:lnTo>
                    <a:lnTo>
                      <a:pt x="103" y="61"/>
                    </a:lnTo>
                    <a:lnTo>
                      <a:pt x="99" y="83"/>
                    </a:lnTo>
                    <a:lnTo>
                      <a:pt x="88" y="104"/>
                    </a:lnTo>
                    <a:lnTo>
                      <a:pt x="70" y="119"/>
                    </a:lnTo>
                    <a:lnTo>
                      <a:pt x="49" y="123"/>
                    </a:lnTo>
                    <a:lnTo>
                      <a:pt x="32" y="119"/>
                    </a:lnTo>
                    <a:lnTo>
                      <a:pt x="14" y="104"/>
                    </a:lnTo>
                    <a:lnTo>
                      <a:pt x="2" y="83"/>
                    </a:lnTo>
                    <a:lnTo>
                      <a:pt x="0" y="61"/>
                    </a:lnTo>
                  </a:path>
                </a:pathLst>
              </a:custGeom>
              <a:solidFill>
                <a:srgbClr val="00007F"/>
              </a:solidFill>
              <a:ln w="9525">
                <a:noFill/>
                <a:round/>
                <a:headEnd/>
                <a:tailEnd/>
              </a:ln>
            </p:spPr>
            <p:txBody>
              <a:bodyPr/>
              <a:lstStyle/>
              <a:p>
                <a:endParaRPr lang="en-US"/>
              </a:p>
            </p:txBody>
          </p:sp>
          <p:sp>
            <p:nvSpPr>
              <p:cNvPr id="116222" name="Freeform 34"/>
              <p:cNvSpPr>
                <a:spLocks/>
              </p:cNvSpPr>
              <p:nvPr/>
            </p:nvSpPr>
            <p:spPr bwMode="auto">
              <a:xfrm>
                <a:off x="4229" y="3229"/>
                <a:ext cx="73" cy="95"/>
              </a:xfrm>
              <a:custGeom>
                <a:avLst/>
                <a:gdLst>
                  <a:gd name="T0" fmla="*/ 34 w 73"/>
                  <a:gd name="T1" fmla="*/ 94 h 95"/>
                  <a:gd name="T2" fmla="*/ 31 w 73"/>
                  <a:gd name="T3" fmla="*/ 72 h 95"/>
                  <a:gd name="T4" fmla="*/ 20 w 73"/>
                  <a:gd name="T5" fmla="*/ 90 h 95"/>
                  <a:gd name="T6" fmla="*/ 23 w 73"/>
                  <a:gd name="T7" fmla="*/ 65 h 95"/>
                  <a:gd name="T8" fmla="*/ 5 w 73"/>
                  <a:gd name="T9" fmla="*/ 75 h 95"/>
                  <a:gd name="T10" fmla="*/ 17 w 73"/>
                  <a:gd name="T11" fmla="*/ 57 h 95"/>
                  <a:gd name="T12" fmla="*/ 0 w 73"/>
                  <a:gd name="T13" fmla="*/ 57 h 95"/>
                  <a:gd name="T14" fmla="*/ 14 w 73"/>
                  <a:gd name="T15" fmla="*/ 47 h 95"/>
                  <a:gd name="T16" fmla="*/ 0 w 73"/>
                  <a:gd name="T17" fmla="*/ 36 h 95"/>
                  <a:gd name="T18" fmla="*/ 17 w 73"/>
                  <a:gd name="T19" fmla="*/ 36 h 95"/>
                  <a:gd name="T20" fmla="*/ 5 w 73"/>
                  <a:gd name="T21" fmla="*/ 18 h 95"/>
                  <a:gd name="T22" fmla="*/ 23 w 73"/>
                  <a:gd name="T23" fmla="*/ 28 h 95"/>
                  <a:gd name="T24" fmla="*/ 20 w 73"/>
                  <a:gd name="T25" fmla="*/ 3 h 95"/>
                  <a:gd name="T26" fmla="*/ 31 w 73"/>
                  <a:gd name="T27" fmla="*/ 21 h 95"/>
                  <a:gd name="T28" fmla="*/ 34 w 73"/>
                  <a:gd name="T29" fmla="*/ 0 h 95"/>
                  <a:gd name="T30" fmla="*/ 40 w 73"/>
                  <a:gd name="T31" fmla="*/ 21 h 95"/>
                  <a:gd name="T32" fmla="*/ 51 w 73"/>
                  <a:gd name="T33" fmla="*/ 3 h 95"/>
                  <a:gd name="T34" fmla="*/ 45 w 73"/>
                  <a:gd name="T35" fmla="*/ 25 h 95"/>
                  <a:gd name="T36" fmla="*/ 63 w 73"/>
                  <a:gd name="T37" fmla="*/ 18 h 95"/>
                  <a:gd name="T38" fmla="*/ 51 w 73"/>
                  <a:gd name="T39" fmla="*/ 36 h 95"/>
                  <a:gd name="T40" fmla="*/ 72 w 73"/>
                  <a:gd name="T41" fmla="*/ 36 h 95"/>
                  <a:gd name="T42" fmla="*/ 54 w 73"/>
                  <a:gd name="T43" fmla="*/ 47 h 95"/>
                  <a:gd name="T44" fmla="*/ 72 w 73"/>
                  <a:gd name="T45" fmla="*/ 53 h 95"/>
                  <a:gd name="T46" fmla="*/ 54 w 73"/>
                  <a:gd name="T47" fmla="*/ 57 h 95"/>
                  <a:gd name="T48" fmla="*/ 65 w 73"/>
                  <a:gd name="T49" fmla="*/ 75 h 95"/>
                  <a:gd name="T50" fmla="*/ 48 w 73"/>
                  <a:gd name="T51" fmla="*/ 65 h 95"/>
                  <a:gd name="T52" fmla="*/ 51 w 73"/>
                  <a:gd name="T53" fmla="*/ 90 h 95"/>
                  <a:gd name="T54" fmla="*/ 40 w 73"/>
                  <a:gd name="T55" fmla="*/ 72 h 95"/>
                  <a:gd name="T56" fmla="*/ 34 w 73"/>
                  <a:gd name="T57" fmla="*/ 94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95"/>
                  <a:gd name="T89" fmla="*/ 73 w 73"/>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95">
                    <a:moveTo>
                      <a:pt x="34" y="94"/>
                    </a:moveTo>
                    <a:lnTo>
                      <a:pt x="31" y="72"/>
                    </a:lnTo>
                    <a:lnTo>
                      <a:pt x="20" y="90"/>
                    </a:lnTo>
                    <a:lnTo>
                      <a:pt x="23" y="65"/>
                    </a:lnTo>
                    <a:lnTo>
                      <a:pt x="5" y="75"/>
                    </a:lnTo>
                    <a:lnTo>
                      <a:pt x="17" y="57"/>
                    </a:lnTo>
                    <a:lnTo>
                      <a:pt x="0" y="57"/>
                    </a:lnTo>
                    <a:lnTo>
                      <a:pt x="14" y="47"/>
                    </a:lnTo>
                    <a:lnTo>
                      <a:pt x="0" y="36"/>
                    </a:lnTo>
                    <a:lnTo>
                      <a:pt x="17" y="36"/>
                    </a:lnTo>
                    <a:lnTo>
                      <a:pt x="5" y="18"/>
                    </a:lnTo>
                    <a:lnTo>
                      <a:pt x="23" y="28"/>
                    </a:lnTo>
                    <a:lnTo>
                      <a:pt x="20" y="3"/>
                    </a:lnTo>
                    <a:lnTo>
                      <a:pt x="31" y="21"/>
                    </a:lnTo>
                    <a:lnTo>
                      <a:pt x="34" y="0"/>
                    </a:lnTo>
                    <a:lnTo>
                      <a:pt x="40" y="21"/>
                    </a:lnTo>
                    <a:lnTo>
                      <a:pt x="51" y="3"/>
                    </a:lnTo>
                    <a:lnTo>
                      <a:pt x="45" y="25"/>
                    </a:lnTo>
                    <a:lnTo>
                      <a:pt x="63" y="18"/>
                    </a:lnTo>
                    <a:lnTo>
                      <a:pt x="51" y="36"/>
                    </a:lnTo>
                    <a:lnTo>
                      <a:pt x="72" y="36"/>
                    </a:lnTo>
                    <a:lnTo>
                      <a:pt x="54" y="47"/>
                    </a:lnTo>
                    <a:lnTo>
                      <a:pt x="72" y="53"/>
                    </a:lnTo>
                    <a:lnTo>
                      <a:pt x="54" y="57"/>
                    </a:lnTo>
                    <a:lnTo>
                      <a:pt x="65" y="75"/>
                    </a:lnTo>
                    <a:lnTo>
                      <a:pt x="48" y="65"/>
                    </a:lnTo>
                    <a:lnTo>
                      <a:pt x="51" y="90"/>
                    </a:lnTo>
                    <a:lnTo>
                      <a:pt x="40" y="72"/>
                    </a:lnTo>
                    <a:lnTo>
                      <a:pt x="34" y="94"/>
                    </a:lnTo>
                  </a:path>
                </a:pathLst>
              </a:custGeom>
              <a:solidFill>
                <a:srgbClr val="FFDE28"/>
              </a:solidFill>
              <a:ln w="12700" cap="rnd">
                <a:solidFill>
                  <a:srgbClr val="000000"/>
                </a:solidFill>
                <a:round/>
                <a:headEnd/>
                <a:tailEnd/>
              </a:ln>
            </p:spPr>
            <p:txBody>
              <a:bodyPr/>
              <a:lstStyle/>
              <a:p>
                <a:endParaRPr lang="en-US"/>
              </a:p>
            </p:txBody>
          </p:sp>
        </p:grpSp>
        <p:sp>
          <p:nvSpPr>
            <p:cNvPr id="116204" name="Rectangle 35"/>
            <p:cNvSpPr>
              <a:spLocks noChangeArrowheads="1"/>
            </p:cNvSpPr>
            <p:nvPr/>
          </p:nvSpPr>
          <p:spPr bwMode="auto">
            <a:xfrm>
              <a:off x="4137" y="3494"/>
              <a:ext cx="433" cy="140"/>
            </a:xfrm>
            <a:prstGeom prst="rect">
              <a:avLst/>
            </a:prstGeom>
            <a:noFill/>
            <a:ln w="9525">
              <a:noFill/>
              <a:miter lim="800000"/>
              <a:headEnd/>
              <a:tailEnd/>
            </a:ln>
          </p:spPr>
          <p:txBody>
            <a:bodyPr wrap="none" lIns="52388" tIns="26988" rIns="52388" bIns="26988">
              <a:spAutoFit/>
            </a:bodyPr>
            <a:lstStyle/>
            <a:p>
              <a:pPr defTabSz="457200"/>
              <a:r>
                <a:rPr lang="en-US" sz="1100" b="1">
                  <a:solidFill>
                    <a:srgbClr val="FFFFFF"/>
                  </a:solidFill>
                  <a:ea typeface="MS PGothic" pitchFamily="34" charset="-128"/>
                </a:rPr>
                <a:t>Malaysia</a:t>
              </a:r>
              <a:endParaRPr lang="en-US">
                <a:ea typeface="MS PGothic" pitchFamily="34" charset="-128"/>
              </a:endParaRPr>
            </a:p>
          </p:txBody>
        </p:sp>
      </p:grpSp>
      <p:grpSp>
        <p:nvGrpSpPr>
          <p:cNvPr id="7" name="Group 36"/>
          <p:cNvGrpSpPr>
            <a:grpSpLocks/>
          </p:cNvGrpSpPr>
          <p:nvPr/>
        </p:nvGrpSpPr>
        <p:grpSpPr bwMode="auto">
          <a:xfrm>
            <a:off x="2209800" y="5486400"/>
            <a:ext cx="849313" cy="712788"/>
            <a:chOff x="1542" y="3423"/>
            <a:chExt cx="535" cy="449"/>
          </a:xfrm>
        </p:grpSpPr>
        <p:grpSp>
          <p:nvGrpSpPr>
            <p:cNvPr id="116194" name="Group 37"/>
            <p:cNvGrpSpPr>
              <a:grpSpLocks/>
            </p:cNvGrpSpPr>
            <p:nvPr/>
          </p:nvGrpSpPr>
          <p:grpSpPr bwMode="auto">
            <a:xfrm>
              <a:off x="1552" y="3423"/>
              <a:ext cx="497" cy="279"/>
              <a:chOff x="1552" y="3423"/>
              <a:chExt cx="497" cy="279"/>
            </a:xfrm>
          </p:grpSpPr>
          <p:sp>
            <p:nvSpPr>
              <p:cNvPr id="116196" name="Rectangle 38"/>
              <p:cNvSpPr>
                <a:spLocks noChangeArrowheads="1"/>
              </p:cNvSpPr>
              <p:nvPr/>
            </p:nvSpPr>
            <p:spPr bwMode="auto">
              <a:xfrm>
                <a:off x="1557" y="3427"/>
                <a:ext cx="492" cy="273"/>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197" name="Rectangle 39"/>
              <p:cNvSpPr>
                <a:spLocks noChangeArrowheads="1"/>
              </p:cNvSpPr>
              <p:nvPr/>
            </p:nvSpPr>
            <p:spPr bwMode="auto">
              <a:xfrm>
                <a:off x="1557" y="3427"/>
                <a:ext cx="492" cy="133"/>
              </a:xfrm>
              <a:prstGeom prst="rect">
                <a:avLst/>
              </a:prstGeom>
              <a:solidFill>
                <a:srgbClr val="0035B2"/>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198" name="Freeform 40"/>
              <p:cNvSpPr>
                <a:spLocks/>
              </p:cNvSpPr>
              <p:nvPr/>
            </p:nvSpPr>
            <p:spPr bwMode="auto">
              <a:xfrm>
                <a:off x="1552" y="3423"/>
                <a:ext cx="218" cy="279"/>
              </a:xfrm>
              <a:custGeom>
                <a:avLst/>
                <a:gdLst>
                  <a:gd name="T0" fmla="*/ 0 w 218"/>
                  <a:gd name="T1" fmla="*/ 0 h 279"/>
                  <a:gd name="T2" fmla="*/ 217 w 218"/>
                  <a:gd name="T3" fmla="*/ 137 h 279"/>
                  <a:gd name="T4" fmla="*/ 0 w 218"/>
                  <a:gd name="T5" fmla="*/ 278 h 279"/>
                  <a:gd name="T6" fmla="*/ 0 w 218"/>
                  <a:gd name="T7" fmla="*/ 0 h 279"/>
                  <a:gd name="T8" fmla="*/ 0 60000 65536"/>
                  <a:gd name="T9" fmla="*/ 0 60000 65536"/>
                  <a:gd name="T10" fmla="*/ 0 60000 65536"/>
                  <a:gd name="T11" fmla="*/ 0 60000 65536"/>
                  <a:gd name="T12" fmla="*/ 0 w 218"/>
                  <a:gd name="T13" fmla="*/ 0 h 279"/>
                  <a:gd name="T14" fmla="*/ 218 w 218"/>
                  <a:gd name="T15" fmla="*/ 279 h 279"/>
                </a:gdLst>
                <a:ahLst/>
                <a:cxnLst>
                  <a:cxn ang="T8">
                    <a:pos x="T0" y="T1"/>
                  </a:cxn>
                  <a:cxn ang="T9">
                    <a:pos x="T2" y="T3"/>
                  </a:cxn>
                  <a:cxn ang="T10">
                    <a:pos x="T4" y="T5"/>
                  </a:cxn>
                  <a:cxn ang="T11">
                    <a:pos x="T6" y="T7"/>
                  </a:cxn>
                </a:cxnLst>
                <a:rect l="T12" t="T13" r="T14" b="T15"/>
                <a:pathLst>
                  <a:path w="218" h="279">
                    <a:moveTo>
                      <a:pt x="0" y="0"/>
                    </a:moveTo>
                    <a:lnTo>
                      <a:pt x="217" y="137"/>
                    </a:lnTo>
                    <a:lnTo>
                      <a:pt x="0" y="278"/>
                    </a:lnTo>
                    <a:lnTo>
                      <a:pt x="0" y="0"/>
                    </a:lnTo>
                  </a:path>
                </a:pathLst>
              </a:custGeom>
              <a:solidFill>
                <a:srgbClr val="FFFFFF"/>
              </a:solidFill>
              <a:ln w="12700" cap="rnd">
                <a:solidFill>
                  <a:srgbClr val="000000"/>
                </a:solidFill>
                <a:round/>
                <a:headEnd/>
                <a:tailEnd/>
              </a:ln>
            </p:spPr>
            <p:txBody>
              <a:bodyPr/>
              <a:lstStyle/>
              <a:p>
                <a:endParaRPr lang="en-US"/>
              </a:p>
            </p:txBody>
          </p:sp>
          <p:sp>
            <p:nvSpPr>
              <p:cNvPr id="116199" name="Freeform 41"/>
              <p:cNvSpPr>
                <a:spLocks/>
              </p:cNvSpPr>
              <p:nvPr/>
            </p:nvSpPr>
            <p:spPr bwMode="auto">
              <a:xfrm>
                <a:off x="1560" y="3633"/>
                <a:ext cx="30" cy="33"/>
              </a:xfrm>
              <a:custGeom>
                <a:avLst/>
                <a:gdLst>
                  <a:gd name="T0" fmla="*/ 20 w 30"/>
                  <a:gd name="T1" fmla="*/ 32 h 33"/>
                  <a:gd name="T2" fmla="*/ 11 w 30"/>
                  <a:gd name="T3" fmla="*/ 25 h 33"/>
                  <a:gd name="T4" fmla="*/ 3 w 30"/>
                  <a:gd name="T5" fmla="*/ 32 h 33"/>
                  <a:gd name="T6" fmla="*/ 8 w 30"/>
                  <a:gd name="T7" fmla="*/ 19 h 33"/>
                  <a:gd name="T8" fmla="*/ 0 w 30"/>
                  <a:gd name="T9" fmla="*/ 10 h 33"/>
                  <a:gd name="T10" fmla="*/ 11 w 30"/>
                  <a:gd name="T11" fmla="*/ 12 h 33"/>
                  <a:gd name="T12" fmla="*/ 14 w 30"/>
                  <a:gd name="T13" fmla="*/ 0 h 33"/>
                  <a:gd name="T14" fmla="*/ 17 w 30"/>
                  <a:gd name="T15" fmla="*/ 12 h 33"/>
                  <a:gd name="T16" fmla="*/ 29 w 30"/>
                  <a:gd name="T17" fmla="*/ 12 h 33"/>
                  <a:gd name="T18" fmla="*/ 20 w 30"/>
                  <a:gd name="T19" fmla="*/ 19 h 33"/>
                  <a:gd name="T20" fmla="*/ 20 w 30"/>
                  <a:gd name="T21" fmla="*/ 3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3"/>
                  <a:gd name="T35" fmla="*/ 30 w 30"/>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3">
                    <a:moveTo>
                      <a:pt x="20" y="32"/>
                    </a:moveTo>
                    <a:lnTo>
                      <a:pt x="11" y="25"/>
                    </a:lnTo>
                    <a:lnTo>
                      <a:pt x="3" y="32"/>
                    </a:lnTo>
                    <a:lnTo>
                      <a:pt x="8" y="19"/>
                    </a:lnTo>
                    <a:lnTo>
                      <a:pt x="0" y="10"/>
                    </a:lnTo>
                    <a:lnTo>
                      <a:pt x="11" y="12"/>
                    </a:lnTo>
                    <a:lnTo>
                      <a:pt x="14" y="0"/>
                    </a:lnTo>
                    <a:lnTo>
                      <a:pt x="17" y="12"/>
                    </a:lnTo>
                    <a:lnTo>
                      <a:pt x="29" y="12"/>
                    </a:lnTo>
                    <a:lnTo>
                      <a:pt x="20" y="19"/>
                    </a:lnTo>
                    <a:lnTo>
                      <a:pt x="20" y="32"/>
                    </a:lnTo>
                  </a:path>
                </a:pathLst>
              </a:custGeom>
              <a:solidFill>
                <a:srgbClr val="FFBF00"/>
              </a:solidFill>
              <a:ln w="12700" cap="rnd">
                <a:solidFill>
                  <a:srgbClr val="000000"/>
                </a:solidFill>
                <a:round/>
                <a:headEnd/>
                <a:tailEnd/>
              </a:ln>
            </p:spPr>
            <p:txBody>
              <a:bodyPr/>
              <a:lstStyle/>
              <a:p>
                <a:endParaRPr lang="en-US"/>
              </a:p>
            </p:txBody>
          </p:sp>
          <p:sp>
            <p:nvSpPr>
              <p:cNvPr id="116200" name="Freeform 42"/>
              <p:cNvSpPr>
                <a:spLocks/>
              </p:cNvSpPr>
              <p:nvPr/>
            </p:nvSpPr>
            <p:spPr bwMode="auto">
              <a:xfrm>
                <a:off x="1709" y="3547"/>
                <a:ext cx="30" cy="33"/>
              </a:xfrm>
              <a:custGeom>
                <a:avLst/>
                <a:gdLst>
                  <a:gd name="T0" fmla="*/ 29 w 30"/>
                  <a:gd name="T1" fmla="*/ 19 h 33"/>
                  <a:gd name="T2" fmla="*/ 17 w 30"/>
                  <a:gd name="T3" fmla="*/ 19 h 33"/>
                  <a:gd name="T4" fmla="*/ 11 w 30"/>
                  <a:gd name="T5" fmla="*/ 32 h 33"/>
                  <a:gd name="T6" fmla="*/ 8 w 30"/>
                  <a:gd name="T7" fmla="*/ 19 h 33"/>
                  <a:gd name="T8" fmla="*/ 0 w 30"/>
                  <a:gd name="T9" fmla="*/ 19 h 33"/>
                  <a:gd name="T10" fmla="*/ 8 w 30"/>
                  <a:gd name="T11" fmla="*/ 13 h 33"/>
                  <a:gd name="T12" fmla="*/ 6 w 30"/>
                  <a:gd name="T13" fmla="*/ 0 h 33"/>
                  <a:gd name="T14" fmla="*/ 14 w 30"/>
                  <a:gd name="T15" fmla="*/ 6 h 33"/>
                  <a:gd name="T16" fmla="*/ 23 w 30"/>
                  <a:gd name="T17" fmla="*/ 0 h 33"/>
                  <a:gd name="T18" fmla="*/ 20 w 30"/>
                  <a:gd name="T19" fmla="*/ 13 h 33"/>
                  <a:gd name="T20" fmla="*/ 29 w 30"/>
                  <a:gd name="T21" fmla="*/ 19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3"/>
                  <a:gd name="T35" fmla="*/ 30 w 30"/>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3">
                    <a:moveTo>
                      <a:pt x="29" y="19"/>
                    </a:moveTo>
                    <a:lnTo>
                      <a:pt x="17" y="19"/>
                    </a:lnTo>
                    <a:lnTo>
                      <a:pt x="11" y="32"/>
                    </a:lnTo>
                    <a:lnTo>
                      <a:pt x="8" y="19"/>
                    </a:lnTo>
                    <a:lnTo>
                      <a:pt x="0" y="19"/>
                    </a:lnTo>
                    <a:lnTo>
                      <a:pt x="8" y="13"/>
                    </a:lnTo>
                    <a:lnTo>
                      <a:pt x="6" y="0"/>
                    </a:lnTo>
                    <a:lnTo>
                      <a:pt x="14" y="6"/>
                    </a:lnTo>
                    <a:lnTo>
                      <a:pt x="23" y="0"/>
                    </a:lnTo>
                    <a:lnTo>
                      <a:pt x="20" y="13"/>
                    </a:lnTo>
                    <a:lnTo>
                      <a:pt x="29" y="19"/>
                    </a:lnTo>
                  </a:path>
                </a:pathLst>
              </a:custGeom>
              <a:solidFill>
                <a:srgbClr val="FFBF00"/>
              </a:solidFill>
              <a:ln w="12700" cap="rnd">
                <a:solidFill>
                  <a:srgbClr val="000000"/>
                </a:solidFill>
                <a:round/>
                <a:headEnd/>
                <a:tailEnd/>
              </a:ln>
            </p:spPr>
            <p:txBody>
              <a:bodyPr/>
              <a:lstStyle/>
              <a:p>
                <a:endParaRPr lang="en-US"/>
              </a:p>
            </p:txBody>
          </p:sp>
          <p:sp>
            <p:nvSpPr>
              <p:cNvPr id="116201" name="Freeform 43"/>
              <p:cNvSpPr>
                <a:spLocks/>
              </p:cNvSpPr>
              <p:nvPr/>
            </p:nvSpPr>
            <p:spPr bwMode="auto">
              <a:xfrm>
                <a:off x="1560" y="3453"/>
                <a:ext cx="30" cy="32"/>
              </a:xfrm>
              <a:custGeom>
                <a:avLst/>
                <a:gdLst>
                  <a:gd name="T0" fmla="*/ 29 w 30"/>
                  <a:gd name="T1" fmla="*/ 21 h 32"/>
                  <a:gd name="T2" fmla="*/ 17 w 30"/>
                  <a:gd name="T3" fmla="*/ 21 h 32"/>
                  <a:gd name="T4" fmla="*/ 14 w 30"/>
                  <a:gd name="T5" fmla="*/ 31 h 32"/>
                  <a:gd name="T6" fmla="*/ 8 w 30"/>
                  <a:gd name="T7" fmla="*/ 18 h 32"/>
                  <a:gd name="T8" fmla="*/ 0 w 30"/>
                  <a:gd name="T9" fmla="*/ 18 h 32"/>
                  <a:gd name="T10" fmla="*/ 8 w 30"/>
                  <a:gd name="T11" fmla="*/ 12 h 32"/>
                  <a:gd name="T12" fmla="*/ 6 w 30"/>
                  <a:gd name="T13" fmla="*/ 0 h 32"/>
                  <a:gd name="T14" fmla="*/ 14 w 30"/>
                  <a:gd name="T15" fmla="*/ 9 h 32"/>
                  <a:gd name="T16" fmla="*/ 23 w 30"/>
                  <a:gd name="T17" fmla="*/ 0 h 32"/>
                  <a:gd name="T18" fmla="*/ 20 w 30"/>
                  <a:gd name="T19" fmla="*/ 12 h 32"/>
                  <a:gd name="T20" fmla="*/ 29 w 30"/>
                  <a:gd name="T21" fmla="*/ 21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2"/>
                  <a:gd name="T35" fmla="*/ 30 w 30"/>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2">
                    <a:moveTo>
                      <a:pt x="29" y="21"/>
                    </a:moveTo>
                    <a:lnTo>
                      <a:pt x="17" y="21"/>
                    </a:lnTo>
                    <a:lnTo>
                      <a:pt x="14" y="31"/>
                    </a:lnTo>
                    <a:lnTo>
                      <a:pt x="8" y="18"/>
                    </a:lnTo>
                    <a:lnTo>
                      <a:pt x="0" y="18"/>
                    </a:lnTo>
                    <a:lnTo>
                      <a:pt x="8" y="12"/>
                    </a:lnTo>
                    <a:lnTo>
                      <a:pt x="6" y="0"/>
                    </a:lnTo>
                    <a:lnTo>
                      <a:pt x="14" y="9"/>
                    </a:lnTo>
                    <a:lnTo>
                      <a:pt x="23" y="0"/>
                    </a:lnTo>
                    <a:lnTo>
                      <a:pt x="20" y="12"/>
                    </a:lnTo>
                    <a:lnTo>
                      <a:pt x="29" y="21"/>
                    </a:lnTo>
                  </a:path>
                </a:pathLst>
              </a:custGeom>
              <a:solidFill>
                <a:srgbClr val="FFBF00"/>
              </a:solidFill>
              <a:ln w="12700" cap="rnd">
                <a:solidFill>
                  <a:srgbClr val="000000"/>
                </a:solidFill>
                <a:round/>
                <a:headEnd/>
                <a:tailEnd/>
              </a:ln>
            </p:spPr>
            <p:txBody>
              <a:bodyPr/>
              <a:lstStyle/>
              <a:p>
                <a:endParaRPr lang="en-US"/>
              </a:p>
            </p:txBody>
          </p:sp>
          <p:sp>
            <p:nvSpPr>
              <p:cNvPr id="116202" name="Freeform 44"/>
              <p:cNvSpPr>
                <a:spLocks/>
              </p:cNvSpPr>
              <p:nvPr/>
            </p:nvSpPr>
            <p:spPr bwMode="auto">
              <a:xfrm>
                <a:off x="1585" y="3508"/>
                <a:ext cx="93" cy="105"/>
              </a:xfrm>
              <a:custGeom>
                <a:avLst/>
                <a:gdLst>
                  <a:gd name="T0" fmla="*/ 35 w 93"/>
                  <a:gd name="T1" fmla="*/ 9 h 105"/>
                  <a:gd name="T2" fmla="*/ 41 w 93"/>
                  <a:gd name="T3" fmla="*/ 24 h 105"/>
                  <a:gd name="T4" fmla="*/ 44 w 93"/>
                  <a:gd name="T5" fmla="*/ 0 h 105"/>
                  <a:gd name="T6" fmla="*/ 47 w 93"/>
                  <a:gd name="T7" fmla="*/ 24 h 105"/>
                  <a:gd name="T8" fmla="*/ 53 w 93"/>
                  <a:gd name="T9" fmla="*/ 9 h 105"/>
                  <a:gd name="T10" fmla="*/ 53 w 93"/>
                  <a:gd name="T11" fmla="*/ 27 h 105"/>
                  <a:gd name="T12" fmla="*/ 65 w 93"/>
                  <a:gd name="T13" fmla="*/ 15 h 105"/>
                  <a:gd name="T14" fmla="*/ 59 w 93"/>
                  <a:gd name="T15" fmla="*/ 30 h 105"/>
                  <a:gd name="T16" fmla="*/ 77 w 93"/>
                  <a:gd name="T17" fmla="*/ 15 h 105"/>
                  <a:gd name="T18" fmla="*/ 62 w 93"/>
                  <a:gd name="T19" fmla="*/ 33 h 105"/>
                  <a:gd name="T20" fmla="*/ 77 w 93"/>
                  <a:gd name="T21" fmla="*/ 30 h 105"/>
                  <a:gd name="T22" fmla="*/ 68 w 93"/>
                  <a:gd name="T23" fmla="*/ 39 h 105"/>
                  <a:gd name="T24" fmla="*/ 83 w 93"/>
                  <a:gd name="T25" fmla="*/ 39 h 105"/>
                  <a:gd name="T26" fmla="*/ 68 w 93"/>
                  <a:gd name="T27" fmla="*/ 49 h 105"/>
                  <a:gd name="T28" fmla="*/ 92 w 93"/>
                  <a:gd name="T29" fmla="*/ 52 h 105"/>
                  <a:gd name="T30" fmla="*/ 68 w 93"/>
                  <a:gd name="T31" fmla="*/ 52 h 105"/>
                  <a:gd name="T32" fmla="*/ 83 w 93"/>
                  <a:gd name="T33" fmla="*/ 61 h 105"/>
                  <a:gd name="T34" fmla="*/ 68 w 93"/>
                  <a:gd name="T35" fmla="*/ 61 h 105"/>
                  <a:gd name="T36" fmla="*/ 77 w 93"/>
                  <a:gd name="T37" fmla="*/ 73 h 105"/>
                  <a:gd name="T38" fmla="*/ 62 w 93"/>
                  <a:gd name="T39" fmla="*/ 66 h 105"/>
                  <a:gd name="T40" fmla="*/ 77 w 93"/>
                  <a:gd name="T41" fmla="*/ 88 h 105"/>
                  <a:gd name="T42" fmla="*/ 62 w 93"/>
                  <a:gd name="T43" fmla="*/ 70 h 105"/>
                  <a:gd name="T44" fmla="*/ 65 w 93"/>
                  <a:gd name="T45" fmla="*/ 88 h 105"/>
                  <a:gd name="T46" fmla="*/ 53 w 93"/>
                  <a:gd name="T47" fmla="*/ 76 h 105"/>
                  <a:gd name="T48" fmla="*/ 53 w 93"/>
                  <a:gd name="T49" fmla="*/ 91 h 105"/>
                  <a:gd name="T50" fmla="*/ 47 w 93"/>
                  <a:gd name="T51" fmla="*/ 79 h 105"/>
                  <a:gd name="T52" fmla="*/ 44 w 93"/>
                  <a:gd name="T53" fmla="*/ 104 h 105"/>
                  <a:gd name="T54" fmla="*/ 44 w 93"/>
                  <a:gd name="T55" fmla="*/ 79 h 105"/>
                  <a:gd name="T56" fmla="*/ 35 w 93"/>
                  <a:gd name="T57" fmla="*/ 91 h 105"/>
                  <a:gd name="T58" fmla="*/ 35 w 93"/>
                  <a:gd name="T59" fmla="*/ 76 h 105"/>
                  <a:gd name="T60" fmla="*/ 23 w 93"/>
                  <a:gd name="T61" fmla="*/ 88 h 105"/>
                  <a:gd name="T62" fmla="*/ 29 w 93"/>
                  <a:gd name="T63" fmla="*/ 70 h 105"/>
                  <a:gd name="T64" fmla="*/ 11 w 93"/>
                  <a:gd name="T65" fmla="*/ 88 h 105"/>
                  <a:gd name="T66" fmla="*/ 26 w 93"/>
                  <a:gd name="T67" fmla="*/ 66 h 105"/>
                  <a:gd name="T68" fmla="*/ 11 w 93"/>
                  <a:gd name="T69" fmla="*/ 73 h 105"/>
                  <a:gd name="T70" fmla="*/ 23 w 93"/>
                  <a:gd name="T71" fmla="*/ 61 h 105"/>
                  <a:gd name="T72" fmla="*/ 8 w 93"/>
                  <a:gd name="T73" fmla="*/ 61 h 105"/>
                  <a:gd name="T74" fmla="*/ 20 w 93"/>
                  <a:gd name="T75" fmla="*/ 52 h 105"/>
                  <a:gd name="T76" fmla="*/ 0 w 93"/>
                  <a:gd name="T77" fmla="*/ 52 h 105"/>
                  <a:gd name="T78" fmla="*/ 20 w 93"/>
                  <a:gd name="T79" fmla="*/ 49 h 105"/>
                  <a:gd name="T80" fmla="*/ 8 w 93"/>
                  <a:gd name="T81" fmla="*/ 39 h 105"/>
                  <a:gd name="T82" fmla="*/ 23 w 93"/>
                  <a:gd name="T83" fmla="*/ 39 h 105"/>
                  <a:gd name="T84" fmla="*/ 11 w 93"/>
                  <a:gd name="T85" fmla="*/ 30 h 105"/>
                  <a:gd name="T86" fmla="*/ 26 w 93"/>
                  <a:gd name="T87" fmla="*/ 33 h 105"/>
                  <a:gd name="T88" fmla="*/ 11 w 93"/>
                  <a:gd name="T89" fmla="*/ 15 h 105"/>
                  <a:gd name="T90" fmla="*/ 29 w 93"/>
                  <a:gd name="T91" fmla="*/ 30 h 105"/>
                  <a:gd name="T92" fmla="*/ 26 w 93"/>
                  <a:gd name="T93" fmla="*/ 15 h 105"/>
                  <a:gd name="T94" fmla="*/ 35 w 93"/>
                  <a:gd name="T95" fmla="*/ 27 h 1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3"/>
                  <a:gd name="T145" fmla="*/ 0 h 105"/>
                  <a:gd name="T146" fmla="*/ 93 w 93"/>
                  <a:gd name="T147" fmla="*/ 105 h 10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3" h="105">
                    <a:moveTo>
                      <a:pt x="41" y="24"/>
                    </a:moveTo>
                    <a:lnTo>
                      <a:pt x="35" y="9"/>
                    </a:lnTo>
                    <a:lnTo>
                      <a:pt x="38" y="6"/>
                    </a:lnTo>
                    <a:lnTo>
                      <a:pt x="41" y="24"/>
                    </a:lnTo>
                    <a:lnTo>
                      <a:pt x="41" y="6"/>
                    </a:lnTo>
                    <a:lnTo>
                      <a:pt x="44" y="0"/>
                    </a:lnTo>
                    <a:lnTo>
                      <a:pt x="50" y="6"/>
                    </a:lnTo>
                    <a:lnTo>
                      <a:pt x="47" y="24"/>
                    </a:lnTo>
                    <a:lnTo>
                      <a:pt x="50" y="6"/>
                    </a:lnTo>
                    <a:lnTo>
                      <a:pt x="53" y="9"/>
                    </a:lnTo>
                    <a:lnTo>
                      <a:pt x="50" y="24"/>
                    </a:lnTo>
                    <a:lnTo>
                      <a:pt x="53" y="27"/>
                    </a:lnTo>
                    <a:lnTo>
                      <a:pt x="59" y="27"/>
                    </a:lnTo>
                    <a:lnTo>
                      <a:pt x="65" y="15"/>
                    </a:lnTo>
                    <a:lnTo>
                      <a:pt x="68" y="15"/>
                    </a:lnTo>
                    <a:lnTo>
                      <a:pt x="59" y="30"/>
                    </a:lnTo>
                    <a:lnTo>
                      <a:pt x="71" y="15"/>
                    </a:lnTo>
                    <a:lnTo>
                      <a:pt x="77" y="15"/>
                    </a:lnTo>
                    <a:lnTo>
                      <a:pt x="77" y="21"/>
                    </a:lnTo>
                    <a:lnTo>
                      <a:pt x="62" y="33"/>
                    </a:lnTo>
                    <a:lnTo>
                      <a:pt x="77" y="24"/>
                    </a:lnTo>
                    <a:lnTo>
                      <a:pt x="77" y="30"/>
                    </a:lnTo>
                    <a:lnTo>
                      <a:pt x="65" y="37"/>
                    </a:lnTo>
                    <a:lnTo>
                      <a:pt x="68" y="39"/>
                    </a:lnTo>
                    <a:lnTo>
                      <a:pt x="68" y="45"/>
                    </a:lnTo>
                    <a:lnTo>
                      <a:pt x="83" y="39"/>
                    </a:lnTo>
                    <a:lnTo>
                      <a:pt x="86" y="42"/>
                    </a:lnTo>
                    <a:lnTo>
                      <a:pt x="68" y="49"/>
                    </a:lnTo>
                    <a:lnTo>
                      <a:pt x="86" y="45"/>
                    </a:lnTo>
                    <a:lnTo>
                      <a:pt x="92" y="52"/>
                    </a:lnTo>
                    <a:lnTo>
                      <a:pt x="86" y="54"/>
                    </a:lnTo>
                    <a:lnTo>
                      <a:pt x="68" y="52"/>
                    </a:lnTo>
                    <a:lnTo>
                      <a:pt x="86" y="58"/>
                    </a:lnTo>
                    <a:lnTo>
                      <a:pt x="83" y="61"/>
                    </a:lnTo>
                    <a:lnTo>
                      <a:pt x="68" y="54"/>
                    </a:lnTo>
                    <a:lnTo>
                      <a:pt x="68" y="61"/>
                    </a:lnTo>
                    <a:lnTo>
                      <a:pt x="65" y="66"/>
                    </a:lnTo>
                    <a:lnTo>
                      <a:pt x="77" y="73"/>
                    </a:lnTo>
                    <a:lnTo>
                      <a:pt x="77" y="76"/>
                    </a:lnTo>
                    <a:lnTo>
                      <a:pt x="62" y="66"/>
                    </a:lnTo>
                    <a:lnTo>
                      <a:pt x="77" y="79"/>
                    </a:lnTo>
                    <a:lnTo>
                      <a:pt x="77" y="88"/>
                    </a:lnTo>
                    <a:lnTo>
                      <a:pt x="71" y="88"/>
                    </a:lnTo>
                    <a:lnTo>
                      <a:pt x="62" y="70"/>
                    </a:lnTo>
                    <a:lnTo>
                      <a:pt x="68" y="88"/>
                    </a:lnTo>
                    <a:lnTo>
                      <a:pt x="65" y="88"/>
                    </a:lnTo>
                    <a:lnTo>
                      <a:pt x="59" y="73"/>
                    </a:lnTo>
                    <a:lnTo>
                      <a:pt x="53" y="76"/>
                    </a:lnTo>
                    <a:lnTo>
                      <a:pt x="50" y="76"/>
                    </a:lnTo>
                    <a:lnTo>
                      <a:pt x="53" y="91"/>
                    </a:lnTo>
                    <a:lnTo>
                      <a:pt x="50" y="94"/>
                    </a:lnTo>
                    <a:lnTo>
                      <a:pt x="47" y="79"/>
                    </a:lnTo>
                    <a:lnTo>
                      <a:pt x="50" y="97"/>
                    </a:lnTo>
                    <a:lnTo>
                      <a:pt x="44" y="104"/>
                    </a:lnTo>
                    <a:lnTo>
                      <a:pt x="41" y="97"/>
                    </a:lnTo>
                    <a:lnTo>
                      <a:pt x="44" y="79"/>
                    </a:lnTo>
                    <a:lnTo>
                      <a:pt x="38" y="94"/>
                    </a:lnTo>
                    <a:lnTo>
                      <a:pt x="35" y="91"/>
                    </a:lnTo>
                    <a:lnTo>
                      <a:pt x="41" y="76"/>
                    </a:lnTo>
                    <a:lnTo>
                      <a:pt x="35" y="76"/>
                    </a:lnTo>
                    <a:lnTo>
                      <a:pt x="32" y="73"/>
                    </a:lnTo>
                    <a:lnTo>
                      <a:pt x="23" y="88"/>
                    </a:lnTo>
                    <a:lnTo>
                      <a:pt x="20" y="88"/>
                    </a:lnTo>
                    <a:lnTo>
                      <a:pt x="29" y="70"/>
                    </a:lnTo>
                    <a:lnTo>
                      <a:pt x="17" y="88"/>
                    </a:lnTo>
                    <a:lnTo>
                      <a:pt x="11" y="88"/>
                    </a:lnTo>
                    <a:lnTo>
                      <a:pt x="11" y="79"/>
                    </a:lnTo>
                    <a:lnTo>
                      <a:pt x="26" y="66"/>
                    </a:lnTo>
                    <a:lnTo>
                      <a:pt x="11" y="76"/>
                    </a:lnTo>
                    <a:lnTo>
                      <a:pt x="11" y="73"/>
                    </a:lnTo>
                    <a:lnTo>
                      <a:pt x="23" y="66"/>
                    </a:lnTo>
                    <a:lnTo>
                      <a:pt x="23" y="61"/>
                    </a:lnTo>
                    <a:lnTo>
                      <a:pt x="20" y="54"/>
                    </a:lnTo>
                    <a:lnTo>
                      <a:pt x="8" y="61"/>
                    </a:lnTo>
                    <a:lnTo>
                      <a:pt x="5" y="58"/>
                    </a:lnTo>
                    <a:lnTo>
                      <a:pt x="20" y="52"/>
                    </a:lnTo>
                    <a:lnTo>
                      <a:pt x="3" y="54"/>
                    </a:lnTo>
                    <a:lnTo>
                      <a:pt x="0" y="52"/>
                    </a:lnTo>
                    <a:lnTo>
                      <a:pt x="3" y="45"/>
                    </a:lnTo>
                    <a:lnTo>
                      <a:pt x="20" y="49"/>
                    </a:lnTo>
                    <a:lnTo>
                      <a:pt x="5" y="42"/>
                    </a:lnTo>
                    <a:lnTo>
                      <a:pt x="8" y="39"/>
                    </a:lnTo>
                    <a:lnTo>
                      <a:pt x="20" y="45"/>
                    </a:lnTo>
                    <a:lnTo>
                      <a:pt x="23" y="39"/>
                    </a:lnTo>
                    <a:lnTo>
                      <a:pt x="26" y="37"/>
                    </a:lnTo>
                    <a:lnTo>
                      <a:pt x="11" y="30"/>
                    </a:lnTo>
                    <a:lnTo>
                      <a:pt x="11" y="24"/>
                    </a:lnTo>
                    <a:lnTo>
                      <a:pt x="26" y="33"/>
                    </a:lnTo>
                    <a:lnTo>
                      <a:pt x="11" y="21"/>
                    </a:lnTo>
                    <a:lnTo>
                      <a:pt x="11" y="15"/>
                    </a:lnTo>
                    <a:lnTo>
                      <a:pt x="20" y="15"/>
                    </a:lnTo>
                    <a:lnTo>
                      <a:pt x="29" y="30"/>
                    </a:lnTo>
                    <a:lnTo>
                      <a:pt x="20" y="15"/>
                    </a:lnTo>
                    <a:lnTo>
                      <a:pt x="26" y="15"/>
                    </a:lnTo>
                    <a:lnTo>
                      <a:pt x="32" y="30"/>
                    </a:lnTo>
                    <a:lnTo>
                      <a:pt x="35" y="27"/>
                    </a:lnTo>
                    <a:lnTo>
                      <a:pt x="41" y="24"/>
                    </a:lnTo>
                  </a:path>
                </a:pathLst>
              </a:custGeom>
              <a:solidFill>
                <a:srgbClr val="FFBF00"/>
              </a:solidFill>
              <a:ln w="12700" cap="rnd">
                <a:solidFill>
                  <a:srgbClr val="000000"/>
                </a:solidFill>
                <a:round/>
                <a:headEnd/>
                <a:tailEnd/>
              </a:ln>
            </p:spPr>
            <p:txBody>
              <a:bodyPr/>
              <a:lstStyle/>
              <a:p>
                <a:endParaRPr lang="en-US"/>
              </a:p>
            </p:txBody>
          </p:sp>
        </p:grpSp>
        <p:sp>
          <p:nvSpPr>
            <p:cNvPr id="116195" name="Rectangle 45"/>
            <p:cNvSpPr>
              <a:spLocks noChangeArrowheads="1"/>
            </p:cNvSpPr>
            <p:nvPr/>
          </p:nvSpPr>
          <p:spPr bwMode="auto">
            <a:xfrm>
              <a:off x="1542" y="3732"/>
              <a:ext cx="535" cy="140"/>
            </a:xfrm>
            <a:prstGeom prst="rect">
              <a:avLst/>
            </a:prstGeom>
            <a:noFill/>
            <a:ln w="9525">
              <a:noFill/>
              <a:miter lim="800000"/>
              <a:headEnd/>
              <a:tailEnd/>
            </a:ln>
          </p:spPr>
          <p:txBody>
            <a:bodyPr wrap="none" lIns="52388" tIns="26988" rIns="52388" bIns="26988">
              <a:spAutoFit/>
            </a:bodyPr>
            <a:lstStyle/>
            <a:p>
              <a:pPr defTabSz="457200"/>
              <a:r>
                <a:rPr lang="en-US" sz="1100" b="1">
                  <a:solidFill>
                    <a:srgbClr val="FFFFFF"/>
                  </a:solidFill>
                  <a:ea typeface="MS PGothic" pitchFamily="34" charset="-128"/>
                </a:rPr>
                <a:t>Philippines</a:t>
              </a:r>
              <a:endParaRPr lang="en-US">
                <a:ea typeface="MS PGothic" pitchFamily="34" charset="-128"/>
              </a:endParaRPr>
            </a:p>
          </p:txBody>
        </p:sp>
      </p:grpSp>
      <p:grpSp>
        <p:nvGrpSpPr>
          <p:cNvPr id="9" name="Group 46"/>
          <p:cNvGrpSpPr>
            <a:grpSpLocks/>
          </p:cNvGrpSpPr>
          <p:nvPr/>
        </p:nvGrpSpPr>
        <p:grpSpPr bwMode="auto">
          <a:xfrm>
            <a:off x="457200" y="3429000"/>
            <a:ext cx="796925" cy="671513"/>
            <a:chOff x="367" y="2263"/>
            <a:chExt cx="502" cy="423"/>
          </a:xfrm>
        </p:grpSpPr>
        <p:grpSp>
          <p:nvGrpSpPr>
            <p:cNvPr id="116182" name="Group 47"/>
            <p:cNvGrpSpPr>
              <a:grpSpLocks/>
            </p:cNvGrpSpPr>
            <p:nvPr/>
          </p:nvGrpSpPr>
          <p:grpSpPr bwMode="auto">
            <a:xfrm>
              <a:off x="367" y="2263"/>
              <a:ext cx="502" cy="287"/>
              <a:chOff x="367" y="2263"/>
              <a:chExt cx="502" cy="287"/>
            </a:xfrm>
          </p:grpSpPr>
          <p:sp>
            <p:nvSpPr>
              <p:cNvPr id="116184" name="Rectangle 48"/>
              <p:cNvSpPr>
                <a:spLocks noChangeArrowheads="1"/>
              </p:cNvSpPr>
              <p:nvPr/>
            </p:nvSpPr>
            <p:spPr bwMode="auto">
              <a:xfrm>
                <a:off x="367" y="2263"/>
                <a:ext cx="502" cy="143"/>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185" name="Rectangle 49"/>
              <p:cNvSpPr>
                <a:spLocks noChangeArrowheads="1"/>
              </p:cNvSpPr>
              <p:nvPr/>
            </p:nvSpPr>
            <p:spPr bwMode="auto">
              <a:xfrm>
                <a:off x="367" y="2410"/>
                <a:ext cx="502" cy="140"/>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186" name="Freeform 50"/>
              <p:cNvSpPr>
                <a:spLocks/>
              </p:cNvSpPr>
              <p:nvPr/>
            </p:nvSpPr>
            <p:spPr bwMode="auto">
              <a:xfrm>
                <a:off x="402" y="2272"/>
                <a:ext cx="140" cy="127"/>
              </a:xfrm>
              <a:custGeom>
                <a:avLst/>
                <a:gdLst>
                  <a:gd name="T0" fmla="*/ 0 w 140"/>
                  <a:gd name="T1" fmla="*/ 62 h 127"/>
                  <a:gd name="T2" fmla="*/ 0 w 140"/>
                  <a:gd name="T3" fmla="*/ 50 h 127"/>
                  <a:gd name="T4" fmla="*/ 11 w 140"/>
                  <a:gd name="T5" fmla="*/ 26 h 127"/>
                  <a:gd name="T6" fmla="*/ 20 w 140"/>
                  <a:gd name="T7" fmla="*/ 18 h 127"/>
                  <a:gd name="T8" fmla="*/ 31 w 140"/>
                  <a:gd name="T9" fmla="*/ 8 h 127"/>
                  <a:gd name="T10" fmla="*/ 43 w 140"/>
                  <a:gd name="T11" fmla="*/ 6 h 127"/>
                  <a:gd name="T12" fmla="*/ 54 w 140"/>
                  <a:gd name="T13" fmla="*/ 0 h 127"/>
                  <a:gd name="T14" fmla="*/ 84 w 140"/>
                  <a:gd name="T15" fmla="*/ 0 h 127"/>
                  <a:gd name="T16" fmla="*/ 95 w 140"/>
                  <a:gd name="T17" fmla="*/ 6 h 127"/>
                  <a:gd name="T18" fmla="*/ 107 w 140"/>
                  <a:gd name="T19" fmla="*/ 8 h 127"/>
                  <a:gd name="T20" fmla="*/ 118 w 140"/>
                  <a:gd name="T21" fmla="*/ 18 h 127"/>
                  <a:gd name="T22" fmla="*/ 127 w 140"/>
                  <a:gd name="T23" fmla="*/ 26 h 127"/>
                  <a:gd name="T24" fmla="*/ 139 w 140"/>
                  <a:gd name="T25" fmla="*/ 50 h 127"/>
                  <a:gd name="T26" fmla="*/ 139 w 140"/>
                  <a:gd name="T27" fmla="*/ 74 h 127"/>
                  <a:gd name="T28" fmla="*/ 133 w 140"/>
                  <a:gd name="T29" fmla="*/ 87 h 127"/>
                  <a:gd name="T30" fmla="*/ 127 w 140"/>
                  <a:gd name="T31" fmla="*/ 95 h 127"/>
                  <a:gd name="T32" fmla="*/ 118 w 140"/>
                  <a:gd name="T33" fmla="*/ 107 h 127"/>
                  <a:gd name="T34" fmla="*/ 84 w 140"/>
                  <a:gd name="T35" fmla="*/ 126 h 127"/>
                  <a:gd name="T36" fmla="*/ 54 w 140"/>
                  <a:gd name="T37" fmla="*/ 126 h 127"/>
                  <a:gd name="T38" fmla="*/ 20 w 140"/>
                  <a:gd name="T39" fmla="*/ 107 h 127"/>
                  <a:gd name="T40" fmla="*/ 11 w 140"/>
                  <a:gd name="T41" fmla="*/ 95 h 127"/>
                  <a:gd name="T42" fmla="*/ 5 w 140"/>
                  <a:gd name="T43" fmla="*/ 87 h 127"/>
                  <a:gd name="T44" fmla="*/ 0 w 140"/>
                  <a:gd name="T45" fmla="*/ 74 h 127"/>
                  <a:gd name="T46" fmla="*/ 0 w 140"/>
                  <a:gd name="T47" fmla="*/ 62 h 1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127"/>
                  <a:gd name="T74" fmla="*/ 140 w 140"/>
                  <a:gd name="T75" fmla="*/ 127 h 1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127">
                    <a:moveTo>
                      <a:pt x="0" y="62"/>
                    </a:moveTo>
                    <a:lnTo>
                      <a:pt x="0" y="50"/>
                    </a:lnTo>
                    <a:lnTo>
                      <a:pt x="11" y="26"/>
                    </a:lnTo>
                    <a:lnTo>
                      <a:pt x="20" y="18"/>
                    </a:lnTo>
                    <a:lnTo>
                      <a:pt x="31" y="8"/>
                    </a:lnTo>
                    <a:lnTo>
                      <a:pt x="43" y="6"/>
                    </a:lnTo>
                    <a:lnTo>
                      <a:pt x="54" y="0"/>
                    </a:lnTo>
                    <a:lnTo>
                      <a:pt x="84" y="0"/>
                    </a:lnTo>
                    <a:lnTo>
                      <a:pt x="95" y="6"/>
                    </a:lnTo>
                    <a:lnTo>
                      <a:pt x="107" y="8"/>
                    </a:lnTo>
                    <a:lnTo>
                      <a:pt x="118" y="18"/>
                    </a:lnTo>
                    <a:lnTo>
                      <a:pt x="127" y="26"/>
                    </a:lnTo>
                    <a:lnTo>
                      <a:pt x="139" y="50"/>
                    </a:lnTo>
                    <a:lnTo>
                      <a:pt x="139" y="74"/>
                    </a:lnTo>
                    <a:lnTo>
                      <a:pt x="133" y="87"/>
                    </a:lnTo>
                    <a:lnTo>
                      <a:pt x="127" y="95"/>
                    </a:lnTo>
                    <a:lnTo>
                      <a:pt x="118" y="107"/>
                    </a:lnTo>
                    <a:lnTo>
                      <a:pt x="84" y="126"/>
                    </a:lnTo>
                    <a:lnTo>
                      <a:pt x="54" y="126"/>
                    </a:lnTo>
                    <a:lnTo>
                      <a:pt x="20" y="107"/>
                    </a:lnTo>
                    <a:lnTo>
                      <a:pt x="11" y="95"/>
                    </a:lnTo>
                    <a:lnTo>
                      <a:pt x="5" y="87"/>
                    </a:lnTo>
                    <a:lnTo>
                      <a:pt x="0" y="74"/>
                    </a:lnTo>
                    <a:lnTo>
                      <a:pt x="0" y="62"/>
                    </a:lnTo>
                  </a:path>
                </a:pathLst>
              </a:custGeom>
              <a:solidFill>
                <a:srgbClr val="FFFFFF"/>
              </a:solidFill>
              <a:ln w="12700" cap="rnd">
                <a:solidFill>
                  <a:srgbClr val="000000"/>
                </a:solidFill>
                <a:round/>
                <a:headEnd/>
                <a:tailEnd/>
              </a:ln>
            </p:spPr>
            <p:txBody>
              <a:bodyPr/>
              <a:lstStyle/>
              <a:p>
                <a:endParaRPr lang="en-US"/>
              </a:p>
            </p:txBody>
          </p:sp>
          <p:sp>
            <p:nvSpPr>
              <p:cNvPr id="116187" name="Freeform 51"/>
              <p:cNvSpPr>
                <a:spLocks/>
              </p:cNvSpPr>
              <p:nvPr/>
            </p:nvSpPr>
            <p:spPr bwMode="auto">
              <a:xfrm>
                <a:off x="434" y="2272"/>
                <a:ext cx="134" cy="124"/>
              </a:xfrm>
              <a:custGeom>
                <a:avLst/>
                <a:gdLst>
                  <a:gd name="T0" fmla="*/ 0 w 134"/>
                  <a:gd name="T1" fmla="*/ 62 h 124"/>
                  <a:gd name="T2" fmla="*/ 0 w 134"/>
                  <a:gd name="T3" fmla="*/ 50 h 124"/>
                  <a:gd name="T4" fmla="*/ 5 w 134"/>
                  <a:gd name="T5" fmla="*/ 38 h 124"/>
                  <a:gd name="T6" fmla="*/ 11 w 134"/>
                  <a:gd name="T7" fmla="*/ 30 h 124"/>
                  <a:gd name="T8" fmla="*/ 20 w 134"/>
                  <a:gd name="T9" fmla="*/ 18 h 124"/>
                  <a:gd name="T10" fmla="*/ 28 w 134"/>
                  <a:gd name="T11" fmla="*/ 11 h 124"/>
                  <a:gd name="T12" fmla="*/ 52 w 134"/>
                  <a:gd name="T13" fmla="*/ 0 h 124"/>
                  <a:gd name="T14" fmla="*/ 80 w 134"/>
                  <a:gd name="T15" fmla="*/ 0 h 124"/>
                  <a:gd name="T16" fmla="*/ 103 w 134"/>
                  <a:gd name="T17" fmla="*/ 11 h 124"/>
                  <a:gd name="T18" fmla="*/ 112 w 134"/>
                  <a:gd name="T19" fmla="*/ 18 h 124"/>
                  <a:gd name="T20" fmla="*/ 121 w 134"/>
                  <a:gd name="T21" fmla="*/ 30 h 124"/>
                  <a:gd name="T22" fmla="*/ 126 w 134"/>
                  <a:gd name="T23" fmla="*/ 38 h 124"/>
                  <a:gd name="T24" fmla="*/ 133 w 134"/>
                  <a:gd name="T25" fmla="*/ 50 h 124"/>
                  <a:gd name="T26" fmla="*/ 133 w 134"/>
                  <a:gd name="T27" fmla="*/ 74 h 124"/>
                  <a:gd name="T28" fmla="*/ 126 w 134"/>
                  <a:gd name="T29" fmla="*/ 87 h 124"/>
                  <a:gd name="T30" fmla="*/ 121 w 134"/>
                  <a:gd name="T31" fmla="*/ 96 h 124"/>
                  <a:gd name="T32" fmla="*/ 103 w 134"/>
                  <a:gd name="T33" fmla="*/ 114 h 124"/>
                  <a:gd name="T34" fmla="*/ 92 w 134"/>
                  <a:gd name="T35" fmla="*/ 116 h 124"/>
                  <a:gd name="T36" fmla="*/ 80 w 134"/>
                  <a:gd name="T37" fmla="*/ 123 h 124"/>
                  <a:gd name="T38" fmla="*/ 52 w 134"/>
                  <a:gd name="T39" fmla="*/ 123 h 124"/>
                  <a:gd name="T40" fmla="*/ 40 w 134"/>
                  <a:gd name="T41" fmla="*/ 116 h 124"/>
                  <a:gd name="T42" fmla="*/ 28 w 134"/>
                  <a:gd name="T43" fmla="*/ 114 h 124"/>
                  <a:gd name="T44" fmla="*/ 11 w 134"/>
                  <a:gd name="T45" fmla="*/ 96 h 124"/>
                  <a:gd name="T46" fmla="*/ 5 w 134"/>
                  <a:gd name="T47" fmla="*/ 87 h 124"/>
                  <a:gd name="T48" fmla="*/ 0 w 134"/>
                  <a:gd name="T49" fmla="*/ 74 h 124"/>
                  <a:gd name="T50" fmla="*/ 0 w 134"/>
                  <a:gd name="T51" fmla="*/ 62 h 1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4"/>
                  <a:gd name="T79" fmla="*/ 0 h 124"/>
                  <a:gd name="T80" fmla="*/ 134 w 134"/>
                  <a:gd name="T81" fmla="*/ 124 h 1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4" h="124">
                    <a:moveTo>
                      <a:pt x="0" y="62"/>
                    </a:moveTo>
                    <a:lnTo>
                      <a:pt x="0" y="50"/>
                    </a:lnTo>
                    <a:lnTo>
                      <a:pt x="5" y="38"/>
                    </a:lnTo>
                    <a:lnTo>
                      <a:pt x="11" y="30"/>
                    </a:lnTo>
                    <a:lnTo>
                      <a:pt x="20" y="18"/>
                    </a:lnTo>
                    <a:lnTo>
                      <a:pt x="28" y="11"/>
                    </a:lnTo>
                    <a:lnTo>
                      <a:pt x="52" y="0"/>
                    </a:lnTo>
                    <a:lnTo>
                      <a:pt x="80" y="0"/>
                    </a:lnTo>
                    <a:lnTo>
                      <a:pt x="103" y="11"/>
                    </a:lnTo>
                    <a:lnTo>
                      <a:pt x="112" y="18"/>
                    </a:lnTo>
                    <a:lnTo>
                      <a:pt x="121" y="30"/>
                    </a:lnTo>
                    <a:lnTo>
                      <a:pt x="126" y="38"/>
                    </a:lnTo>
                    <a:lnTo>
                      <a:pt x="133" y="50"/>
                    </a:lnTo>
                    <a:lnTo>
                      <a:pt x="133" y="74"/>
                    </a:lnTo>
                    <a:lnTo>
                      <a:pt x="126" y="87"/>
                    </a:lnTo>
                    <a:lnTo>
                      <a:pt x="121" y="96"/>
                    </a:lnTo>
                    <a:lnTo>
                      <a:pt x="103" y="114"/>
                    </a:lnTo>
                    <a:lnTo>
                      <a:pt x="92" y="116"/>
                    </a:lnTo>
                    <a:lnTo>
                      <a:pt x="80" y="123"/>
                    </a:lnTo>
                    <a:lnTo>
                      <a:pt x="52" y="123"/>
                    </a:lnTo>
                    <a:lnTo>
                      <a:pt x="40" y="116"/>
                    </a:lnTo>
                    <a:lnTo>
                      <a:pt x="28" y="114"/>
                    </a:lnTo>
                    <a:lnTo>
                      <a:pt x="11" y="96"/>
                    </a:lnTo>
                    <a:lnTo>
                      <a:pt x="5" y="87"/>
                    </a:lnTo>
                    <a:lnTo>
                      <a:pt x="0" y="74"/>
                    </a:lnTo>
                    <a:lnTo>
                      <a:pt x="0" y="62"/>
                    </a:lnTo>
                  </a:path>
                </a:pathLst>
              </a:custGeom>
              <a:solidFill>
                <a:srgbClr val="FF0000"/>
              </a:solidFill>
              <a:ln w="12700" cap="rnd">
                <a:solidFill>
                  <a:srgbClr val="000000"/>
                </a:solidFill>
                <a:round/>
                <a:headEnd/>
                <a:tailEnd/>
              </a:ln>
            </p:spPr>
            <p:txBody>
              <a:bodyPr/>
              <a:lstStyle/>
              <a:p>
                <a:endParaRPr lang="en-US"/>
              </a:p>
            </p:txBody>
          </p:sp>
          <p:sp>
            <p:nvSpPr>
              <p:cNvPr id="116188" name="Freeform 52"/>
              <p:cNvSpPr>
                <a:spLocks/>
              </p:cNvSpPr>
              <p:nvPr/>
            </p:nvSpPr>
            <p:spPr bwMode="auto">
              <a:xfrm>
                <a:off x="487" y="2264"/>
                <a:ext cx="100" cy="138"/>
              </a:xfrm>
              <a:custGeom>
                <a:avLst/>
                <a:gdLst>
                  <a:gd name="T0" fmla="*/ 2 w 100"/>
                  <a:gd name="T1" fmla="*/ 137 h 138"/>
                  <a:gd name="T2" fmla="*/ 2 w 100"/>
                  <a:gd name="T3" fmla="*/ 131 h 138"/>
                  <a:gd name="T4" fmla="*/ 0 w 100"/>
                  <a:gd name="T5" fmla="*/ 24 h 138"/>
                  <a:gd name="T6" fmla="*/ 2 w 100"/>
                  <a:gd name="T7" fmla="*/ 3 h 138"/>
                  <a:gd name="T8" fmla="*/ 37 w 100"/>
                  <a:gd name="T9" fmla="*/ 0 h 138"/>
                  <a:gd name="T10" fmla="*/ 92 w 100"/>
                  <a:gd name="T11" fmla="*/ 36 h 138"/>
                  <a:gd name="T12" fmla="*/ 99 w 100"/>
                  <a:gd name="T13" fmla="*/ 70 h 138"/>
                  <a:gd name="T14" fmla="*/ 69 w 100"/>
                  <a:gd name="T15" fmla="*/ 124 h 138"/>
                  <a:gd name="T16" fmla="*/ 14 w 100"/>
                  <a:gd name="T17" fmla="*/ 137 h 138"/>
                  <a:gd name="T18" fmla="*/ 2 w 100"/>
                  <a:gd name="T19" fmla="*/ 137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
                  <a:gd name="T31" fmla="*/ 0 h 138"/>
                  <a:gd name="T32" fmla="*/ 100 w 100"/>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 h="138">
                    <a:moveTo>
                      <a:pt x="2" y="137"/>
                    </a:moveTo>
                    <a:lnTo>
                      <a:pt x="2" y="131"/>
                    </a:lnTo>
                    <a:lnTo>
                      <a:pt x="0" y="24"/>
                    </a:lnTo>
                    <a:lnTo>
                      <a:pt x="2" y="3"/>
                    </a:lnTo>
                    <a:lnTo>
                      <a:pt x="37" y="0"/>
                    </a:lnTo>
                    <a:lnTo>
                      <a:pt x="92" y="36"/>
                    </a:lnTo>
                    <a:lnTo>
                      <a:pt x="99" y="70"/>
                    </a:lnTo>
                    <a:lnTo>
                      <a:pt x="69" y="124"/>
                    </a:lnTo>
                    <a:lnTo>
                      <a:pt x="14" y="137"/>
                    </a:lnTo>
                    <a:lnTo>
                      <a:pt x="2" y="137"/>
                    </a:lnTo>
                  </a:path>
                </a:pathLst>
              </a:custGeom>
              <a:solidFill>
                <a:srgbClr val="FF0000"/>
              </a:solidFill>
              <a:ln w="9525">
                <a:noFill/>
                <a:round/>
                <a:headEnd/>
                <a:tailEnd/>
              </a:ln>
            </p:spPr>
            <p:txBody>
              <a:bodyPr/>
              <a:lstStyle/>
              <a:p>
                <a:endParaRPr lang="en-US"/>
              </a:p>
            </p:txBody>
          </p:sp>
          <p:sp>
            <p:nvSpPr>
              <p:cNvPr id="116189" name="Freeform 53"/>
              <p:cNvSpPr>
                <a:spLocks/>
              </p:cNvSpPr>
              <p:nvPr/>
            </p:nvSpPr>
            <p:spPr bwMode="auto">
              <a:xfrm>
                <a:off x="480" y="2345"/>
                <a:ext cx="33" cy="33"/>
              </a:xfrm>
              <a:custGeom>
                <a:avLst/>
                <a:gdLst>
                  <a:gd name="T0" fmla="*/ 26 w 33"/>
                  <a:gd name="T1" fmla="*/ 32 h 33"/>
                  <a:gd name="T2" fmla="*/ 17 w 33"/>
                  <a:gd name="T3" fmla="*/ 22 h 33"/>
                  <a:gd name="T4" fmla="*/ 6 w 33"/>
                  <a:gd name="T5" fmla="*/ 32 h 33"/>
                  <a:gd name="T6" fmla="*/ 11 w 33"/>
                  <a:gd name="T7" fmla="*/ 19 h 33"/>
                  <a:gd name="T8" fmla="*/ 0 w 33"/>
                  <a:gd name="T9" fmla="*/ 13 h 33"/>
                  <a:gd name="T10" fmla="*/ 11 w 33"/>
                  <a:gd name="T11" fmla="*/ 13 h 33"/>
                  <a:gd name="T12" fmla="*/ 17 w 33"/>
                  <a:gd name="T13" fmla="*/ 0 h 33"/>
                  <a:gd name="T14" fmla="*/ 20 w 33"/>
                  <a:gd name="T15" fmla="*/ 13 h 33"/>
                  <a:gd name="T16" fmla="*/ 32 w 33"/>
                  <a:gd name="T17" fmla="*/ 13 h 33"/>
                  <a:gd name="T18" fmla="*/ 23 w 33"/>
                  <a:gd name="T19" fmla="*/ 19 h 33"/>
                  <a:gd name="T20" fmla="*/ 26 w 33"/>
                  <a:gd name="T21" fmla="*/ 3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3"/>
                  <a:gd name="T35" fmla="*/ 33 w 33"/>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3">
                    <a:moveTo>
                      <a:pt x="26" y="32"/>
                    </a:moveTo>
                    <a:lnTo>
                      <a:pt x="17" y="22"/>
                    </a:lnTo>
                    <a:lnTo>
                      <a:pt x="6" y="32"/>
                    </a:lnTo>
                    <a:lnTo>
                      <a:pt x="11" y="19"/>
                    </a:lnTo>
                    <a:lnTo>
                      <a:pt x="0" y="13"/>
                    </a:lnTo>
                    <a:lnTo>
                      <a:pt x="11" y="13"/>
                    </a:lnTo>
                    <a:lnTo>
                      <a:pt x="17" y="0"/>
                    </a:lnTo>
                    <a:lnTo>
                      <a:pt x="20" y="13"/>
                    </a:lnTo>
                    <a:lnTo>
                      <a:pt x="32" y="13"/>
                    </a:lnTo>
                    <a:lnTo>
                      <a:pt x="23" y="19"/>
                    </a:lnTo>
                    <a:lnTo>
                      <a:pt x="26" y="32"/>
                    </a:lnTo>
                  </a:path>
                </a:pathLst>
              </a:custGeom>
              <a:solidFill>
                <a:srgbClr val="FFFFFF"/>
              </a:solidFill>
              <a:ln w="12700" cap="rnd">
                <a:solidFill>
                  <a:srgbClr val="000000"/>
                </a:solidFill>
                <a:round/>
                <a:headEnd/>
                <a:tailEnd/>
              </a:ln>
            </p:spPr>
            <p:txBody>
              <a:bodyPr/>
              <a:lstStyle/>
              <a:p>
                <a:endParaRPr lang="en-US"/>
              </a:p>
            </p:txBody>
          </p:sp>
          <p:sp>
            <p:nvSpPr>
              <p:cNvPr id="116190" name="Freeform 54"/>
              <p:cNvSpPr>
                <a:spLocks/>
              </p:cNvSpPr>
              <p:nvPr/>
            </p:nvSpPr>
            <p:spPr bwMode="auto">
              <a:xfrm>
                <a:off x="530" y="2345"/>
                <a:ext cx="33" cy="33"/>
              </a:xfrm>
              <a:custGeom>
                <a:avLst/>
                <a:gdLst>
                  <a:gd name="T0" fmla="*/ 26 w 33"/>
                  <a:gd name="T1" fmla="*/ 32 h 33"/>
                  <a:gd name="T2" fmla="*/ 17 w 33"/>
                  <a:gd name="T3" fmla="*/ 22 h 33"/>
                  <a:gd name="T4" fmla="*/ 6 w 33"/>
                  <a:gd name="T5" fmla="*/ 32 h 33"/>
                  <a:gd name="T6" fmla="*/ 8 w 33"/>
                  <a:gd name="T7" fmla="*/ 19 h 33"/>
                  <a:gd name="T8" fmla="*/ 0 w 33"/>
                  <a:gd name="T9" fmla="*/ 13 h 33"/>
                  <a:gd name="T10" fmla="*/ 11 w 33"/>
                  <a:gd name="T11" fmla="*/ 13 h 33"/>
                  <a:gd name="T12" fmla="*/ 17 w 33"/>
                  <a:gd name="T13" fmla="*/ 0 h 33"/>
                  <a:gd name="T14" fmla="*/ 20 w 33"/>
                  <a:gd name="T15" fmla="*/ 13 h 33"/>
                  <a:gd name="T16" fmla="*/ 32 w 33"/>
                  <a:gd name="T17" fmla="*/ 13 h 33"/>
                  <a:gd name="T18" fmla="*/ 23 w 33"/>
                  <a:gd name="T19" fmla="*/ 19 h 33"/>
                  <a:gd name="T20" fmla="*/ 26 w 33"/>
                  <a:gd name="T21" fmla="*/ 3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3"/>
                  <a:gd name="T35" fmla="*/ 33 w 33"/>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3">
                    <a:moveTo>
                      <a:pt x="26" y="32"/>
                    </a:moveTo>
                    <a:lnTo>
                      <a:pt x="17" y="22"/>
                    </a:lnTo>
                    <a:lnTo>
                      <a:pt x="6" y="32"/>
                    </a:lnTo>
                    <a:lnTo>
                      <a:pt x="8" y="19"/>
                    </a:lnTo>
                    <a:lnTo>
                      <a:pt x="0" y="13"/>
                    </a:lnTo>
                    <a:lnTo>
                      <a:pt x="11" y="13"/>
                    </a:lnTo>
                    <a:lnTo>
                      <a:pt x="17" y="0"/>
                    </a:lnTo>
                    <a:lnTo>
                      <a:pt x="20" y="13"/>
                    </a:lnTo>
                    <a:lnTo>
                      <a:pt x="32" y="13"/>
                    </a:lnTo>
                    <a:lnTo>
                      <a:pt x="23" y="19"/>
                    </a:lnTo>
                    <a:lnTo>
                      <a:pt x="26" y="32"/>
                    </a:lnTo>
                  </a:path>
                </a:pathLst>
              </a:custGeom>
              <a:solidFill>
                <a:srgbClr val="FFFFFF"/>
              </a:solidFill>
              <a:ln w="12700" cap="rnd">
                <a:solidFill>
                  <a:srgbClr val="000000"/>
                </a:solidFill>
                <a:round/>
                <a:headEnd/>
                <a:tailEnd/>
              </a:ln>
            </p:spPr>
            <p:txBody>
              <a:bodyPr/>
              <a:lstStyle/>
              <a:p>
                <a:endParaRPr lang="en-US"/>
              </a:p>
            </p:txBody>
          </p:sp>
          <p:sp>
            <p:nvSpPr>
              <p:cNvPr id="116191" name="Freeform 55"/>
              <p:cNvSpPr>
                <a:spLocks/>
              </p:cNvSpPr>
              <p:nvPr/>
            </p:nvSpPr>
            <p:spPr bwMode="auto">
              <a:xfrm>
                <a:off x="508" y="2279"/>
                <a:ext cx="32" cy="32"/>
              </a:xfrm>
              <a:custGeom>
                <a:avLst/>
                <a:gdLst>
                  <a:gd name="T0" fmla="*/ 25 w 32"/>
                  <a:gd name="T1" fmla="*/ 31 h 32"/>
                  <a:gd name="T2" fmla="*/ 13 w 32"/>
                  <a:gd name="T3" fmla="*/ 25 h 32"/>
                  <a:gd name="T4" fmla="*/ 5 w 32"/>
                  <a:gd name="T5" fmla="*/ 31 h 32"/>
                  <a:gd name="T6" fmla="*/ 8 w 32"/>
                  <a:gd name="T7" fmla="*/ 18 h 32"/>
                  <a:gd name="T8" fmla="*/ 0 w 32"/>
                  <a:gd name="T9" fmla="*/ 12 h 32"/>
                  <a:gd name="T10" fmla="*/ 10 w 32"/>
                  <a:gd name="T11" fmla="*/ 12 h 32"/>
                  <a:gd name="T12" fmla="*/ 13 w 32"/>
                  <a:gd name="T13" fmla="*/ 0 h 32"/>
                  <a:gd name="T14" fmla="*/ 20 w 32"/>
                  <a:gd name="T15" fmla="*/ 12 h 32"/>
                  <a:gd name="T16" fmla="*/ 31 w 32"/>
                  <a:gd name="T17" fmla="*/ 12 h 32"/>
                  <a:gd name="T18" fmla="*/ 22 w 32"/>
                  <a:gd name="T19" fmla="*/ 18 h 32"/>
                  <a:gd name="T20" fmla="*/ 25 w 32"/>
                  <a:gd name="T21" fmla="*/ 31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32"/>
                  <a:gd name="T35" fmla="*/ 32 w 32"/>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32">
                    <a:moveTo>
                      <a:pt x="25" y="31"/>
                    </a:moveTo>
                    <a:lnTo>
                      <a:pt x="13" y="25"/>
                    </a:lnTo>
                    <a:lnTo>
                      <a:pt x="5" y="31"/>
                    </a:lnTo>
                    <a:lnTo>
                      <a:pt x="8" y="18"/>
                    </a:lnTo>
                    <a:lnTo>
                      <a:pt x="0" y="12"/>
                    </a:lnTo>
                    <a:lnTo>
                      <a:pt x="10" y="12"/>
                    </a:lnTo>
                    <a:lnTo>
                      <a:pt x="13" y="0"/>
                    </a:lnTo>
                    <a:lnTo>
                      <a:pt x="20" y="12"/>
                    </a:lnTo>
                    <a:lnTo>
                      <a:pt x="31" y="12"/>
                    </a:lnTo>
                    <a:lnTo>
                      <a:pt x="22" y="18"/>
                    </a:lnTo>
                    <a:lnTo>
                      <a:pt x="25" y="31"/>
                    </a:lnTo>
                  </a:path>
                </a:pathLst>
              </a:custGeom>
              <a:solidFill>
                <a:srgbClr val="FFFFFF"/>
              </a:solidFill>
              <a:ln w="12700" cap="rnd">
                <a:solidFill>
                  <a:srgbClr val="000000"/>
                </a:solidFill>
                <a:round/>
                <a:headEnd/>
                <a:tailEnd/>
              </a:ln>
            </p:spPr>
            <p:txBody>
              <a:bodyPr/>
              <a:lstStyle/>
              <a:p>
                <a:endParaRPr lang="en-US"/>
              </a:p>
            </p:txBody>
          </p:sp>
          <p:sp>
            <p:nvSpPr>
              <p:cNvPr id="116192" name="Freeform 56"/>
              <p:cNvSpPr>
                <a:spLocks/>
              </p:cNvSpPr>
              <p:nvPr/>
            </p:nvSpPr>
            <p:spPr bwMode="auto">
              <a:xfrm>
                <a:off x="465" y="2307"/>
                <a:ext cx="34" cy="31"/>
              </a:xfrm>
              <a:custGeom>
                <a:avLst/>
                <a:gdLst>
                  <a:gd name="T0" fmla="*/ 27 w 34"/>
                  <a:gd name="T1" fmla="*/ 30 h 31"/>
                  <a:gd name="T2" fmla="*/ 18 w 34"/>
                  <a:gd name="T3" fmla="*/ 24 h 31"/>
                  <a:gd name="T4" fmla="*/ 6 w 34"/>
                  <a:gd name="T5" fmla="*/ 30 h 31"/>
                  <a:gd name="T6" fmla="*/ 12 w 34"/>
                  <a:gd name="T7" fmla="*/ 18 h 31"/>
                  <a:gd name="T8" fmla="*/ 0 w 34"/>
                  <a:gd name="T9" fmla="*/ 11 h 31"/>
                  <a:gd name="T10" fmla="*/ 12 w 34"/>
                  <a:gd name="T11" fmla="*/ 11 h 31"/>
                  <a:gd name="T12" fmla="*/ 18 w 34"/>
                  <a:gd name="T13" fmla="*/ 0 h 31"/>
                  <a:gd name="T14" fmla="*/ 21 w 34"/>
                  <a:gd name="T15" fmla="*/ 11 h 31"/>
                  <a:gd name="T16" fmla="*/ 33 w 34"/>
                  <a:gd name="T17" fmla="*/ 11 h 31"/>
                  <a:gd name="T18" fmla="*/ 24 w 34"/>
                  <a:gd name="T19" fmla="*/ 18 h 31"/>
                  <a:gd name="T20" fmla="*/ 27 w 34"/>
                  <a:gd name="T21" fmla="*/ 3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31"/>
                  <a:gd name="T35" fmla="*/ 34 w 34"/>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31">
                    <a:moveTo>
                      <a:pt x="27" y="30"/>
                    </a:moveTo>
                    <a:lnTo>
                      <a:pt x="18" y="24"/>
                    </a:lnTo>
                    <a:lnTo>
                      <a:pt x="6" y="30"/>
                    </a:lnTo>
                    <a:lnTo>
                      <a:pt x="12" y="18"/>
                    </a:lnTo>
                    <a:lnTo>
                      <a:pt x="0" y="11"/>
                    </a:lnTo>
                    <a:lnTo>
                      <a:pt x="12" y="11"/>
                    </a:lnTo>
                    <a:lnTo>
                      <a:pt x="18" y="0"/>
                    </a:lnTo>
                    <a:lnTo>
                      <a:pt x="21" y="11"/>
                    </a:lnTo>
                    <a:lnTo>
                      <a:pt x="33" y="11"/>
                    </a:lnTo>
                    <a:lnTo>
                      <a:pt x="24" y="18"/>
                    </a:lnTo>
                    <a:lnTo>
                      <a:pt x="27" y="30"/>
                    </a:lnTo>
                  </a:path>
                </a:pathLst>
              </a:custGeom>
              <a:solidFill>
                <a:srgbClr val="FFFFFF"/>
              </a:solidFill>
              <a:ln w="12700" cap="rnd">
                <a:solidFill>
                  <a:srgbClr val="000000"/>
                </a:solidFill>
                <a:round/>
                <a:headEnd/>
                <a:tailEnd/>
              </a:ln>
            </p:spPr>
            <p:txBody>
              <a:bodyPr/>
              <a:lstStyle/>
              <a:p>
                <a:endParaRPr lang="en-US"/>
              </a:p>
            </p:txBody>
          </p:sp>
          <p:sp>
            <p:nvSpPr>
              <p:cNvPr id="116193" name="Freeform 57"/>
              <p:cNvSpPr>
                <a:spLocks/>
              </p:cNvSpPr>
              <p:nvPr/>
            </p:nvSpPr>
            <p:spPr bwMode="auto">
              <a:xfrm>
                <a:off x="545" y="2307"/>
                <a:ext cx="36" cy="28"/>
              </a:xfrm>
              <a:custGeom>
                <a:avLst/>
                <a:gdLst>
                  <a:gd name="T0" fmla="*/ 26 w 36"/>
                  <a:gd name="T1" fmla="*/ 27 h 28"/>
                  <a:gd name="T2" fmla="*/ 17 w 36"/>
                  <a:gd name="T3" fmla="*/ 21 h 28"/>
                  <a:gd name="T4" fmla="*/ 5 w 36"/>
                  <a:gd name="T5" fmla="*/ 27 h 28"/>
                  <a:gd name="T6" fmla="*/ 11 w 36"/>
                  <a:gd name="T7" fmla="*/ 18 h 28"/>
                  <a:gd name="T8" fmla="*/ 0 w 36"/>
                  <a:gd name="T9" fmla="*/ 11 h 28"/>
                  <a:gd name="T10" fmla="*/ 14 w 36"/>
                  <a:gd name="T11" fmla="*/ 11 h 28"/>
                  <a:gd name="T12" fmla="*/ 17 w 36"/>
                  <a:gd name="T13" fmla="*/ 0 h 28"/>
                  <a:gd name="T14" fmla="*/ 20 w 36"/>
                  <a:gd name="T15" fmla="*/ 11 h 28"/>
                  <a:gd name="T16" fmla="*/ 35 w 36"/>
                  <a:gd name="T17" fmla="*/ 11 h 28"/>
                  <a:gd name="T18" fmla="*/ 23 w 36"/>
                  <a:gd name="T19" fmla="*/ 18 h 28"/>
                  <a:gd name="T20" fmla="*/ 26 w 36"/>
                  <a:gd name="T21" fmla="*/ 27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28"/>
                  <a:gd name="T35" fmla="*/ 36 w 36"/>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28">
                    <a:moveTo>
                      <a:pt x="26" y="27"/>
                    </a:moveTo>
                    <a:lnTo>
                      <a:pt x="17" y="21"/>
                    </a:lnTo>
                    <a:lnTo>
                      <a:pt x="5" y="27"/>
                    </a:lnTo>
                    <a:lnTo>
                      <a:pt x="11" y="18"/>
                    </a:lnTo>
                    <a:lnTo>
                      <a:pt x="0" y="11"/>
                    </a:lnTo>
                    <a:lnTo>
                      <a:pt x="14" y="11"/>
                    </a:lnTo>
                    <a:lnTo>
                      <a:pt x="17" y="0"/>
                    </a:lnTo>
                    <a:lnTo>
                      <a:pt x="20" y="11"/>
                    </a:lnTo>
                    <a:lnTo>
                      <a:pt x="35" y="11"/>
                    </a:lnTo>
                    <a:lnTo>
                      <a:pt x="23" y="18"/>
                    </a:lnTo>
                    <a:lnTo>
                      <a:pt x="26" y="27"/>
                    </a:lnTo>
                  </a:path>
                </a:pathLst>
              </a:custGeom>
              <a:solidFill>
                <a:srgbClr val="FFFFFF"/>
              </a:solidFill>
              <a:ln w="12700" cap="rnd">
                <a:solidFill>
                  <a:srgbClr val="000000"/>
                </a:solidFill>
                <a:round/>
                <a:headEnd/>
                <a:tailEnd/>
              </a:ln>
            </p:spPr>
            <p:txBody>
              <a:bodyPr/>
              <a:lstStyle/>
              <a:p>
                <a:endParaRPr lang="en-US"/>
              </a:p>
            </p:txBody>
          </p:sp>
        </p:grpSp>
        <p:sp>
          <p:nvSpPr>
            <p:cNvPr id="116183" name="Rectangle 58"/>
            <p:cNvSpPr>
              <a:spLocks noChangeArrowheads="1"/>
            </p:cNvSpPr>
            <p:nvPr/>
          </p:nvSpPr>
          <p:spPr bwMode="auto">
            <a:xfrm>
              <a:off x="372" y="2546"/>
              <a:ext cx="496" cy="140"/>
            </a:xfrm>
            <a:prstGeom prst="rect">
              <a:avLst/>
            </a:prstGeom>
            <a:noFill/>
            <a:ln w="9525">
              <a:noFill/>
              <a:miter lim="800000"/>
              <a:headEnd/>
              <a:tailEnd/>
            </a:ln>
          </p:spPr>
          <p:txBody>
            <a:bodyPr wrap="none" lIns="52388" tIns="26988" rIns="52388" bIns="26988">
              <a:spAutoFit/>
            </a:bodyPr>
            <a:lstStyle/>
            <a:p>
              <a:pPr defTabSz="457200"/>
              <a:r>
                <a:rPr lang="en-US" sz="1100" b="1">
                  <a:solidFill>
                    <a:srgbClr val="FFFFFF"/>
                  </a:solidFill>
                  <a:ea typeface="MS PGothic" pitchFamily="34" charset="-128"/>
                </a:rPr>
                <a:t>Singapore</a:t>
              </a:r>
              <a:endParaRPr lang="en-US">
                <a:ea typeface="MS PGothic" pitchFamily="34" charset="-128"/>
              </a:endParaRPr>
            </a:p>
          </p:txBody>
        </p:sp>
      </p:grpSp>
      <p:grpSp>
        <p:nvGrpSpPr>
          <p:cNvPr id="11" name="Group 59"/>
          <p:cNvGrpSpPr>
            <a:grpSpLocks/>
          </p:cNvGrpSpPr>
          <p:nvPr/>
        </p:nvGrpSpPr>
        <p:grpSpPr bwMode="auto">
          <a:xfrm>
            <a:off x="457200" y="2743200"/>
            <a:ext cx="804863" cy="684213"/>
            <a:chOff x="283" y="1813"/>
            <a:chExt cx="507" cy="431"/>
          </a:xfrm>
        </p:grpSpPr>
        <p:grpSp>
          <p:nvGrpSpPr>
            <p:cNvPr id="116177" name="Group 60"/>
            <p:cNvGrpSpPr>
              <a:grpSpLocks/>
            </p:cNvGrpSpPr>
            <p:nvPr/>
          </p:nvGrpSpPr>
          <p:grpSpPr bwMode="auto">
            <a:xfrm>
              <a:off x="283" y="1813"/>
              <a:ext cx="507" cy="277"/>
              <a:chOff x="283" y="1813"/>
              <a:chExt cx="507" cy="277"/>
            </a:xfrm>
          </p:grpSpPr>
          <p:sp>
            <p:nvSpPr>
              <p:cNvPr id="116179" name="Rectangle 61"/>
              <p:cNvSpPr>
                <a:spLocks noChangeArrowheads="1"/>
              </p:cNvSpPr>
              <p:nvPr/>
            </p:nvSpPr>
            <p:spPr bwMode="auto">
              <a:xfrm>
                <a:off x="283" y="1813"/>
                <a:ext cx="507" cy="277"/>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180" name="Rectangle 62"/>
              <p:cNvSpPr>
                <a:spLocks noChangeArrowheads="1"/>
              </p:cNvSpPr>
              <p:nvPr/>
            </p:nvSpPr>
            <p:spPr bwMode="auto">
              <a:xfrm>
                <a:off x="283" y="1862"/>
                <a:ext cx="507" cy="182"/>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181" name="Rectangle 63"/>
              <p:cNvSpPr>
                <a:spLocks noChangeArrowheads="1"/>
              </p:cNvSpPr>
              <p:nvPr/>
            </p:nvSpPr>
            <p:spPr bwMode="auto">
              <a:xfrm>
                <a:off x="283" y="1907"/>
                <a:ext cx="507" cy="95"/>
              </a:xfrm>
              <a:prstGeom prst="rect">
                <a:avLst/>
              </a:prstGeom>
              <a:solidFill>
                <a:srgbClr val="2A00B7"/>
              </a:solidFill>
              <a:ln w="12700">
                <a:solidFill>
                  <a:srgbClr val="000000"/>
                </a:solidFill>
                <a:miter lim="800000"/>
                <a:headEnd/>
                <a:tailEnd/>
              </a:ln>
            </p:spPr>
            <p:txBody>
              <a:bodyPr wrap="none" anchor="ctr"/>
              <a:lstStyle/>
              <a:p>
                <a:pPr defTabSz="457200"/>
                <a:endParaRPr lang="vi-VN">
                  <a:ea typeface="MS PGothic" pitchFamily="34" charset="-128"/>
                </a:endParaRPr>
              </a:p>
            </p:txBody>
          </p:sp>
        </p:grpSp>
        <p:sp>
          <p:nvSpPr>
            <p:cNvPr id="116178" name="Rectangle 64"/>
            <p:cNvSpPr>
              <a:spLocks noChangeArrowheads="1"/>
            </p:cNvSpPr>
            <p:nvPr/>
          </p:nvSpPr>
          <p:spPr bwMode="auto">
            <a:xfrm>
              <a:off x="306" y="2104"/>
              <a:ext cx="428" cy="140"/>
            </a:xfrm>
            <a:prstGeom prst="rect">
              <a:avLst/>
            </a:prstGeom>
            <a:noFill/>
            <a:ln w="9525">
              <a:noFill/>
              <a:miter lim="800000"/>
              <a:headEnd/>
              <a:tailEnd/>
            </a:ln>
          </p:spPr>
          <p:txBody>
            <a:bodyPr wrap="none" lIns="52388" tIns="26988" rIns="52388" bIns="26988">
              <a:spAutoFit/>
            </a:bodyPr>
            <a:lstStyle/>
            <a:p>
              <a:pPr defTabSz="457200"/>
              <a:r>
                <a:rPr lang="en-US" sz="1100" b="1">
                  <a:solidFill>
                    <a:srgbClr val="FFFFFF"/>
                  </a:solidFill>
                  <a:ea typeface="MS PGothic" pitchFamily="34" charset="-128"/>
                </a:rPr>
                <a:t>Thailand</a:t>
              </a:r>
              <a:endParaRPr lang="en-US">
                <a:ea typeface="MS PGothic" pitchFamily="34" charset="-128"/>
              </a:endParaRPr>
            </a:p>
          </p:txBody>
        </p:sp>
      </p:grpSp>
      <p:grpSp>
        <p:nvGrpSpPr>
          <p:cNvPr id="13" name="Group 65"/>
          <p:cNvGrpSpPr>
            <a:grpSpLocks/>
          </p:cNvGrpSpPr>
          <p:nvPr/>
        </p:nvGrpSpPr>
        <p:grpSpPr bwMode="auto">
          <a:xfrm>
            <a:off x="914400" y="1143000"/>
            <a:ext cx="820738" cy="681038"/>
            <a:chOff x="734" y="905"/>
            <a:chExt cx="517" cy="429"/>
          </a:xfrm>
        </p:grpSpPr>
        <p:grpSp>
          <p:nvGrpSpPr>
            <p:cNvPr id="116173" name="Group 66"/>
            <p:cNvGrpSpPr>
              <a:grpSpLocks/>
            </p:cNvGrpSpPr>
            <p:nvPr/>
          </p:nvGrpSpPr>
          <p:grpSpPr bwMode="auto">
            <a:xfrm>
              <a:off x="734" y="905"/>
              <a:ext cx="517" cy="277"/>
              <a:chOff x="734" y="905"/>
              <a:chExt cx="517" cy="277"/>
            </a:xfrm>
          </p:grpSpPr>
          <p:sp>
            <p:nvSpPr>
              <p:cNvPr id="116175" name="Rectangle 67"/>
              <p:cNvSpPr>
                <a:spLocks noChangeArrowheads="1"/>
              </p:cNvSpPr>
              <p:nvPr/>
            </p:nvSpPr>
            <p:spPr bwMode="auto">
              <a:xfrm>
                <a:off x="734" y="905"/>
                <a:ext cx="517" cy="277"/>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176" name="Freeform 68"/>
              <p:cNvSpPr>
                <a:spLocks/>
              </p:cNvSpPr>
              <p:nvPr/>
            </p:nvSpPr>
            <p:spPr bwMode="auto">
              <a:xfrm>
                <a:off x="890" y="963"/>
                <a:ext cx="196" cy="160"/>
              </a:xfrm>
              <a:custGeom>
                <a:avLst/>
                <a:gdLst>
                  <a:gd name="T0" fmla="*/ 157 w 196"/>
                  <a:gd name="T1" fmla="*/ 156 h 160"/>
                  <a:gd name="T2" fmla="*/ 97 w 196"/>
                  <a:gd name="T3" fmla="*/ 118 h 160"/>
                  <a:gd name="T4" fmla="*/ 38 w 196"/>
                  <a:gd name="T5" fmla="*/ 159 h 160"/>
                  <a:gd name="T6" fmla="*/ 60 w 196"/>
                  <a:gd name="T7" fmla="*/ 96 h 160"/>
                  <a:gd name="T8" fmla="*/ 0 w 196"/>
                  <a:gd name="T9" fmla="*/ 62 h 160"/>
                  <a:gd name="T10" fmla="*/ 75 w 196"/>
                  <a:gd name="T11" fmla="*/ 62 h 160"/>
                  <a:gd name="T12" fmla="*/ 97 w 196"/>
                  <a:gd name="T13" fmla="*/ 0 h 160"/>
                  <a:gd name="T14" fmla="*/ 119 w 196"/>
                  <a:gd name="T15" fmla="*/ 62 h 160"/>
                  <a:gd name="T16" fmla="*/ 195 w 196"/>
                  <a:gd name="T17" fmla="*/ 62 h 160"/>
                  <a:gd name="T18" fmla="*/ 135 w 196"/>
                  <a:gd name="T19" fmla="*/ 96 h 160"/>
                  <a:gd name="T20" fmla="*/ 157 w 196"/>
                  <a:gd name="T21" fmla="*/ 156 h 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
                  <a:gd name="T34" fmla="*/ 0 h 160"/>
                  <a:gd name="T35" fmla="*/ 196 w 196"/>
                  <a:gd name="T36" fmla="*/ 160 h 1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 h="160">
                    <a:moveTo>
                      <a:pt x="157" y="156"/>
                    </a:moveTo>
                    <a:lnTo>
                      <a:pt x="97" y="118"/>
                    </a:lnTo>
                    <a:lnTo>
                      <a:pt x="38" y="159"/>
                    </a:lnTo>
                    <a:lnTo>
                      <a:pt x="60" y="96"/>
                    </a:lnTo>
                    <a:lnTo>
                      <a:pt x="0" y="62"/>
                    </a:lnTo>
                    <a:lnTo>
                      <a:pt x="75" y="62"/>
                    </a:lnTo>
                    <a:lnTo>
                      <a:pt x="97" y="0"/>
                    </a:lnTo>
                    <a:lnTo>
                      <a:pt x="119" y="62"/>
                    </a:lnTo>
                    <a:lnTo>
                      <a:pt x="195" y="62"/>
                    </a:lnTo>
                    <a:lnTo>
                      <a:pt x="135" y="96"/>
                    </a:lnTo>
                    <a:lnTo>
                      <a:pt x="157" y="156"/>
                    </a:lnTo>
                  </a:path>
                </a:pathLst>
              </a:custGeom>
              <a:solidFill>
                <a:srgbClr val="FFFF00"/>
              </a:solidFill>
              <a:ln w="12700" cap="rnd">
                <a:solidFill>
                  <a:srgbClr val="000000"/>
                </a:solidFill>
                <a:round/>
                <a:headEnd/>
                <a:tailEnd/>
              </a:ln>
            </p:spPr>
            <p:txBody>
              <a:bodyPr/>
              <a:lstStyle/>
              <a:p>
                <a:endParaRPr lang="en-US"/>
              </a:p>
            </p:txBody>
          </p:sp>
        </p:grpSp>
        <p:sp>
          <p:nvSpPr>
            <p:cNvPr id="116174" name="Rectangle 69"/>
            <p:cNvSpPr>
              <a:spLocks noChangeArrowheads="1"/>
            </p:cNvSpPr>
            <p:nvPr/>
          </p:nvSpPr>
          <p:spPr bwMode="auto">
            <a:xfrm>
              <a:off x="769" y="1194"/>
              <a:ext cx="408" cy="140"/>
            </a:xfrm>
            <a:prstGeom prst="rect">
              <a:avLst/>
            </a:prstGeom>
            <a:noFill/>
            <a:ln w="9525">
              <a:noFill/>
              <a:miter lim="800000"/>
              <a:headEnd/>
              <a:tailEnd/>
            </a:ln>
          </p:spPr>
          <p:txBody>
            <a:bodyPr wrap="none" lIns="52388" tIns="26988" rIns="52388" bIns="26988">
              <a:spAutoFit/>
            </a:bodyPr>
            <a:lstStyle/>
            <a:p>
              <a:pPr defTabSz="457200"/>
              <a:r>
                <a:rPr lang="en-US" sz="1100" b="1">
                  <a:solidFill>
                    <a:srgbClr val="FFFFFF"/>
                  </a:solidFill>
                  <a:ea typeface="MS PGothic" pitchFamily="34" charset="-128"/>
                </a:rPr>
                <a:t>Vietnam</a:t>
              </a:r>
              <a:endParaRPr lang="en-US">
                <a:ea typeface="MS PGothic" pitchFamily="34" charset="-128"/>
              </a:endParaRPr>
            </a:p>
          </p:txBody>
        </p:sp>
      </p:grpSp>
      <p:grpSp>
        <p:nvGrpSpPr>
          <p:cNvPr id="15" name="Group 70"/>
          <p:cNvGrpSpPr>
            <a:grpSpLocks/>
          </p:cNvGrpSpPr>
          <p:nvPr/>
        </p:nvGrpSpPr>
        <p:grpSpPr bwMode="auto">
          <a:xfrm>
            <a:off x="3581400" y="6350"/>
            <a:ext cx="822325" cy="679450"/>
            <a:chOff x="2256" y="96"/>
            <a:chExt cx="518" cy="428"/>
          </a:xfrm>
        </p:grpSpPr>
        <p:grpSp>
          <p:nvGrpSpPr>
            <p:cNvPr id="116060" name="Group 71"/>
            <p:cNvGrpSpPr>
              <a:grpSpLocks/>
            </p:cNvGrpSpPr>
            <p:nvPr/>
          </p:nvGrpSpPr>
          <p:grpSpPr bwMode="auto">
            <a:xfrm>
              <a:off x="2304" y="96"/>
              <a:ext cx="432" cy="288"/>
              <a:chOff x="2528" y="86"/>
              <a:chExt cx="523" cy="328"/>
            </a:xfrm>
          </p:grpSpPr>
          <p:sp>
            <p:nvSpPr>
              <p:cNvPr id="116062" name="Rectangle 72"/>
              <p:cNvSpPr>
                <a:spLocks noChangeArrowheads="1"/>
              </p:cNvSpPr>
              <p:nvPr/>
            </p:nvSpPr>
            <p:spPr bwMode="auto">
              <a:xfrm>
                <a:off x="2528" y="86"/>
                <a:ext cx="523" cy="328"/>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063" name="Rectangle 73"/>
              <p:cNvSpPr>
                <a:spLocks noChangeArrowheads="1"/>
              </p:cNvSpPr>
              <p:nvPr/>
            </p:nvSpPr>
            <p:spPr bwMode="auto">
              <a:xfrm>
                <a:off x="2528" y="87"/>
                <a:ext cx="523" cy="74"/>
              </a:xfrm>
              <a:prstGeom prst="rect">
                <a:avLst/>
              </a:prstGeom>
              <a:solidFill>
                <a:srgbClr val="00007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064" name="Rectangle 74"/>
              <p:cNvSpPr>
                <a:spLocks noChangeArrowheads="1"/>
              </p:cNvSpPr>
              <p:nvPr/>
            </p:nvSpPr>
            <p:spPr bwMode="auto">
              <a:xfrm>
                <a:off x="2528" y="333"/>
                <a:ext cx="523" cy="81"/>
              </a:xfrm>
              <a:prstGeom prst="rect">
                <a:avLst/>
              </a:prstGeom>
              <a:solidFill>
                <a:srgbClr val="00007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065" name="Freeform 75"/>
              <p:cNvSpPr>
                <a:spLocks/>
              </p:cNvSpPr>
              <p:nvPr/>
            </p:nvSpPr>
            <p:spPr bwMode="auto">
              <a:xfrm>
                <a:off x="2717" y="179"/>
                <a:ext cx="160" cy="96"/>
              </a:xfrm>
              <a:custGeom>
                <a:avLst/>
                <a:gdLst>
                  <a:gd name="T0" fmla="*/ 4 w 160"/>
                  <a:gd name="T1" fmla="*/ 77 h 96"/>
                  <a:gd name="T2" fmla="*/ 0 w 160"/>
                  <a:gd name="T3" fmla="*/ 68 h 96"/>
                  <a:gd name="T4" fmla="*/ 5 w 160"/>
                  <a:gd name="T5" fmla="*/ 64 h 96"/>
                  <a:gd name="T6" fmla="*/ 10 w 160"/>
                  <a:gd name="T7" fmla="*/ 61 h 96"/>
                  <a:gd name="T8" fmla="*/ 8 w 160"/>
                  <a:gd name="T9" fmla="*/ 53 h 96"/>
                  <a:gd name="T10" fmla="*/ 10 w 160"/>
                  <a:gd name="T11" fmla="*/ 49 h 96"/>
                  <a:gd name="T12" fmla="*/ 14 w 160"/>
                  <a:gd name="T13" fmla="*/ 46 h 96"/>
                  <a:gd name="T14" fmla="*/ 12 w 160"/>
                  <a:gd name="T15" fmla="*/ 39 h 96"/>
                  <a:gd name="T16" fmla="*/ 14 w 160"/>
                  <a:gd name="T17" fmla="*/ 35 h 96"/>
                  <a:gd name="T18" fmla="*/ 19 w 160"/>
                  <a:gd name="T19" fmla="*/ 32 h 96"/>
                  <a:gd name="T20" fmla="*/ 18 w 160"/>
                  <a:gd name="T21" fmla="*/ 39 h 96"/>
                  <a:gd name="T22" fmla="*/ 21 w 160"/>
                  <a:gd name="T23" fmla="*/ 42 h 96"/>
                  <a:gd name="T24" fmla="*/ 23 w 160"/>
                  <a:gd name="T25" fmla="*/ 46 h 96"/>
                  <a:gd name="T26" fmla="*/ 22 w 160"/>
                  <a:gd name="T27" fmla="*/ 53 h 96"/>
                  <a:gd name="T28" fmla="*/ 26 w 160"/>
                  <a:gd name="T29" fmla="*/ 57 h 96"/>
                  <a:gd name="T30" fmla="*/ 29 w 160"/>
                  <a:gd name="T31" fmla="*/ 61 h 96"/>
                  <a:gd name="T32" fmla="*/ 27 w 160"/>
                  <a:gd name="T33" fmla="*/ 68 h 96"/>
                  <a:gd name="T34" fmla="*/ 52 w 160"/>
                  <a:gd name="T35" fmla="*/ 61 h 96"/>
                  <a:gd name="T36" fmla="*/ 58 w 160"/>
                  <a:gd name="T37" fmla="*/ 53 h 96"/>
                  <a:gd name="T38" fmla="*/ 62 w 160"/>
                  <a:gd name="T39" fmla="*/ 45 h 96"/>
                  <a:gd name="T40" fmla="*/ 66 w 160"/>
                  <a:gd name="T41" fmla="*/ 41 h 96"/>
                  <a:gd name="T42" fmla="*/ 63 w 160"/>
                  <a:gd name="T43" fmla="*/ 32 h 96"/>
                  <a:gd name="T44" fmla="*/ 65 w 160"/>
                  <a:gd name="T45" fmla="*/ 27 h 96"/>
                  <a:gd name="T46" fmla="*/ 69 w 160"/>
                  <a:gd name="T47" fmla="*/ 23 h 96"/>
                  <a:gd name="T48" fmla="*/ 67 w 160"/>
                  <a:gd name="T49" fmla="*/ 15 h 96"/>
                  <a:gd name="T50" fmla="*/ 70 w 160"/>
                  <a:gd name="T51" fmla="*/ 10 h 96"/>
                  <a:gd name="T52" fmla="*/ 75 w 160"/>
                  <a:gd name="T53" fmla="*/ 7 h 96"/>
                  <a:gd name="T54" fmla="*/ 73 w 160"/>
                  <a:gd name="T55" fmla="*/ 0 h 96"/>
                  <a:gd name="T56" fmla="*/ 85 w 160"/>
                  <a:gd name="T57" fmla="*/ 1 h 96"/>
                  <a:gd name="T58" fmla="*/ 88 w 160"/>
                  <a:gd name="T59" fmla="*/ 7 h 96"/>
                  <a:gd name="T60" fmla="*/ 85 w 160"/>
                  <a:gd name="T61" fmla="*/ 15 h 96"/>
                  <a:gd name="T62" fmla="*/ 92 w 160"/>
                  <a:gd name="T63" fmla="*/ 17 h 96"/>
                  <a:gd name="T64" fmla="*/ 93 w 160"/>
                  <a:gd name="T65" fmla="*/ 24 h 96"/>
                  <a:gd name="T66" fmla="*/ 91 w 160"/>
                  <a:gd name="T67" fmla="*/ 32 h 96"/>
                  <a:gd name="T68" fmla="*/ 95 w 160"/>
                  <a:gd name="T69" fmla="*/ 35 h 96"/>
                  <a:gd name="T70" fmla="*/ 96 w 160"/>
                  <a:gd name="T71" fmla="*/ 41 h 96"/>
                  <a:gd name="T72" fmla="*/ 94 w 160"/>
                  <a:gd name="T73" fmla="*/ 53 h 96"/>
                  <a:gd name="T74" fmla="*/ 102 w 160"/>
                  <a:gd name="T75" fmla="*/ 61 h 96"/>
                  <a:gd name="T76" fmla="*/ 107 w 160"/>
                  <a:gd name="T77" fmla="*/ 68 h 96"/>
                  <a:gd name="T78" fmla="*/ 129 w 160"/>
                  <a:gd name="T79" fmla="*/ 64 h 96"/>
                  <a:gd name="T80" fmla="*/ 135 w 160"/>
                  <a:gd name="T81" fmla="*/ 61 h 96"/>
                  <a:gd name="T82" fmla="*/ 132 w 160"/>
                  <a:gd name="T83" fmla="*/ 53 h 96"/>
                  <a:gd name="T84" fmla="*/ 134 w 160"/>
                  <a:gd name="T85" fmla="*/ 49 h 96"/>
                  <a:gd name="T86" fmla="*/ 138 w 160"/>
                  <a:gd name="T87" fmla="*/ 46 h 96"/>
                  <a:gd name="T88" fmla="*/ 137 w 160"/>
                  <a:gd name="T89" fmla="*/ 39 h 96"/>
                  <a:gd name="T90" fmla="*/ 138 w 160"/>
                  <a:gd name="T91" fmla="*/ 35 h 96"/>
                  <a:gd name="T92" fmla="*/ 144 w 160"/>
                  <a:gd name="T93" fmla="*/ 33 h 96"/>
                  <a:gd name="T94" fmla="*/ 143 w 160"/>
                  <a:gd name="T95" fmla="*/ 39 h 96"/>
                  <a:gd name="T96" fmla="*/ 145 w 160"/>
                  <a:gd name="T97" fmla="*/ 42 h 96"/>
                  <a:gd name="T98" fmla="*/ 147 w 160"/>
                  <a:gd name="T99" fmla="*/ 46 h 96"/>
                  <a:gd name="T100" fmla="*/ 146 w 160"/>
                  <a:gd name="T101" fmla="*/ 53 h 96"/>
                  <a:gd name="T102" fmla="*/ 150 w 160"/>
                  <a:gd name="T103" fmla="*/ 57 h 96"/>
                  <a:gd name="T104" fmla="*/ 154 w 160"/>
                  <a:gd name="T105" fmla="*/ 61 h 96"/>
                  <a:gd name="T106" fmla="*/ 152 w 160"/>
                  <a:gd name="T107" fmla="*/ 68 h 96"/>
                  <a:gd name="T108" fmla="*/ 159 w 160"/>
                  <a:gd name="T109" fmla="*/ 75 h 96"/>
                  <a:gd name="T110" fmla="*/ 157 w 160"/>
                  <a:gd name="T111" fmla="*/ 78 h 96"/>
                  <a:gd name="T112" fmla="*/ 4 w 160"/>
                  <a:gd name="T113" fmla="*/ 95 h 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0"/>
                  <a:gd name="T172" fmla="*/ 0 h 96"/>
                  <a:gd name="T173" fmla="*/ 160 w 160"/>
                  <a:gd name="T174" fmla="*/ 96 h 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0" h="96">
                    <a:moveTo>
                      <a:pt x="4" y="95"/>
                    </a:moveTo>
                    <a:lnTo>
                      <a:pt x="4" y="77"/>
                    </a:lnTo>
                    <a:lnTo>
                      <a:pt x="0" y="75"/>
                    </a:lnTo>
                    <a:lnTo>
                      <a:pt x="0" y="68"/>
                    </a:lnTo>
                    <a:lnTo>
                      <a:pt x="7" y="68"/>
                    </a:lnTo>
                    <a:lnTo>
                      <a:pt x="5" y="64"/>
                    </a:lnTo>
                    <a:lnTo>
                      <a:pt x="5" y="61"/>
                    </a:lnTo>
                    <a:lnTo>
                      <a:pt x="10" y="61"/>
                    </a:lnTo>
                    <a:lnTo>
                      <a:pt x="8" y="57"/>
                    </a:lnTo>
                    <a:lnTo>
                      <a:pt x="8" y="53"/>
                    </a:lnTo>
                    <a:lnTo>
                      <a:pt x="12" y="53"/>
                    </a:lnTo>
                    <a:lnTo>
                      <a:pt x="10" y="49"/>
                    </a:lnTo>
                    <a:lnTo>
                      <a:pt x="10" y="47"/>
                    </a:lnTo>
                    <a:lnTo>
                      <a:pt x="14" y="46"/>
                    </a:lnTo>
                    <a:lnTo>
                      <a:pt x="12" y="42"/>
                    </a:lnTo>
                    <a:lnTo>
                      <a:pt x="12" y="39"/>
                    </a:lnTo>
                    <a:lnTo>
                      <a:pt x="15" y="39"/>
                    </a:lnTo>
                    <a:lnTo>
                      <a:pt x="14" y="35"/>
                    </a:lnTo>
                    <a:lnTo>
                      <a:pt x="13" y="32"/>
                    </a:lnTo>
                    <a:lnTo>
                      <a:pt x="19" y="32"/>
                    </a:lnTo>
                    <a:lnTo>
                      <a:pt x="19" y="35"/>
                    </a:lnTo>
                    <a:lnTo>
                      <a:pt x="18" y="39"/>
                    </a:lnTo>
                    <a:lnTo>
                      <a:pt x="21" y="39"/>
                    </a:lnTo>
                    <a:lnTo>
                      <a:pt x="21" y="42"/>
                    </a:lnTo>
                    <a:lnTo>
                      <a:pt x="20" y="46"/>
                    </a:lnTo>
                    <a:lnTo>
                      <a:pt x="23" y="46"/>
                    </a:lnTo>
                    <a:lnTo>
                      <a:pt x="23" y="49"/>
                    </a:lnTo>
                    <a:lnTo>
                      <a:pt x="22" y="53"/>
                    </a:lnTo>
                    <a:lnTo>
                      <a:pt x="26" y="53"/>
                    </a:lnTo>
                    <a:lnTo>
                      <a:pt x="26" y="57"/>
                    </a:lnTo>
                    <a:lnTo>
                      <a:pt x="25" y="61"/>
                    </a:lnTo>
                    <a:lnTo>
                      <a:pt x="29" y="61"/>
                    </a:lnTo>
                    <a:lnTo>
                      <a:pt x="29" y="64"/>
                    </a:lnTo>
                    <a:lnTo>
                      <a:pt x="27" y="68"/>
                    </a:lnTo>
                    <a:lnTo>
                      <a:pt x="52" y="68"/>
                    </a:lnTo>
                    <a:lnTo>
                      <a:pt x="52" y="61"/>
                    </a:lnTo>
                    <a:lnTo>
                      <a:pt x="57" y="61"/>
                    </a:lnTo>
                    <a:lnTo>
                      <a:pt x="58" y="53"/>
                    </a:lnTo>
                    <a:lnTo>
                      <a:pt x="64" y="53"/>
                    </a:lnTo>
                    <a:lnTo>
                      <a:pt x="62" y="45"/>
                    </a:lnTo>
                    <a:lnTo>
                      <a:pt x="61" y="41"/>
                    </a:lnTo>
                    <a:lnTo>
                      <a:pt x="66" y="41"/>
                    </a:lnTo>
                    <a:lnTo>
                      <a:pt x="63" y="35"/>
                    </a:lnTo>
                    <a:lnTo>
                      <a:pt x="63" y="32"/>
                    </a:lnTo>
                    <a:lnTo>
                      <a:pt x="68" y="32"/>
                    </a:lnTo>
                    <a:lnTo>
                      <a:pt x="65" y="27"/>
                    </a:lnTo>
                    <a:lnTo>
                      <a:pt x="65" y="23"/>
                    </a:lnTo>
                    <a:lnTo>
                      <a:pt x="69" y="23"/>
                    </a:lnTo>
                    <a:lnTo>
                      <a:pt x="67" y="17"/>
                    </a:lnTo>
                    <a:lnTo>
                      <a:pt x="67" y="15"/>
                    </a:lnTo>
                    <a:lnTo>
                      <a:pt x="73" y="15"/>
                    </a:lnTo>
                    <a:lnTo>
                      <a:pt x="70" y="10"/>
                    </a:lnTo>
                    <a:lnTo>
                      <a:pt x="70" y="7"/>
                    </a:lnTo>
                    <a:lnTo>
                      <a:pt x="75" y="7"/>
                    </a:lnTo>
                    <a:lnTo>
                      <a:pt x="73" y="1"/>
                    </a:lnTo>
                    <a:lnTo>
                      <a:pt x="73" y="0"/>
                    </a:lnTo>
                    <a:lnTo>
                      <a:pt x="85" y="0"/>
                    </a:lnTo>
                    <a:lnTo>
                      <a:pt x="85" y="1"/>
                    </a:lnTo>
                    <a:lnTo>
                      <a:pt x="83" y="6"/>
                    </a:lnTo>
                    <a:lnTo>
                      <a:pt x="88" y="7"/>
                    </a:lnTo>
                    <a:lnTo>
                      <a:pt x="88" y="9"/>
                    </a:lnTo>
                    <a:lnTo>
                      <a:pt x="85" y="15"/>
                    </a:lnTo>
                    <a:lnTo>
                      <a:pt x="91" y="15"/>
                    </a:lnTo>
                    <a:lnTo>
                      <a:pt x="92" y="17"/>
                    </a:lnTo>
                    <a:lnTo>
                      <a:pt x="89" y="23"/>
                    </a:lnTo>
                    <a:lnTo>
                      <a:pt x="93" y="24"/>
                    </a:lnTo>
                    <a:lnTo>
                      <a:pt x="93" y="27"/>
                    </a:lnTo>
                    <a:lnTo>
                      <a:pt x="91" y="32"/>
                    </a:lnTo>
                    <a:lnTo>
                      <a:pt x="95" y="32"/>
                    </a:lnTo>
                    <a:lnTo>
                      <a:pt x="95" y="35"/>
                    </a:lnTo>
                    <a:lnTo>
                      <a:pt x="92" y="41"/>
                    </a:lnTo>
                    <a:lnTo>
                      <a:pt x="96" y="41"/>
                    </a:lnTo>
                    <a:lnTo>
                      <a:pt x="96" y="45"/>
                    </a:lnTo>
                    <a:lnTo>
                      <a:pt x="94" y="53"/>
                    </a:lnTo>
                    <a:lnTo>
                      <a:pt x="102" y="53"/>
                    </a:lnTo>
                    <a:lnTo>
                      <a:pt x="102" y="61"/>
                    </a:lnTo>
                    <a:lnTo>
                      <a:pt x="107" y="61"/>
                    </a:lnTo>
                    <a:lnTo>
                      <a:pt x="107" y="68"/>
                    </a:lnTo>
                    <a:lnTo>
                      <a:pt x="132" y="68"/>
                    </a:lnTo>
                    <a:lnTo>
                      <a:pt x="129" y="64"/>
                    </a:lnTo>
                    <a:lnTo>
                      <a:pt x="129" y="61"/>
                    </a:lnTo>
                    <a:lnTo>
                      <a:pt x="135" y="61"/>
                    </a:lnTo>
                    <a:lnTo>
                      <a:pt x="132" y="57"/>
                    </a:lnTo>
                    <a:lnTo>
                      <a:pt x="132" y="53"/>
                    </a:lnTo>
                    <a:lnTo>
                      <a:pt x="136" y="53"/>
                    </a:lnTo>
                    <a:lnTo>
                      <a:pt x="134" y="49"/>
                    </a:lnTo>
                    <a:lnTo>
                      <a:pt x="134" y="46"/>
                    </a:lnTo>
                    <a:lnTo>
                      <a:pt x="138" y="46"/>
                    </a:lnTo>
                    <a:lnTo>
                      <a:pt x="136" y="42"/>
                    </a:lnTo>
                    <a:lnTo>
                      <a:pt x="137" y="39"/>
                    </a:lnTo>
                    <a:lnTo>
                      <a:pt x="140" y="40"/>
                    </a:lnTo>
                    <a:lnTo>
                      <a:pt x="138" y="35"/>
                    </a:lnTo>
                    <a:lnTo>
                      <a:pt x="138" y="33"/>
                    </a:lnTo>
                    <a:lnTo>
                      <a:pt x="144" y="33"/>
                    </a:lnTo>
                    <a:lnTo>
                      <a:pt x="144" y="35"/>
                    </a:lnTo>
                    <a:lnTo>
                      <a:pt x="143" y="39"/>
                    </a:lnTo>
                    <a:lnTo>
                      <a:pt x="145" y="39"/>
                    </a:lnTo>
                    <a:lnTo>
                      <a:pt x="145" y="42"/>
                    </a:lnTo>
                    <a:lnTo>
                      <a:pt x="144" y="46"/>
                    </a:lnTo>
                    <a:lnTo>
                      <a:pt x="147" y="46"/>
                    </a:lnTo>
                    <a:lnTo>
                      <a:pt x="147" y="49"/>
                    </a:lnTo>
                    <a:lnTo>
                      <a:pt x="146" y="53"/>
                    </a:lnTo>
                    <a:lnTo>
                      <a:pt x="150" y="53"/>
                    </a:lnTo>
                    <a:lnTo>
                      <a:pt x="150" y="57"/>
                    </a:lnTo>
                    <a:lnTo>
                      <a:pt x="148" y="61"/>
                    </a:lnTo>
                    <a:lnTo>
                      <a:pt x="154" y="61"/>
                    </a:lnTo>
                    <a:lnTo>
                      <a:pt x="154" y="65"/>
                    </a:lnTo>
                    <a:lnTo>
                      <a:pt x="152" y="68"/>
                    </a:lnTo>
                    <a:lnTo>
                      <a:pt x="158" y="68"/>
                    </a:lnTo>
                    <a:lnTo>
                      <a:pt x="159" y="75"/>
                    </a:lnTo>
                    <a:lnTo>
                      <a:pt x="154" y="78"/>
                    </a:lnTo>
                    <a:lnTo>
                      <a:pt x="157" y="78"/>
                    </a:lnTo>
                    <a:lnTo>
                      <a:pt x="157" y="95"/>
                    </a:lnTo>
                    <a:lnTo>
                      <a:pt x="4" y="95"/>
                    </a:lnTo>
                  </a:path>
                </a:pathLst>
              </a:custGeom>
              <a:solidFill>
                <a:srgbClr val="FFFFFF"/>
              </a:solidFill>
              <a:ln w="12700" cap="rnd">
                <a:solidFill>
                  <a:srgbClr val="FF0000"/>
                </a:solidFill>
                <a:round/>
                <a:headEnd/>
                <a:tailEnd/>
              </a:ln>
            </p:spPr>
            <p:txBody>
              <a:bodyPr/>
              <a:lstStyle/>
              <a:p>
                <a:endParaRPr lang="en-US"/>
              </a:p>
            </p:txBody>
          </p:sp>
          <p:sp>
            <p:nvSpPr>
              <p:cNvPr id="116066" name="Freeform 76"/>
              <p:cNvSpPr>
                <a:spLocks/>
              </p:cNvSpPr>
              <p:nvPr/>
            </p:nvSpPr>
            <p:spPr bwMode="auto">
              <a:xfrm>
                <a:off x="2676" y="276"/>
                <a:ext cx="242" cy="47"/>
              </a:xfrm>
              <a:custGeom>
                <a:avLst/>
                <a:gdLst>
                  <a:gd name="T0" fmla="*/ 0 w 242"/>
                  <a:gd name="T1" fmla="*/ 46 h 47"/>
                  <a:gd name="T2" fmla="*/ 0 w 242"/>
                  <a:gd name="T3" fmla="*/ 39 h 47"/>
                  <a:gd name="T4" fmla="*/ 5 w 242"/>
                  <a:gd name="T5" fmla="*/ 38 h 47"/>
                  <a:gd name="T6" fmla="*/ 5 w 242"/>
                  <a:gd name="T7" fmla="*/ 33 h 47"/>
                  <a:gd name="T8" fmla="*/ 11 w 242"/>
                  <a:gd name="T9" fmla="*/ 33 h 47"/>
                  <a:gd name="T10" fmla="*/ 11 w 242"/>
                  <a:gd name="T11" fmla="*/ 29 h 47"/>
                  <a:gd name="T12" fmla="*/ 16 w 242"/>
                  <a:gd name="T13" fmla="*/ 28 h 47"/>
                  <a:gd name="T14" fmla="*/ 16 w 242"/>
                  <a:gd name="T15" fmla="*/ 23 h 47"/>
                  <a:gd name="T16" fmla="*/ 22 w 242"/>
                  <a:gd name="T17" fmla="*/ 23 h 47"/>
                  <a:gd name="T18" fmla="*/ 22 w 242"/>
                  <a:gd name="T19" fmla="*/ 18 h 47"/>
                  <a:gd name="T20" fmla="*/ 27 w 242"/>
                  <a:gd name="T21" fmla="*/ 18 h 47"/>
                  <a:gd name="T22" fmla="*/ 27 w 242"/>
                  <a:gd name="T23" fmla="*/ 13 h 47"/>
                  <a:gd name="T24" fmla="*/ 32 w 242"/>
                  <a:gd name="T25" fmla="*/ 13 h 47"/>
                  <a:gd name="T26" fmla="*/ 32 w 242"/>
                  <a:gd name="T27" fmla="*/ 9 h 47"/>
                  <a:gd name="T28" fmla="*/ 37 w 242"/>
                  <a:gd name="T29" fmla="*/ 9 h 47"/>
                  <a:gd name="T30" fmla="*/ 37 w 242"/>
                  <a:gd name="T31" fmla="*/ 4 h 47"/>
                  <a:gd name="T32" fmla="*/ 42 w 242"/>
                  <a:gd name="T33" fmla="*/ 4 h 47"/>
                  <a:gd name="T34" fmla="*/ 42 w 242"/>
                  <a:gd name="T35" fmla="*/ 0 h 47"/>
                  <a:gd name="T36" fmla="*/ 198 w 242"/>
                  <a:gd name="T37" fmla="*/ 0 h 47"/>
                  <a:gd name="T38" fmla="*/ 200 w 242"/>
                  <a:gd name="T39" fmla="*/ 4 h 47"/>
                  <a:gd name="T40" fmla="*/ 205 w 242"/>
                  <a:gd name="T41" fmla="*/ 4 h 47"/>
                  <a:gd name="T42" fmla="*/ 205 w 242"/>
                  <a:gd name="T43" fmla="*/ 9 h 47"/>
                  <a:gd name="T44" fmla="*/ 210 w 242"/>
                  <a:gd name="T45" fmla="*/ 9 h 47"/>
                  <a:gd name="T46" fmla="*/ 210 w 242"/>
                  <a:gd name="T47" fmla="*/ 13 h 47"/>
                  <a:gd name="T48" fmla="*/ 215 w 242"/>
                  <a:gd name="T49" fmla="*/ 13 h 47"/>
                  <a:gd name="T50" fmla="*/ 215 w 242"/>
                  <a:gd name="T51" fmla="*/ 18 h 47"/>
                  <a:gd name="T52" fmla="*/ 220 w 242"/>
                  <a:gd name="T53" fmla="*/ 19 h 47"/>
                  <a:gd name="T54" fmla="*/ 220 w 242"/>
                  <a:gd name="T55" fmla="*/ 23 h 47"/>
                  <a:gd name="T56" fmla="*/ 225 w 242"/>
                  <a:gd name="T57" fmla="*/ 23 h 47"/>
                  <a:gd name="T58" fmla="*/ 225 w 242"/>
                  <a:gd name="T59" fmla="*/ 28 h 47"/>
                  <a:gd name="T60" fmla="*/ 231 w 242"/>
                  <a:gd name="T61" fmla="*/ 29 h 47"/>
                  <a:gd name="T62" fmla="*/ 231 w 242"/>
                  <a:gd name="T63" fmla="*/ 33 h 47"/>
                  <a:gd name="T64" fmla="*/ 236 w 242"/>
                  <a:gd name="T65" fmla="*/ 33 h 47"/>
                  <a:gd name="T66" fmla="*/ 236 w 242"/>
                  <a:gd name="T67" fmla="*/ 38 h 47"/>
                  <a:gd name="T68" fmla="*/ 241 w 242"/>
                  <a:gd name="T69" fmla="*/ 38 h 47"/>
                  <a:gd name="T70" fmla="*/ 241 w 242"/>
                  <a:gd name="T71" fmla="*/ 46 h 47"/>
                  <a:gd name="T72" fmla="*/ 0 w 242"/>
                  <a:gd name="T73" fmla="*/ 46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2"/>
                  <a:gd name="T112" fmla="*/ 0 h 47"/>
                  <a:gd name="T113" fmla="*/ 242 w 242"/>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2" h="47">
                    <a:moveTo>
                      <a:pt x="0" y="46"/>
                    </a:moveTo>
                    <a:lnTo>
                      <a:pt x="0" y="39"/>
                    </a:lnTo>
                    <a:lnTo>
                      <a:pt x="5" y="38"/>
                    </a:lnTo>
                    <a:lnTo>
                      <a:pt x="5" y="33"/>
                    </a:lnTo>
                    <a:lnTo>
                      <a:pt x="11" y="33"/>
                    </a:lnTo>
                    <a:lnTo>
                      <a:pt x="11" y="29"/>
                    </a:lnTo>
                    <a:lnTo>
                      <a:pt x="16" y="28"/>
                    </a:lnTo>
                    <a:lnTo>
                      <a:pt x="16" y="23"/>
                    </a:lnTo>
                    <a:lnTo>
                      <a:pt x="22" y="23"/>
                    </a:lnTo>
                    <a:lnTo>
                      <a:pt x="22" y="18"/>
                    </a:lnTo>
                    <a:lnTo>
                      <a:pt x="27" y="18"/>
                    </a:lnTo>
                    <a:lnTo>
                      <a:pt x="27" y="13"/>
                    </a:lnTo>
                    <a:lnTo>
                      <a:pt x="32" y="13"/>
                    </a:lnTo>
                    <a:lnTo>
                      <a:pt x="32" y="9"/>
                    </a:lnTo>
                    <a:lnTo>
                      <a:pt x="37" y="9"/>
                    </a:lnTo>
                    <a:lnTo>
                      <a:pt x="37" y="4"/>
                    </a:lnTo>
                    <a:lnTo>
                      <a:pt x="42" y="4"/>
                    </a:lnTo>
                    <a:lnTo>
                      <a:pt x="42" y="0"/>
                    </a:lnTo>
                    <a:lnTo>
                      <a:pt x="198" y="0"/>
                    </a:lnTo>
                    <a:lnTo>
                      <a:pt x="200" y="4"/>
                    </a:lnTo>
                    <a:lnTo>
                      <a:pt x="205" y="4"/>
                    </a:lnTo>
                    <a:lnTo>
                      <a:pt x="205" y="9"/>
                    </a:lnTo>
                    <a:lnTo>
                      <a:pt x="210" y="9"/>
                    </a:lnTo>
                    <a:lnTo>
                      <a:pt x="210" y="13"/>
                    </a:lnTo>
                    <a:lnTo>
                      <a:pt x="215" y="13"/>
                    </a:lnTo>
                    <a:lnTo>
                      <a:pt x="215" y="18"/>
                    </a:lnTo>
                    <a:lnTo>
                      <a:pt x="220" y="19"/>
                    </a:lnTo>
                    <a:lnTo>
                      <a:pt x="220" y="23"/>
                    </a:lnTo>
                    <a:lnTo>
                      <a:pt x="225" y="23"/>
                    </a:lnTo>
                    <a:lnTo>
                      <a:pt x="225" y="28"/>
                    </a:lnTo>
                    <a:lnTo>
                      <a:pt x="231" y="29"/>
                    </a:lnTo>
                    <a:lnTo>
                      <a:pt x="231" y="33"/>
                    </a:lnTo>
                    <a:lnTo>
                      <a:pt x="236" y="33"/>
                    </a:lnTo>
                    <a:lnTo>
                      <a:pt x="236" y="38"/>
                    </a:lnTo>
                    <a:lnTo>
                      <a:pt x="241" y="38"/>
                    </a:lnTo>
                    <a:lnTo>
                      <a:pt x="241" y="46"/>
                    </a:lnTo>
                    <a:lnTo>
                      <a:pt x="0" y="46"/>
                    </a:lnTo>
                  </a:path>
                </a:pathLst>
              </a:custGeom>
              <a:solidFill>
                <a:srgbClr val="FFFFFF"/>
              </a:solidFill>
              <a:ln w="12700" cap="rnd">
                <a:solidFill>
                  <a:srgbClr val="FF0000"/>
                </a:solidFill>
                <a:round/>
                <a:headEnd/>
                <a:tailEnd/>
              </a:ln>
            </p:spPr>
            <p:txBody>
              <a:bodyPr/>
              <a:lstStyle/>
              <a:p>
                <a:endParaRPr lang="en-US"/>
              </a:p>
            </p:txBody>
          </p:sp>
          <p:sp>
            <p:nvSpPr>
              <p:cNvPr id="116067" name="Rectangle 77"/>
              <p:cNvSpPr>
                <a:spLocks noChangeArrowheads="1"/>
              </p:cNvSpPr>
              <p:nvPr/>
            </p:nvSpPr>
            <p:spPr bwMode="auto">
              <a:xfrm>
                <a:off x="2725" y="261"/>
                <a:ext cx="145" cy="9"/>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68" name="Rectangle 78"/>
              <p:cNvSpPr>
                <a:spLocks noChangeArrowheads="1"/>
              </p:cNvSpPr>
              <p:nvPr/>
            </p:nvSpPr>
            <p:spPr bwMode="auto">
              <a:xfrm>
                <a:off x="2788" y="198"/>
                <a:ext cx="17"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69" name="Rectangle 79"/>
              <p:cNvSpPr>
                <a:spLocks noChangeArrowheads="1"/>
              </p:cNvSpPr>
              <p:nvPr/>
            </p:nvSpPr>
            <p:spPr bwMode="auto">
              <a:xfrm>
                <a:off x="2786" y="207"/>
                <a:ext cx="20"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70" name="Rectangle 80"/>
              <p:cNvSpPr>
                <a:spLocks noChangeArrowheads="1"/>
              </p:cNvSpPr>
              <p:nvPr/>
            </p:nvSpPr>
            <p:spPr bwMode="auto">
              <a:xfrm>
                <a:off x="2785" y="216"/>
                <a:ext cx="24"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71" name="Rectangle 81"/>
              <p:cNvSpPr>
                <a:spLocks noChangeArrowheads="1"/>
              </p:cNvSpPr>
              <p:nvPr/>
            </p:nvSpPr>
            <p:spPr bwMode="auto">
              <a:xfrm>
                <a:off x="2782" y="224"/>
                <a:ext cx="2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72" name="Rectangle 82"/>
              <p:cNvSpPr>
                <a:spLocks noChangeArrowheads="1"/>
              </p:cNvSpPr>
              <p:nvPr/>
            </p:nvSpPr>
            <p:spPr bwMode="auto">
              <a:xfrm>
                <a:off x="2791" y="191"/>
                <a:ext cx="11"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73" name="Line 83"/>
              <p:cNvSpPr>
                <a:spLocks noChangeShapeType="1"/>
              </p:cNvSpPr>
              <p:nvPr/>
            </p:nvSpPr>
            <p:spPr bwMode="auto">
              <a:xfrm>
                <a:off x="2718" y="276"/>
                <a:ext cx="82"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16074" name="Rectangle 84"/>
              <p:cNvSpPr>
                <a:spLocks noChangeArrowheads="1"/>
              </p:cNvSpPr>
              <p:nvPr/>
            </p:nvSpPr>
            <p:spPr bwMode="auto">
              <a:xfrm>
                <a:off x="2734" y="260"/>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75" name="Rectangle 85"/>
              <p:cNvSpPr>
                <a:spLocks noChangeArrowheads="1"/>
              </p:cNvSpPr>
              <p:nvPr/>
            </p:nvSpPr>
            <p:spPr bwMode="auto">
              <a:xfrm>
                <a:off x="2736" y="26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76" name="Rectangle 86"/>
              <p:cNvSpPr>
                <a:spLocks noChangeArrowheads="1"/>
              </p:cNvSpPr>
              <p:nvPr/>
            </p:nvSpPr>
            <p:spPr bwMode="auto">
              <a:xfrm>
                <a:off x="2726" y="245"/>
                <a:ext cx="17"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77" name="Rectangle 87"/>
              <p:cNvSpPr>
                <a:spLocks noChangeArrowheads="1"/>
              </p:cNvSpPr>
              <p:nvPr/>
            </p:nvSpPr>
            <p:spPr bwMode="auto">
              <a:xfrm>
                <a:off x="2729" y="237"/>
                <a:ext cx="11"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78" name="Rectangle 88"/>
              <p:cNvSpPr>
                <a:spLocks noChangeArrowheads="1"/>
              </p:cNvSpPr>
              <p:nvPr/>
            </p:nvSpPr>
            <p:spPr bwMode="auto">
              <a:xfrm>
                <a:off x="2732" y="230"/>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79" name="Rectangle 89"/>
              <p:cNvSpPr>
                <a:spLocks noChangeArrowheads="1"/>
              </p:cNvSpPr>
              <p:nvPr/>
            </p:nvSpPr>
            <p:spPr bwMode="auto">
              <a:xfrm>
                <a:off x="2733" y="223"/>
                <a:ext cx="9"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80" name="Rectangle 90"/>
              <p:cNvSpPr>
                <a:spLocks noChangeArrowheads="1"/>
              </p:cNvSpPr>
              <p:nvPr/>
            </p:nvSpPr>
            <p:spPr bwMode="auto">
              <a:xfrm>
                <a:off x="2736" y="216"/>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81" name="Freeform 91"/>
              <p:cNvSpPr>
                <a:spLocks/>
              </p:cNvSpPr>
              <p:nvPr/>
            </p:nvSpPr>
            <p:spPr bwMode="auto">
              <a:xfrm>
                <a:off x="2732" y="205"/>
                <a:ext cx="17" cy="17"/>
              </a:xfrm>
              <a:custGeom>
                <a:avLst/>
                <a:gdLst>
                  <a:gd name="T0" fmla="*/ 0 w 17"/>
                  <a:gd name="T1" fmla="*/ 7 h 17"/>
                  <a:gd name="T2" fmla="*/ 0 w 17"/>
                  <a:gd name="T3" fmla="*/ 5 h 17"/>
                  <a:gd name="T4" fmla="*/ 5 w 17"/>
                  <a:gd name="T5" fmla="*/ 1 h 17"/>
                  <a:gd name="T6" fmla="*/ 10 w 17"/>
                  <a:gd name="T7" fmla="*/ 0 h 17"/>
                  <a:gd name="T8" fmla="*/ 16 w 17"/>
                  <a:gd name="T9" fmla="*/ 1 h 17"/>
                  <a:gd name="T10" fmla="*/ 16 w 17"/>
                  <a:gd name="T11" fmla="*/ 5 h 17"/>
                  <a:gd name="T12" fmla="*/ 16 w 17"/>
                  <a:gd name="T13" fmla="*/ 7 h 17"/>
                  <a:gd name="T14" fmla="*/ 16 w 17"/>
                  <a:gd name="T15" fmla="*/ 14 h 17"/>
                  <a:gd name="T16" fmla="*/ 10 w 17"/>
                  <a:gd name="T17" fmla="*/ 16 h 17"/>
                  <a:gd name="T18" fmla="*/ 5 w 17"/>
                  <a:gd name="T19" fmla="*/ 14 h 17"/>
                  <a:gd name="T20" fmla="*/ 0 w 17"/>
                  <a:gd name="T21" fmla="*/ 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7"/>
                    </a:moveTo>
                    <a:lnTo>
                      <a:pt x="0" y="5"/>
                    </a:lnTo>
                    <a:lnTo>
                      <a:pt x="5" y="1"/>
                    </a:lnTo>
                    <a:lnTo>
                      <a:pt x="10" y="0"/>
                    </a:lnTo>
                    <a:lnTo>
                      <a:pt x="16" y="1"/>
                    </a:lnTo>
                    <a:lnTo>
                      <a:pt x="16" y="5"/>
                    </a:lnTo>
                    <a:lnTo>
                      <a:pt x="16" y="7"/>
                    </a:lnTo>
                    <a:lnTo>
                      <a:pt x="16" y="14"/>
                    </a:lnTo>
                    <a:lnTo>
                      <a:pt x="10" y="16"/>
                    </a:lnTo>
                    <a:lnTo>
                      <a:pt x="5" y="14"/>
                    </a:lnTo>
                    <a:lnTo>
                      <a:pt x="0" y="7"/>
                    </a:lnTo>
                  </a:path>
                </a:pathLst>
              </a:custGeom>
              <a:solidFill>
                <a:srgbClr val="FFFFFF"/>
              </a:solidFill>
              <a:ln w="12700" cap="rnd">
                <a:solidFill>
                  <a:srgbClr val="FF0000"/>
                </a:solidFill>
                <a:round/>
                <a:headEnd/>
                <a:tailEnd/>
              </a:ln>
            </p:spPr>
            <p:txBody>
              <a:bodyPr/>
              <a:lstStyle/>
              <a:p>
                <a:endParaRPr lang="en-US"/>
              </a:p>
            </p:txBody>
          </p:sp>
          <p:sp>
            <p:nvSpPr>
              <p:cNvPr id="116082" name="Freeform 92"/>
              <p:cNvSpPr>
                <a:spLocks/>
              </p:cNvSpPr>
              <p:nvPr/>
            </p:nvSpPr>
            <p:spPr bwMode="auto">
              <a:xfrm>
                <a:off x="2792" y="172"/>
                <a:ext cx="17" cy="17"/>
              </a:xfrm>
              <a:custGeom>
                <a:avLst/>
                <a:gdLst>
                  <a:gd name="T0" fmla="*/ 0 w 17"/>
                  <a:gd name="T1" fmla="*/ 8 h 17"/>
                  <a:gd name="T2" fmla="*/ 0 w 17"/>
                  <a:gd name="T3" fmla="*/ 4 h 17"/>
                  <a:gd name="T4" fmla="*/ 2 w 17"/>
                  <a:gd name="T5" fmla="*/ 1 h 17"/>
                  <a:gd name="T6" fmla="*/ 4 w 17"/>
                  <a:gd name="T7" fmla="*/ 1 h 17"/>
                  <a:gd name="T8" fmla="*/ 8 w 17"/>
                  <a:gd name="T9" fmla="*/ 0 h 17"/>
                  <a:gd name="T10" fmla="*/ 12 w 17"/>
                  <a:gd name="T11" fmla="*/ 1 h 17"/>
                  <a:gd name="T12" fmla="*/ 14 w 17"/>
                  <a:gd name="T13" fmla="*/ 1 h 17"/>
                  <a:gd name="T14" fmla="*/ 16 w 17"/>
                  <a:gd name="T15" fmla="*/ 4 h 17"/>
                  <a:gd name="T16" fmla="*/ 16 w 17"/>
                  <a:gd name="T17" fmla="*/ 8 h 17"/>
                  <a:gd name="T18" fmla="*/ 16 w 17"/>
                  <a:gd name="T19" fmla="*/ 11 h 17"/>
                  <a:gd name="T20" fmla="*/ 12 w 17"/>
                  <a:gd name="T21" fmla="*/ 14 h 17"/>
                  <a:gd name="T22" fmla="*/ 8 w 17"/>
                  <a:gd name="T23" fmla="*/ 16 h 17"/>
                  <a:gd name="T24" fmla="*/ 4 w 17"/>
                  <a:gd name="T25" fmla="*/ 14 h 17"/>
                  <a:gd name="T26" fmla="*/ 0 w 17"/>
                  <a:gd name="T27" fmla="*/ 11 h 17"/>
                  <a:gd name="T28" fmla="*/ 0 w 17"/>
                  <a:gd name="T29" fmla="*/ 8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7"/>
                  <a:gd name="T47" fmla="*/ 17 w 17"/>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7">
                    <a:moveTo>
                      <a:pt x="0" y="8"/>
                    </a:moveTo>
                    <a:lnTo>
                      <a:pt x="0" y="4"/>
                    </a:lnTo>
                    <a:lnTo>
                      <a:pt x="2" y="1"/>
                    </a:lnTo>
                    <a:lnTo>
                      <a:pt x="4" y="1"/>
                    </a:lnTo>
                    <a:lnTo>
                      <a:pt x="8" y="0"/>
                    </a:lnTo>
                    <a:lnTo>
                      <a:pt x="12" y="1"/>
                    </a:lnTo>
                    <a:lnTo>
                      <a:pt x="14" y="1"/>
                    </a:lnTo>
                    <a:lnTo>
                      <a:pt x="16" y="4"/>
                    </a:lnTo>
                    <a:lnTo>
                      <a:pt x="16" y="8"/>
                    </a:lnTo>
                    <a:lnTo>
                      <a:pt x="16" y="11"/>
                    </a:lnTo>
                    <a:lnTo>
                      <a:pt x="12" y="14"/>
                    </a:lnTo>
                    <a:lnTo>
                      <a:pt x="8" y="16"/>
                    </a:lnTo>
                    <a:lnTo>
                      <a:pt x="4" y="14"/>
                    </a:lnTo>
                    <a:lnTo>
                      <a:pt x="0" y="11"/>
                    </a:lnTo>
                    <a:lnTo>
                      <a:pt x="0" y="8"/>
                    </a:lnTo>
                  </a:path>
                </a:pathLst>
              </a:custGeom>
              <a:solidFill>
                <a:srgbClr val="FFFFFF"/>
              </a:solidFill>
              <a:ln w="12700" cap="rnd">
                <a:solidFill>
                  <a:srgbClr val="FF0000"/>
                </a:solidFill>
                <a:round/>
                <a:headEnd/>
                <a:tailEnd/>
              </a:ln>
            </p:spPr>
            <p:txBody>
              <a:bodyPr/>
              <a:lstStyle/>
              <a:p>
                <a:endParaRPr lang="en-US"/>
              </a:p>
            </p:txBody>
          </p:sp>
          <p:sp>
            <p:nvSpPr>
              <p:cNvPr id="116083" name="Rectangle 93"/>
              <p:cNvSpPr>
                <a:spLocks noChangeArrowheads="1"/>
              </p:cNvSpPr>
              <p:nvPr/>
            </p:nvSpPr>
            <p:spPr bwMode="auto">
              <a:xfrm>
                <a:off x="2773" y="245"/>
                <a:ext cx="4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84" name="Rectangle 94"/>
              <p:cNvSpPr>
                <a:spLocks noChangeArrowheads="1"/>
              </p:cNvSpPr>
              <p:nvPr/>
            </p:nvSpPr>
            <p:spPr bwMode="auto">
              <a:xfrm>
                <a:off x="2777" y="237"/>
                <a:ext cx="3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85" name="Freeform 95"/>
              <p:cNvSpPr>
                <a:spLocks/>
              </p:cNvSpPr>
              <p:nvPr/>
            </p:nvSpPr>
            <p:spPr bwMode="auto">
              <a:xfrm>
                <a:off x="2770" y="234"/>
                <a:ext cx="17" cy="17"/>
              </a:xfrm>
              <a:custGeom>
                <a:avLst/>
                <a:gdLst>
                  <a:gd name="T0" fmla="*/ 0 w 17"/>
                  <a:gd name="T1" fmla="*/ 8 h 17"/>
                  <a:gd name="T2" fmla="*/ 0 w 17"/>
                  <a:gd name="T3" fmla="*/ 2 h 17"/>
                  <a:gd name="T4" fmla="*/ 0 w 17"/>
                  <a:gd name="T5" fmla="*/ 2 h 17"/>
                  <a:gd name="T6" fmla="*/ 8 w 17"/>
                  <a:gd name="T7" fmla="*/ 0 h 17"/>
                  <a:gd name="T8" fmla="*/ 8 w 17"/>
                  <a:gd name="T9" fmla="*/ 2 h 17"/>
                  <a:gd name="T10" fmla="*/ 8 w 17"/>
                  <a:gd name="T11" fmla="*/ 2 h 17"/>
                  <a:gd name="T12" fmla="*/ 16 w 17"/>
                  <a:gd name="T13" fmla="*/ 8 h 17"/>
                  <a:gd name="T14" fmla="*/ 8 w 17"/>
                  <a:gd name="T15" fmla="*/ 14 h 17"/>
                  <a:gd name="T16" fmla="*/ 8 w 17"/>
                  <a:gd name="T17" fmla="*/ 16 h 17"/>
                  <a:gd name="T18" fmla="*/ 8 w 17"/>
                  <a:gd name="T19" fmla="*/ 16 h 17"/>
                  <a:gd name="T20" fmla="*/ 0 w 17"/>
                  <a:gd name="T21" fmla="*/ 16 h 17"/>
                  <a:gd name="T22" fmla="*/ 0 w 17"/>
                  <a:gd name="T23" fmla="*/ 14 h 17"/>
                  <a:gd name="T24" fmla="*/ 0 w 17"/>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7"/>
                  <a:gd name="T41" fmla="*/ 17 w 1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7">
                    <a:moveTo>
                      <a:pt x="0" y="8"/>
                    </a:moveTo>
                    <a:lnTo>
                      <a:pt x="0" y="2"/>
                    </a:lnTo>
                    <a:lnTo>
                      <a:pt x="8" y="0"/>
                    </a:lnTo>
                    <a:lnTo>
                      <a:pt x="8" y="2"/>
                    </a:lnTo>
                    <a:lnTo>
                      <a:pt x="16" y="8"/>
                    </a:lnTo>
                    <a:lnTo>
                      <a:pt x="8" y="14"/>
                    </a:lnTo>
                    <a:lnTo>
                      <a:pt x="8" y="16"/>
                    </a:lnTo>
                    <a:lnTo>
                      <a:pt x="0" y="16"/>
                    </a:lnTo>
                    <a:lnTo>
                      <a:pt x="0" y="14"/>
                    </a:lnTo>
                    <a:lnTo>
                      <a:pt x="0" y="8"/>
                    </a:lnTo>
                  </a:path>
                </a:pathLst>
              </a:custGeom>
              <a:solidFill>
                <a:srgbClr val="FFFFFF"/>
              </a:solidFill>
              <a:ln w="12700" cap="rnd">
                <a:solidFill>
                  <a:srgbClr val="FF0000"/>
                </a:solidFill>
                <a:round/>
                <a:headEnd/>
                <a:tailEnd/>
              </a:ln>
            </p:spPr>
            <p:txBody>
              <a:bodyPr/>
              <a:lstStyle/>
              <a:p>
                <a:endParaRPr lang="en-US"/>
              </a:p>
            </p:txBody>
          </p:sp>
          <p:sp>
            <p:nvSpPr>
              <p:cNvPr id="116086" name="Rectangle 96"/>
              <p:cNvSpPr>
                <a:spLocks noChangeArrowheads="1"/>
              </p:cNvSpPr>
              <p:nvPr/>
            </p:nvSpPr>
            <p:spPr bwMode="auto">
              <a:xfrm>
                <a:off x="2748"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87" name="Rectangle 97"/>
              <p:cNvSpPr>
                <a:spLocks noChangeArrowheads="1"/>
              </p:cNvSpPr>
              <p:nvPr/>
            </p:nvSpPr>
            <p:spPr bwMode="auto">
              <a:xfrm>
                <a:off x="2721" y="252"/>
                <a:ext cx="151"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88" name="Rectangle 98"/>
              <p:cNvSpPr>
                <a:spLocks noChangeArrowheads="1"/>
              </p:cNvSpPr>
              <p:nvPr/>
            </p:nvSpPr>
            <p:spPr bwMode="auto">
              <a:xfrm>
                <a:off x="2755"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89" name="Rectangle 99"/>
              <p:cNvSpPr>
                <a:spLocks noChangeArrowheads="1"/>
              </p:cNvSpPr>
              <p:nvPr/>
            </p:nvSpPr>
            <p:spPr bwMode="auto">
              <a:xfrm>
                <a:off x="2762"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90" name="Rectangle 100"/>
              <p:cNvSpPr>
                <a:spLocks noChangeArrowheads="1"/>
              </p:cNvSpPr>
              <p:nvPr/>
            </p:nvSpPr>
            <p:spPr bwMode="auto">
              <a:xfrm>
                <a:off x="2769"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91" name="Rectangle 101"/>
              <p:cNvSpPr>
                <a:spLocks noChangeArrowheads="1"/>
              </p:cNvSpPr>
              <p:nvPr/>
            </p:nvSpPr>
            <p:spPr bwMode="auto">
              <a:xfrm>
                <a:off x="2775"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92" name="Rectangle 102"/>
              <p:cNvSpPr>
                <a:spLocks noChangeArrowheads="1"/>
              </p:cNvSpPr>
              <p:nvPr/>
            </p:nvSpPr>
            <p:spPr bwMode="auto">
              <a:xfrm>
                <a:off x="2783" y="260"/>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93" name="Rectangle 103"/>
              <p:cNvSpPr>
                <a:spLocks noChangeArrowheads="1"/>
              </p:cNvSpPr>
              <p:nvPr/>
            </p:nvSpPr>
            <p:spPr bwMode="auto">
              <a:xfrm>
                <a:off x="2786" y="26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094" name="Line 104"/>
              <p:cNvSpPr>
                <a:spLocks noChangeShapeType="1"/>
              </p:cNvSpPr>
              <p:nvPr/>
            </p:nvSpPr>
            <p:spPr bwMode="auto">
              <a:xfrm>
                <a:off x="2713" y="280"/>
                <a:ext cx="163"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16095" name="Line 105"/>
              <p:cNvSpPr>
                <a:spLocks noChangeShapeType="1"/>
              </p:cNvSpPr>
              <p:nvPr/>
            </p:nvSpPr>
            <p:spPr bwMode="auto">
              <a:xfrm>
                <a:off x="2709" y="285"/>
                <a:ext cx="173"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16096" name="Line 106"/>
              <p:cNvSpPr>
                <a:spLocks noChangeShapeType="1"/>
              </p:cNvSpPr>
              <p:nvPr/>
            </p:nvSpPr>
            <p:spPr bwMode="auto">
              <a:xfrm>
                <a:off x="2703" y="289"/>
                <a:ext cx="184"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16097" name="Line 107"/>
              <p:cNvSpPr>
                <a:spLocks noChangeShapeType="1"/>
              </p:cNvSpPr>
              <p:nvPr/>
            </p:nvSpPr>
            <p:spPr bwMode="auto">
              <a:xfrm>
                <a:off x="2700" y="294"/>
                <a:ext cx="192"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16098" name="Line 108"/>
              <p:cNvSpPr>
                <a:spLocks noChangeShapeType="1"/>
              </p:cNvSpPr>
              <p:nvPr/>
            </p:nvSpPr>
            <p:spPr bwMode="auto">
              <a:xfrm>
                <a:off x="2693" y="299"/>
                <a:ext cx="203"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16099" name="Line 109"/>
              <p:cNvSpPr>
                <a:spLocks noChangeShapeType="1"/>
              </p:cNvSpPr>
              <p:nvPr/>
            </p:nvSpPr>
            <p:spPr bwMode="auto">
              <a:xfrm>
                <a:off x="2687" y="306"/>
                <a:ext cx="214"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16100" name="Line 110"/>
              <p:cNvSpPr>
                <a:spLocks noChangeShapeType="1"/>
              </p:cNvSpPr>
              <p:nvPr/>
            </p:nvSpPr>
            <p:spPr bwMode="auto">
              <a:xfrm>
                <a:off x="2683" y="310"/>
                <a:ext cx="224"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16101" name="Line 111"/>
              <p:cNvSpPr>
                <a:spLocks noChangeShapeType="1"/>
              </p:cNvSpPr>
              <p:nvPr/>
            </p:nvSpPr>
            <p:spPr bwMode="auto">
              <a:xfrm>
                <a:off x="2676" y="315"/>
                <a:ext cx="237" cy="0"/>
              </a:xfrm>
              <a:prstGeom prst="line">
                <a:avLst/>
              </a:prstGeom>
              <a:noFill/>
              <a:ln w="12700">
                <a:solidFill>
                  <a:srgbClr val="FF0000"/>
                </a:solidFill>
                <a:round/>
                <a:headEnd type="none" w="sm" len="sm"/>
                <a:tailEnd type="none" w="sm" len="sm"/>
              </a:ln>
            </p:spPr>
            <p:txBody>
              <a:bodyPr wrap="none" anchor="ctr"/>
              <a:lstStyle/>
              <a:p>
                <a:endParaRPr lang="en-US"/>
              </a:p>
            </p:txBody>
          </p:sp>
          <p:sp>
            <p:nvSpPr>
              <p:cNvPr id="116102" name="Freeform 112"/>
              <p:cNvSpPr>
                <a:spLocks/>
              </p:cNvSpPr>
              <p:nvPr/>
            </p:nvSpPr>
            <p:spPr bwMode="auto">
              <a:xfrm>
                <a:off x="2728" y="245"/>
                <a:ext cx="17" cy="17"/>
              </a:xfrm>
              <a:custGeom>
                <a:avLst/>
                <a:gdLst>
                  <a:gd name="T0" fmla="*/ 5 w 17"/>
                  <a:gd name="T1" fmla="*/ 16 h 17"/>
                  <a:gd name="T2" fmla="*/ 0 w 17"/>
                  <a:gd name="T3" fmla="*/ 6 h 17"/>
                  <a:gd name="T4" fmla="*/ 1 w 17"/>
                  <a:gd name="T5" fmla="*/ 3 h 17"/>
                  <a:gd name="T6" fmla="*/ 6 w 17"/>
                  <a:gd name="T7" fmla="*/ 0 h 17"/>
                  <a:gd name="T8" fmla="*/ 9 w 17"/>
                  <a:gd name="T9" fmla="*/ 0 h 17"/>
                  <a:gd name="T10" fmla="*/ 14 w 17"/>
                  <a:gd name="T11" fmla="*/ 3 h 17"/>
                  <a:gd name="T12" fmla="*/ 16 w 17"/>
                  <a:gd name="T13" fmla="*/ 6 h 17"/>
                  <a:gd name="T14" fmla="*/ 10 w 17"/>
                  <a:gd name="T15" fmla="*/ 16 h 17"/>
                  <a:gd name="T16" fmla="*/ 5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6"/>
                    </a:moveTo>
                    <a:lnTo>
                      <a:pt x="0" y="6"/>
                    </a:lnTo>
                    <a:lnTo>
                      <a:pt x="1" y="3"/>
                    </a:lnTo>
                    <a:lnTo>
                      <a:pt x="6" y="0"/>
                    </a:lnTo>
                    <a:lnTo>
                      <a:pt x="9" y="0"/>
                    </a:lnTo>
                    <a:lnTo>
                      <a:pt x="14" y="3"/>
                    </a:lnTo>
                    <a:lnTo>
                      <a:pt x="16" y="6"/>
                    </a:lnTo>
                    <a:lnTo>
                      <a:pt x="10" y="16"/>
                    </a:lnTo>
                    <a:lnTo>
                      <a:pt x="5" y="16"/>
                    </a:lnTo>
                  </a:path>
                </a:pathLst>
              </a:custGeom>
              <a:solidFill>
                <a:srgbClr val="FFFFFF"/>
              </a:solidFill>
              <a:ln w="12700" cap="rnd">
                <a:solidFill>
                  <a:srgbClr val="FF0000"/>
                </a:solidFill>
                <a:round/>
                <a:headEnd/>
                <a:tailEnd/>
              </a:ln>
            </p:spPr>
            <p:txBody>
              <a:bodyPr/>
              <a:lstStyle/>
              <a:p>
                <a:endParaRPr lang="en-US"/>
              </a:p>
            </p:txBody>
          </p:sp>
          <p:sp>
            <p:nvSpPr>
              <p:cNvPr id="116103" name="Freeform 113"/>
              <p:cNvSpPr>
                <a:spLocks/>
              </p:cNvSpPr>
              <p:nvPr/>
            </p:nvSpPr>
            <p:spPr bwMode="auto">
              <a:xfrm>
                <a:off x="2775" y="226"/>
                <a:ext cx="17" cy="17"/>
              </a:xfrm>
              <a:custGeom>
                <a:avLst/>
                <a:gdLst>
                  <a:gd name="T0" fmla="*/ 0 w 17"/>
                  <a:gd name="T1" fmla="*/ 8 h 17"/>
                  <a:gd name="T2" fmla="*/ 0 w 17"/>
                  <a:gd name="T3" fmla="*/ 4 h 17"/>
                  <a:gd name="T4" fmla="*/ 0 w 17"/>
                  <a:gd name="T5" fmla="*/ 2 h 17"/>
                  <a:gd name="T6" fmla="*/ 8 w 17"/>
                  <a:gd name="T7" fmla="*/ 0 h 17"/>
                  <a:gd name="T8" fmla="*/ 8 w 17"/>
                  <a:gd name="T9" fmla="*/ 2 h 17"/>
                  <a:gd name="T10" fmla="*/ 8 w 17"/>
                  <a:gd name="T11" fmla="*/ 4 h 17"/>
                  <a:gd name="T12" fmla="*/ 16 w 17"/>
                  <a:gd name="T13" fmla="*/ 8 h 17"/>
                  <a:gd name="T14" fmla="*/ 8 w 17"/>
                  <a:gd name="T15" fmla="*/ 14 h 17"/>
                  <a:gd name="T16" fmla="*/ 8 w 17"/>
                  <a:gd name="T17" fmla="*/ 16 h 17"/>
                  <a:gd name="T18" fmla="*/ 8 w 17"/>
                  <a:gd name="T19" fmla="*/ 16 h 17"/>
                  <a:gd name="T20" fmla="*/ 0 w 17"/>
                  <a:gd name="T21" fmla="*/ 16 h 17"/>
                  <a:gd name="T22" fmla="*/ 0 w 17"/>
                  <a:gd name="T23" fmla="*/ 14 h 17"/>
                  <a:gd name="T24" fmla="*/ 0 w 17"/>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7"/>
                  <a:gd name="T41" fmla="*/ 17 w 1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7">
                    <a:moveTo>
                      <a:pt x="0" y="8"/>
                    </a:moveTo>
                    <a:lnTo>
                      <a:pt x="0" y="4"/>
                    </a:lnTo>
                    <a:lnTo>
                      <a:pt x="0" y="2"/>
                    </a:lnTo>
                    <a:lnTo>
                      <a:pt x="8" y="0"/>
                    </a:lnTo>
                    <a:lnTo>
                      <a:pt x="8" y="2"/>
                    </a:lnTo>
                    <a:lnTo>
                      <a:pt x="8" y="4"/>
                    </a:lnTo>
                    <a:lnTo>
                      <a:pt x="16" y="8"/>
                    </a:lnTo>
                    <a:lnTo>
                      <a:pt x="8" y="14"/>
                    </a:lnTo>
                    <a:lnTo>
                      <a:pt x="8" y="16"/>
                    </a:lnTo>
                    <a:lnTo>
                      <a:pt x="0" y="16"/>
                    </a:lnTo>
                    <a:lnTo>
                      <a:pt x="0" y="14"/>
                    </a:lnTo>
                    <a:lnTo>
                      <a:pt x="0" y="8"/>
                    </a:lnTo>
                  </a:path>
                </a:pathLst>
              </a:custGeom>
              <a:solidFill>
                <a:srgbClr val="FFFFFF"/>
              </a:solidFill>
              <a:ln w="12700" cap="rnd">
                <a:solidFill>
                  <a:srgbClr val="FF0000"/>
                </a:solidFill>
                <a:round/>
                <a:headEnd/>
                <a:tailEnd/>
              </a:ln>
            </p:spPr>
            <p:txBody>
              <a:bodyPr/>
              <a:lstStyle/>
              <a:p>
                <a:endParaRPr lang="en-US"/>
              </a:p>
            </p:txBody>
          </p:sp>
          <p:sp>
            <p:nvSpPr>
              <p:cNvPr id="116104" name="Freeform 114"/>
              <p:cNvSpPr>
                <a:spLocks/>
              </p:cNvSpPr>
              <p:nvPr/>
            </p:nvSpPr>
            <p:spPr bwMode="auto">
              <a:xfrm>
                <a:off x="2816" y="226"/>
                <a:ext cx="17" cy="17"/>
              </a:xfrm>
              <a:custGeom>
                <a:avLst/>
                <a:gdLst>
                  <a:gd name="T0" fmla="*/ 0 w 17"/>
                  <a:gd name="T1" fmla="*/ 8 h 17"/>
                  <a:gd name="T2" fmla="*/ 0 w 17"/>
                  <a:gd name="T3" fmla="*/ 2 h 17"/>
                  <a:gd name="T4" fmla="*/ 0 w 17"/>
                  <a:gd name="T5" fmla="*/ 0 h 17"/>
                  <a:gd name="T6" fmla="*/ 8 w 17"/>
                  <a:gd name="T7" fmla="*/ 0 h 17"/>
                  <a:gd name="T8" fmla="*/ 8 w 17"/>
                  <a:gd name="T9" fmla="*/ 0 h 17"/>
                  <a:gd name="T10" fmla="*/ 8 w 17"/>
                  <a:gd name="T11" fmla="*/ 2 h 17"/>
                  <a:gd name="T12" fmla="*/ 16 w 17"/>
                  <a:gd name="T13" fmla="*/ 8 h 17"/>
                  <a:gd name="T14" fmla="*/ 8 w 17"/>
                  <a:gd name="T15" fmla="*/ 14 h 17"/>
                  <a:gd name="T16" fmla="*/ 8 w 17"/>
                  <a:gd name="T17" fmla="*/ 14 h 17"/>
                  <a:gd name="T18" fmla="*/ 8 w 17"/>
                  <a:gd name="T19" fmla="*/ 16 h 17"/>
                  <a:gd name="T20" fmla="*/ 0 w 17"/>
                  <a:gd name="T21" fmla="*/ 14 h 17"/>
                  <a:gd name="T22" fmla="*/ 0 w 17"/>
                  <a:gd name="T23" fmla="*/ 14 h 17"/>
                  <a:gd name="T24" fmla="*/ 0 w 17"/>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7"/>
                  <a:gd name="T41" fmla="*/ 17 w 1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7">
                    <a:moveTo>
                      <a:pt x="0" y="8"/>
                    </a:moveTo>
                    <a:lnTo>
                      <a:pt x="0" y="2"/>
                    </a:lnTo>
                    <a:lnTo>
                      <a:pt x="0" y="0"/>
                    </a:lnTo>
                    <a:lnTo>
                      <a:pt x="8" y="0"/>
                    </a:lnTo>
                    <a:lnTo>
                      <a:pt x="8" y="2"/>
                    </a:lnTo>
                    <a:lnTo>
                      <a:pt x="16" y="8"/>
                    </a:lnTo>
                    <a:lnTo>
                      <a:pt x="8" y="14"/>
                    </a:lnTo>
                    <a:lnTo>
                      <a:pt x="8" y="16"/>
                    </a:lnTo>
                    <a:lnTo>
                      <a:pt x="0" y="14"/>
                    </a:lnTo>
                    <a:lnTo>
                      <a:pt x="0" y="8"/>
                    </a:lnTo>
                  </a:path>
                </a:pathLst>
              </a:custGeom>
              <a:solidFill>
                <a:srgbClr val="FFFFFF"/>
              </a:solidFill>
              <a:ln w="12700" cap="rnd">
                <a:solidFill>
                  <a:srgbClr val="FF0000"/>
                </a:solidFill>
                <a:round/>
                <a:headEnd/>
                <a:tailEnd/>
              </a:ln>
            </p:spPr>
            <p:txBody>
              <a:bodyPr/>
              <a:lstStyle/>
              <a:p>
                <a:endParaRPr lang="en-US"/>
              </a:p>
            </p:txBody>
          </p:sp>
          <p:sp>
            <p:nvSpPr>
              <p:cNvPr id="116105" name="Freeform 115"/>
              <p:cNvSpPr>
                <a:spLocks/>
              </p:cNvSpPr>
              <p:nvPr/>
            </p:nvSpPr>
            <p:spPr bwMode="auto">
              <a:xfrm>
                <a:off x="2821" y="234"/>
                <a:ext cx="17" cy="17"/>
              </a:xfrm>
              <a:custGeom>
                <a:avLst/>
                <a:gdLst>
                  <a:gd name="T0" fmla="*/ 0 w 17"/>
                  <a:gd name="T1" fmla="*/ 8 h 17"/>
                  <a:gd name="T2" fmla="*/ 0 w 17"/>
                  <a:gd name="T3" fmla="*/ 2 h 17"/>
                  <a:gd name="T4" fmla="*/ 8 w 17"/>
                  <a:gd name="T5" fmla="*/ 0 h 17"/>
                  <a:gd name="T6" fmla="*/ 16 w 17"/>
                  <a:gd name="T7" fmla="*/ 0 h 17"/>
                  <a:gd name="T8" fmla="*/ 16 w 17"/>
                  <a:gd name="T9" fmla="*/ 2 h 17"/>
                  <a:gd name="T10" fmla="*/ 16 w 17"/>
                  <a:gd name="T11" fmla="*/ 8 h 17"/>
                  <a:gd name="T12" fmla="*/ 16 w 17"/>
                  <a:gd name="T13" fmla="*/ 12 h 17"/>
                  <a:gd name="T14" fmla="*/ 16 w 17"/>
                  <a:gd name="T15" fmla="*/ 14 h 17"/>
                  <a:gd name="T16" fmla="*/ 8 w 17"/>
                  <a:gd name="T17" fmla="*/ 16 h 17"/>
                  <a:gd name="T18" fmla="*/ 0 w 17"/>
                  <a:gd name="T19" fmla="*/ 12 h 17"/>
                  <a:gd name="T20" fmla="*/ 0 w 17"/>
                  <a:gd name="T21" fmla="*/ 8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8"/>
                    </a:moveTo>
                    <a:lnTo>
                      <a:pt x="0" y="2"/>
                    </a:lnTo>
                    <a:lnTo>
                      <a:pt x="8" y="0"/>
                    </a:lnTo>
                    <a:lnTo>
                      <a:pt x="16" y="0"/>
                    </a:lnTo>
                    <a:lnTo>
                      <a:pt x="16" y="2"/>
                    </a:lnTo>
                    <a:lnTo>
                      <a:pt x="16" y="8"/>
                    </a:lnTo>
                    <a:lnTo>
                      <a:pt x="16" y="12"/>
                    </a:lnTo>
                    <a:lnTo>
                      <a:pt x="16" y="14"/>
                    </a:lnTo>
                    <a:lnTo>
                      <a:pt x="8" y="16"/>
                    </a:lnTo>
                    <a:lnTo>
                      <a:pt x="0" y="12"/>
                    </a:lnTo>
                    <a:lnTo>
                      <a:pt x="0" y="8"/>
                    </a:lnTo>
                  </a:path>
                </a:pathLst>
              </a:custGeom>
              <a:solidFill>
                <a:srgbClr val="FFFFFF"/>
              </a:solidFill>
              <a:ln w="12700" cap="rnd">
                <a:solidFill>
                  <a:srgbClr val="FF0000"/>
                </a:solidFill>
                <a:round/>
                <a:headEnd/>
                <a:tailEnd/>
              </a:ln>
            </p:spPr>
            <p:txBody>
              <a:bodyPr/>
              <a:lstStyle/>
              <a:p>
                <a:endParaRPr lang="en-US"/>
              </a:p>
            </p:txBody>
          </p:sp>
          <p:sp>
            <p:nvSpPr>
              <p:cNvPr id="116106" name="Rectangle 116"/>
              <p:cNvSpPr>
                <a:spLocks noChangeArrowheads="1"/>
              </p:cNvSpPr>
              <p:nvPr/>
            </p:nvSpPr>
            <p:spPr bwMode="auto">
              <a:xfrm>
                <a:off x="2849" y="245"/>
                <a:ext cx="17"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07" name="Rectangle 117"/>
              <p:cNvSpPr>
                <a:spLocks noChangeArrowheads="1"/>
              </p:cNvSpPr>
              <p:nvPr/>
            </p:nvSpPr>
            <p:spPr bwMode="auto">
              <a:xfrm>
                <a:off x="2853" y="237"/>
                <a:ext cx="10"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08" name="Rectangle 118"/>
              <p:cNvSpPr>
                <a:spLocks noChangeArrowheads="1"/>
              </p:cNvSpPr>
              <p:nvPr/>
            </p:nvSpPr>
            <p:spPr bwMode="auto">
              <a:xfrm>
                <a:off x="2855" y="230"/>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09" name="Rectangle 119"/>
              <p:cNvSpPr>
                <a:spLocks noChangeArrowheads="1"/>
              </p:cNvSpPr>
              <p:nvPr/>
            </p:nvSpPr>
            <p:spPr bwMode="auto">
              <a:xfrm>
                <a:off x="2858" y="223"/>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10" name="Rectangle 120"/>
              <p:cNvSpPr>
                <a:spLocks noChangeArrowheads="1"/>
              </p:cNvSpPr>
              <p:nvPr/>
            </p:nvSpPr>
            <p:spPr bwMode="auto">
              <a:xfrm>
                <a:off x="2859" y="216"/>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11" name="Freeform 121"/>
              <p:cNvSpPr>
                <a:spLocks/>
              </p:cNvSpPr>
              <p:nvPr/>
            </p:nvSpPr>
            <p:spPr bwMode="auto">
              <a:xfrm>
                <a:off x="2855" y="205"/>
                <a:ext cx="17" cy="17"/>
              </a:xfrm>
              <a:custGeom>
                <a:avLst/>
                <a:gdLst>
                  <a:gd name="T0" fmla="*/ 0 w 17"/>
                  <a:gd name="T1" fmla="*/ 7 h 17"/>
                  <a:gd name="T2" fmla="*/ 0 w 17"/>
                  <a:gd name="T3" fmla="*/ 5 h 17"/>
                  <a:gd name="T4" fmla="*/ 5 w 17"/>
                  <a:gd name="T5" fmla="*/ 1 h 17"/>
                  <a:gd name="T6" fmla="*/ 10 w 17"/>
                  <a:gd name="T7" fmla="*/ 0 h 17"/>
                  <a:gd name="T8" fmla="*/ 16 w 17"/>
                  <a:gd name="T9" fmla="*/ 1 h 17"/>
                  <a:gd name="T10" fmla="*/ 16 w 17"/>
                  <a:gd name="T11" fmla="*/ 5 h 17"/>
                  <a:gd name="T12" fmla="*/ 16 w 17"/>
                  <a:gd name="T13" fmla="*/ 7 h 17"/>
                  <a:gd name="T14" fmla="*/ 16 w 17"/>
                  <a:gd name="T15" fmla="*/ 14 h 17"/>
                  <a:gd name="T16" fmla="*/ 10 w 17"/>
                  <a:gd name="T17" fmla="*/ 16 h 17"/>
                  <a:gd name="T18" fmla="*/ 5 w 17"/>
                  <a:gd name="T19" fmla="*/ 14 h 17"/>
                  <a:gd name="T20" fmla="*/ 0 w 17"/>
                  <a:gd name="T21" fmla="*/ 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7"/>
                    </a:moveTo>
                    <a:lnTo>
                      <a:pt x="0" y="5"/>
                    </a:lnTo>
                    <a:lnTo>
                      <a:pt x="5" y="1"/>
                    </a:lnTo>
                    <a:lnTo>
                      <a:pt x="10" y="0"/>
                    </a:lnTo>
                    <a:lnTo>
                      <a:pt x="16" y="1"/>
                    </a:lnTo>
                    <a:lnTo>
                      <a:pt x="16" y="5"/>
                    </a:lnTo>
                    <a:lnTo>
                      <a:pt x="16" y="7"/>
                    </a:lnTo>
                    <a:lnTo>
                      <a:pt x="16" y="14"/>
                    </a:lnTo>
                    <a:lnTo>
                      <a:pt x="10" y="16"/>
                    </a:lnTo>
                    <a:lnTo>
                      <a:pt x="5" y="14"/>
                    </a:lnTo>
                    <a:lnTo>
                      <a:pt x="0" y="7"/>
                    </a:lnTo>
                  </a:path>
                </a:pathLst>
              </a:custGeom>
              <a:solidFill>
                <a:srgbClr val="FFFFFF"/>
              </a:solidFill>
              <a:ln w="12700" cap="rnd">
                <a:solidFill>
                  <a:srgbClr val="FF0000"/>
                </a:solidFill>
                <a:round/>
                <a:headEnd/>
                <a:tailEnd/>
              </a:ln>
            </p:spPr>
            <p:txBody>
              <a:bodyPr/>
              <a:lstStyle/>
              <a:p>
                <a:endParaRPr lang="en-US"/>
              </a:p>
            </p:txBody>
          </p:sp>
          <p:sp>
            <p:nvSpPr>
              <p:cNvPr id="116112" name="Freeform 122"/>
              <p:cNvSpPr>
                <a:spLocks/>
              </p:cNvSpPr>
              <p:nvPr/>
            </p:nvSpPr>
            <p:spPr bwMode="auto">
              <a:xfrm>
                <a:off x="2851" y="245"/>
                <a:ext cx="17" cy="17"/>
              </a:xfrm>
              <a:custGeom>
                <a:avLst/>
                <a:gdLst>
                  <a:gd name="T0" fmla="*/ 4 w 17"/>
                  <a:gd name="T1" fmla="*/ 16 h 17"/>
                  <a:gd name="T2" fmla="*/ 0 w 17"/>
                  <a:gd name="T3" fmla="*/ 6 h 17"/>
                  <a:gd name="T4" fmla="*/ 2 w 17"/>
                  <a:gd name="T5" fmla="*/ 3 h 17"/>
                  <a:gd name="T6" fmla="*/ 7 w 17"/>
                  <a:gd name="T7" fmla="*/ 0 h 17"/>
                  <a:gd name="T8" fmla="*/ 8 w 17"/>
                  <a:gd name="T9" fmla="*/ 0 h 17"/>
                  <a:gd name="T10" fmla="*/ 14 w 17"/>
                  <a:gd name="T11" fmla="*/ 3 h 17"/>
                  <a:gd name="T12" fmla="*/ 16 w 17"/>
                  <a:gd name="T13" fmla="*/ 6 h 17"/>
                  <a:gd name="T14" fmla="*/ 11 w 17"/>
                  <a:gd name="T15" fmla="*/ 16 h 17"/>
                  <a:gd name="T16" fmla="*/ 4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16"/>
                    </a:moveTo>
                    <a:lnTo>
                      <a:pt x="0" y="6"/>
                    </a:lnTo>
                    <a:lnTo>
                      <a:pt x="2" y="3"/>
                    </a:lnTo>
                    <a:lnTo>
                      <a:pt x="7" y="0"/>
                    </a:lnTo>
                    <a:lnTo>
                      <a:pt x="8" y="0"/>
                    </a:lnTo>
                    <a:lnTo>
                      <a:pt x="14" y="3"/>
                    </a:lnTo>
                    <a:lnTo>
                      <a:pt x="16" y="6"/>
                    </a:lnTo>
                    <a:lnTo>
                      <a:pt x="11" y="16"/>
                    </a:lnTo>
                    <a:lnTo>
                      <a:pt x="4" y="16"/>
                    </a:lnTo>
                  </a:path>
                </a:pathLst>
              </a:custGeom>
              <a:solidFill>
                <a:srgbClr val="FFFFFF"/>
              </a:solidFill>
              <a:ln w="12700" cap="rnd">
                <a:solidFill>
                  <a:srgbClr val="FF0000"/>
                </a:solidFill>
                <a:round/>
                <a:headEnd/>
                <a:tailEnd/>
              </a:ln>
            </p:spPr>
            <p:txBody>
              <a:bodyPr/>
              <a:lstStyle/>
              <a:p>
                <a:endParaRPr lang="en-US"/>
              </a:p>
            </p:txBody>
          </p:sp>
          <p:sp>
            <p:nvSpPr>
              <p:cNvPr id="116113" name="Rectangle 123"/>
              <p:cNvSpPr>
                <a:spLocks noChangeArrowheads="1"/>
              </p:cNvSpPr>
              <p:nvPr/>
            </p:nvSpPr>
            <p:spPr bwMode="auto">
              <a:xfrm>
                <a:off x="2794" y="18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14" name="Rectangle 124"/>
              <p:cNvSpPr>
                <a:spLocks noChangeArrowheads="1"/>
              </p:cNvSpPr>
              <p:nvPr/>
            </p:nvSpPr>
            <p:spPr bwMode="auto">
              <a:xfrm>
                <a:off x="2732" y="280"/>
                <a:ext cx="8" cy="3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15" name="Rectangle 125"/>
              <p:cNvSpPr>
                <a:spLocks noChangeArrowheads="1"/>
              </p:cNvSpPr>
              <p:nvPr/>
            </p:nvSpPr>
            <p:spPr bwMode="auto">
              <a:xfrm>
                <a:off x="2736" y="282"/>
                <a:ext cx="8" cy="35"/>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16" name="Rectangle 126"/>
              <p:cNvSpPr>
                <a:spLocks noChangeArrowheads="1"/>
              </p:cNvSpPr>
              <p:nvPr/>
            </p:nvSpPr>
            <p:spPr bwMode="auto">
              <a:xfrm>
                <a:off x="2794" y="280"/>
                <a:ext cx="8" cy="3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17" name="Rectangle 127"/>
              <p:cNvSpPr>
                <a:spLocks noChangeArrowheads="1"/>
              </p:cNvSpPr>
              <p:nvPr/>
            </p:nvSpPr>
            <p:spPr bwMode="auto">
              <a:xfrm>
                <a:off x="2798" y="281"/>
                <a:ext cx="8" cy="36"/>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18" name="Rectangle 128"/>
              <p:cNvSpPr>
                <a:spLocks noChangeArrowheads="1"/>
              </p:cNvSpPr>
              <p:nvPr/>
            </p:nvSpPr>
            <p:spPr bwMode="auto">
              <a:xfrm>
                <a:off x="2857" y="280"/>
                <a:ext cx="8" cy="3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19" name="Rectangle 129"/>
              <p:cNvSpPr>
                <a:spLocks noChangeArrowheads="1"/>
              </p:cNvSpPr>
              <p:nvPr/>
            </p:nvSpPr>
            <p:spPr bwMode="auto">
              <a:xfrm>
                <a:off x="2861" y="282"/>
                <a:ext cx="8" cy="35"/>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0" name="Rectangle 130"/>
              <p:cNvSpPr>
                <a:spLocks noChangeArrowheads="1"/>
              </p:cNvSpPr>
              <p:nvPr/>
            </p:nvSpPr>
            <p:spPr bwMode="auto">
              <a:xfrm>
                <a:off x="2859" y="260"/>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1" name="Rectangle 131"/>
              <p:cNvSpPr>
                <a:spLocks noChangeArrowheads="1"/>
              </p:cNvSpPr>
              <p:nvPr/>
            </p:nvSpPr>
            <p:spPr bwMode="auto">
              <a:xfrm>
                <a:off x="2861" y="26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2" name="Rectangle 132"/>
              <p:cNvSpPr>
                <a:spLocks noChangeArrowheads="1"/>
              </p:cNvSpPr>
              <p:nvPr/>
            </p:nvSpPr>
            <p:spPr bwMode="auto">
              <a:xfrm>
                <a:off x="2848" y="261"/>
                <a:ext cx="9"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3" name="Rectangle 133"/>
              <p:cNvSpPr>
                <a:spLocks noChangeArrowheads="1"/>
              </p:cNvSpPr>
              <p:nvPr/>
            </p:nvSpPr>
            <p:spPr bwMode="auto">
              <a:xfrm>
                <a:off x="2842"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4" name="Rectangle 134"/>
              <p:cNvSpPr>
                <a:spLocks noChangeArrowheads="1"/>
              </p:cNvSpPr>
              <p:nvPr/>
            </p:nvSpPr>
            <p:spPr bwMode="auto">
              <a:xfrm>
                <a:off x="2835"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5" name="Rectangle 135"/>
              <p:cNvSpPr>
                <a:spLocks noChangeArrowheads="1"/>
              </p:cNvSpPr>
              <p:nvPr/>
            </p:nvSpPr>
            <p:spPr bwMode="auto">
              <a:xfrm>
                <a:off x="2828"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6" name="Rectangle 136"/>
              <p:cNvSpPr>
                <a:spLocks noChangeArrowheads="1"/>
              </p:cNvSpPr>
              <p:nvPr/>
            </p:nvSpPr>
            <p:spPr bwMode="auto">
              <a:xfrm>
                <a:off x="2822"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7" name="Rectangle 137"/>
              <p:cNvSpPr>
                <a:spLocks noChangeArrowheads="1"/>
              </p:cNvSpPr>
              <p:nvPr/>
            </p:nvSpPr>
            <p:spPr bwMode="auto">
              <a:xfrm>
                <a:off x="2810" y="260"/>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8" name="Rectangle 138"/>
              <p:cNvSpPr>
                <a:spLocks noChangeArrowheads="1"/>
              </p:cNvSpPr>
              <p:nvPr/>
            </p:nvSpPr>
            <p:spPr bwMode="auto">
              <a:xfrm>
                <a:off x="2812" y="26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29" name="Rectangle 139"/>
              <p:cNvSpPr>
                <a:spLocks noChangeArrowheads="1"/>
              </p:cNvSpPr>
              <p:nvPr/>
            </p:nvSpPr>
            <p:spPr bwMode="auto">
              <a:xfrm>
                <a:off x="2794" y="250"/>
                <a:ext cx="8" cy="1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0" name="Rectangle 140"/>
              <p:cNvSpPr>
                <a:spLocks noChangeArrowheads="1"/>
              </p:cNvSpPr>
              <p:nvPr/>
            </p:nvSpPr>
            <p:spPr bwMode="auto">
              <a:xfrm>
                <a:off x="2798" y="252"/>
                <a:ext cx="8" cy="15"/>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1" name="Rectangle 141"/>
              <p:cNvSpPr>
                <a:spLocks noChangeArrowheads="1"/>
              </p:cNvSpPr>
              <p:nvPr/>
            </p:nvSpPr>
            <p:spPr bwMode="auto">
              <a:xfrm>
                <a:off x="2728" y="261"/>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2" name="Rectangle 142"/>
              <p:cNvSpPr>
                <a:spLocks noChangeArrowheads="1"/>
              </p:cNvSpPr>
              <p:nvPr/>
            </p:nvSpPr>
            <p:spPr bwMode="auto">
              <a:xfrm>
                <a:off x="2870" y="261"/>
                <a:ext cx="9"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3" name="Rectangle 143"/>
              <p:cNvSpPr>
                <a:spLocks noChangeArrowheads="1"/>
              </p:cNvSpPr>
              <p:nvPr/>
            </p:nvSpPr>
            <p:spPr bwMode="auto">
              <a:xfrm>
                <a:off x="2751"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4" name="Rectangle 144"/>
              <p:cNvSpPr>
                <a:spLocks noChangeArrowheads="1"/>
              </p:cNvSpPr>
              <p:nvPr/>
            </p:nvSpPr>
            <p:spPr bwMode="auto">
              <a:xfrm>
                <a:off x="2755"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5" name="Rectangle 145"/>
              <p:cNvSpPr>
                <a:spLocks noChangeArrowheads="1"/>
              </p:cNvSpPr>
              <p:nvPr/>
            </p:nvSpPr>
            <p:spPr bwMode="auto">
              <a:xfrm>
                <a:off x="2760" y="252"/>
                <a:ext cx="9"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6" name="Rectangle 146"/>
              <p:cNvSpPr>
                <a:spLocks noChangeArrowheads="1"/>
              </p:cNvSpPr>
              <p:nvPr/>
            </p:nvSpPr>
            <p:spPr bwMode="auto">
              <a:xfrm>
                <a:off x="2764"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7" name="Rectangle 147"/>
              <p:cNvSpPr>
                <a:spLocks noChangeArrowheads="1"/>
              </p:cNvSpPr>
              <p:nvPr/>
            </p:nvSpPr>
            <p:spPr bwMode="auto">
              <a:xfrm>
                <a:off x="2769"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8" name="Rectangle 148"/>
              <p:cNvSpPr>
                <a:spLocks noChangeArrowheads="1"/>
              </p:cNvSpPr>
              <p:nvPr/>
            </p:nvSpPr>
            <p:spPr bwMode="auto">
              <a:xfrm>
                <a:off x="2774"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39" name="Rectangle 149"/>
              <p:cNvSpPr>
                <a:spLocks noChangeArrowheads="1"/>
              </p:cNvSpPr>
              <p:nvPr/>
            </p:nvSpPr>
            <p:spPr bwMode="auto">
              <a:xfrm>
                <a:off x="2777" y="252"/>
                <a:ext cx="9"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40" name="Rectangle 150"/>
              <p:cNvSpPr>
                <a:spLocks noChangeArrowheads="1"/>
              </p:cNvSpPr>
              <p:nvPr/>
            </p:nvSpPr>
            <p:spPr bwMode="auto">
              <a:xfrm>
                <a:off x="2819"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41" name="Rectangle 151"/>
              <p:cNvSpPr>
                <a:spLocks noChangeArrowheads="1"/>
              </p:cNvSpPr>
              <p:nvPr/>
            </p:nvSpPr>
            <p:spPr bwMode="auto">
              <a:xfrm>
                <a:off x="2823"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42" name="Rectangle 152"/>
              <p:cNvSpPr>
                <a:spLocks noChangeArrowheads="1"/>
              </p:cNvSpPr>
              <p:nvPr/>
            </p:nvSpPr>
            <p:spPr bwMode="auto">
              <a:xfrm>
                <a:off x="2828"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43" name="Rectangle 153"/>
              <p:cNvSpPr>
                <a:spLocks noChangeArrowheads="1"/>
              </p:cNvSpPr>
              <p:nvPr/>
            </p:nvSpPr>
            <p:spPr bwMode="auto">
              <a:xfrm>
                <a:off x="2832"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44" name="Rectangle 154"/>
              <p:cNvSpPr>
                <a:spLocks noChangeArrowheads="1"/>
              </p:cNvSpPr>
              <p:nvPr/>
            </p:nvSpPr>
            <p:spPr bwMode="auto">
              <a:xfrm>
                <a:off x="2837"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45" name="Rectangle 155"/>
              <p:cNvSpPr>
                <a:spLocks noChangeArrowheads="1"/>
              </p:cNvSpPr>
              <p:nvPr/>
            </p:nvSpPr>
            <p:spPr bwMode="auto">
              <a:xfrm>
                <a:off x="2842"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46" name="Rectangle 156"/>
              <p:cNvSpPr>
                <a:spLocks noChangeArrowheads="1"/>
              </p:cNvSpPr>
              <p:nvPr/>
            </p:nvSpPr>
            <p:spPr bwMode="auto">
              <a:xfrm>
                <a:off x="2846" y="252"/>
                <a:ext cx="8" cy="8"/>
              </a:xfrm>
              <a:prstGeom prst="rect">
                <a:avLst/>
              </a:prstGeom>
              <a:solidFill>
                <a:srgbClr val="FFFFFF"/>
              </a:solidFill>
              <a:ln w="12700">
                <a:solidFill>
                  <a:srgbClr val="FF0000"/>
                </a:solidFill>
                <a:miter lim="800000"/>
                <a:headEnd/>
                <a:tailEnd/>
              </a:ln>
            </p:spPr>
            <p:txBody>
              <a:bodyPr wrap="none" anchor="ctr"/>
              <a:lstStyle/>
              <a:p>
                <a:pPr defTabSz="457200"/>
                <a:endParaRPr lang="vi-VN">
                  <a:ea typeface="MS PGothic" pitchFamily="34" charset="-128"/>
                </a:endParaRPr>
              </a:p>
            </p:txBody>
          </p:sp>
          <p:sp>
            <p:nvSpPr>
              <p:cNvPr id="116147" name="Freeform 157"/>
              <p:cNvSpPr>
                <a:spLocks/>
              </p:cNvSpPr>
              <p:nvPr/>
            </p:nvSpPr>
            <p:spPr bwMode="auto">
              <a:xfrm>
                <a:off x="2845" y="234"/>
                <a:ext cx="18" cy="17"/>
              </a:xfrm>
              <a:custGeom>
                <a:avLst/>
                <a:gdLst>
                  <a:gd name="T0" fmla="*/ 0 w 18"/>
                  <a:gd name="T1" fmla="*/ 8 h 17"/>
                  <a:gd name="T2" fmla="*/ 0 w 18"/>
                  <a:gd name="T3" fmla="*/ 2 h 17"/>
                  <a:gd name="T4" fmla="*/ 0 w 18"/>
                  <a:gd name="T5" fmla="*/ 0 h 17"/>
                  <a:gd name="T6" fmla="*/ 8 w 18"/>
                  <a:gd name="T7" fmla="*/ 0 h 17"/>
                  <a:gd name="T8" fmla="*/ 8 w 18"/>
                  <a:gd name="T9" fmla="*/ 0 h 17"/>
                  <a:gd name="T10" fmla="*/ 8 w 18"/>
                  <a:gd name="T11" fmla="*/ 2 h 17"/>
                  <a:gd name="T12" fmla="*/ 17 w 18"/>
                  <a:gd name="T13" fmla="*/ 8 h 17"/>
                  <a:gd name="T14" fmla="*/ 8 w 18"/>
                  <a:gd name="T15" fmla="*/ 12 h 17"/>
                  <a:gd name="T16" fmla="*/ 8 w 18"/>
                  <a:gd name="T17" fmla="*/ 14 h 17"/>
                  <a:gd name="T18" fmla="*/ 8 w 18"/>
                  <a:gd name="T19" fmla="*/ 16 h 17"/>
                  <a:gd name="T20" fmla="*/ 0 w 18"/>
                  <a:gd name="T21" fmla="*/ 14 h 17"/>
                  <a:gd name="T22" fmla="*/ 0 w 18"/>
                  <a:gd name="T23" fmla="*/ 12 h 17"/>
                  <a:gd name="T24" fmla="*/ 0 w 18"/>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7"/>
                  <a:gd name="T41" fmla="*/ 18 w 1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7">
                    <a:moveTo>
                      <a:pt x="0" y="8"/>
                    </a:moveTo>
                    <a:lnTo>
                      <a:pt x="0" y="2"/>
                    </a:lnTo>
                    <a:lnTo>
                      <a:pt x="0" y="0"/>
                    </a:lnTo>
                    <a:lnTo>
                      <a:pt x="8" y="0"/>
                    </a:lnTo>
                    <a:lnTo>
                      <a:pt x="8" y="2"/>
                    </a:lnTo>
                    <a:lnTo>
                      <a:pt x="17" y="8"/>
                    </a:lnTo>
                    <a:lnTo>
                      <a:pt x="8" y="12"/>
                    </a:lnTo>
                    <a:lnTo>
                      <a:pt x="8" y="14"/>
                    </a:lnTo>
                    <a:lnTo>
                      <a:pt x="8" y="16"/>
                    </a:lnTo>
                    <a:lnTo>
                      <a:pt x="0" y="14"/>
                    </a:lnTo>
                    <a:lnTo>
                      <a:pt x="0" y="12"/>
                    </a:lnTo>
                    <a:lnTo>
                      <a:pt x="0" y="8"/>
                    </a:lnTo>
                  </a:path>
                </a:pathLst>
              </a:custGeom>
              <a:solidFill>
                <a:srgbClr val="FFFFFF"/>
              </a:solidFill>
              <a:ln w="12700" cap="rnd">
                <a:solidFill>
                  <a:srgbClr val="FF0000"/>
                </a:solidFill>
                <a:round/>
                <a:headEnd/>
                <a:tailEnd/>
              </a:ln>
            </p:spPr>
            <p:txBody>
              <a:bodyPr/>
              <a:lstStyle/>
              <a:p>
                <a:endParaRPr lang="en-US"/>
              </a:p>
            </p:txBody>
          </p:sp>
          <p:sp>
            <p:nvSpPr>
              <p:cNvPr id="116148" name="Freeform 158"/>
              <p:cNvSpPr>
                <a:spLocks/>
              </p:cNvSpPr>
              <p:nvPr/>
            </p:nvSpPr>
            <p:spPr bwMode="auto">
              <a:xfrm>
                <a:off x="2869" y="234"/>
                <a:ext cx="17" cy="17"/>
              </a:xfrm>
              <a:custGeom>
                <a:avLst/>
                <a:gdLst>
                  <a:gd name="T0" fmla="*/ 0 w 17"/>
                  <a:gd name="T1" fmla="*/ 8 h 17"/>
                  <a:gd name="T2" fmla="*/ 0 w 17"/>
                  <a:gd name="T3" fmla="*/ 2 h 17"/>
                  <a:gd name="T4" fmla="*/ 0 w 17"/>
                  <a:gd name="T5" fmla="*/ 2 h 17"/>
                  <a:gd name="T6" fmla="*/ 8 w 17"/>
                  <a:gd name="T7" fmla="*/ 0 h 17"/>
                  <a:gd name="T8" fmla="*/ 8 w 17"/>
                  <a:gd name="T9" fmla="*/ 2 h 17"/>
                  <a:gd name="T10" fmla="*/ 8 w 17"/>
                  <a:gd name="T11" fmla="*/ 2 h 17"/>
                  <a:gd name="T12" fmla="*/ 16 w 17"/>
                  <a:gd name="T13" fmla="*/ 8 h 17"/>
                  <a:gd name="T14" fmla="*/ 8 w 17"/>
                  <a:gd name="T15" fmla="*/ 14 h 17"/>
                  <a:gd name="T16" fmla="*/ 8 w 17"/>
                  <a:gd name="T17" fmla="*/ 16 h 17"/>
                  <a:gd name="T18" fmla="*/ 8 w 17"/>
                  <a:gd name="T19" fmla="*/ 16 h 17"/>
                  <a:gd name="T20" fmla="*/ 0 w 17"/>
                  <a:gd name="T21" fmla="*/ 16 h 17"/>
                  <a:gd name="T22" fmla="*/ 0 w 17"/>
                  <a:gd name="T23" fmla="*/ 14 h 17"/>
                  <a:gd name="T24" fmla="*/ 0 w 17"/>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7"/>
                  <a:gd name="T41" fmla="*/ 17 w 1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7">
                    <a:moveTo>
                      <a:pt x="0" y="8"/>
                    </a:moveTo>
                    <a:lnTo>
                      <a:pt x="0" y="2"/>
                    </a:lnTo>
                    <a:lnTo>
                      <a:pt x="8" y="0"/>
                    </a:lnTo>
                    <a:lnTo>
                      <a:pt x="8" y="2"/>
                    </a:lnTo>
                    <a:lnTo>
                      <a:pt x="16" y="8"/>
                    </a:lnTo>
                    <a:lnTo>
                      <a:pt x="8" y="14"/>
                    </a:lnTo>
                    <a:lnTo>
                      <a:pt x="8" y="16"/>
                    </a:lnTo>
                    <a:lnTo>
                      <a:pt x="0" y="16"/>
                    </a:lnTo>
                    <a:lnTo>
                      <a:pt x="0" y="14"/>
                    </a:lnTo>
                    <a:lnTo>
                      <a:pt x="0" y="8"/>
                    </a:lnTo>
                  </a:path>
                </a:pathLst>
              </a:custGeom>
              <a:solidFill>
                <a:srgbClr val="FFFFFF"/>
              </a:solidFill>
              <a:ln w="12700" cap="rnd">
                <a:solidFill>
                  <a:srgbClr val="FF0000"/>
                </a:solidFill>
                <a:round/>
                <a:headEnd/>
                <a:tailEnd/>
              </a:ln>
            </p:spPr>
            <p:txBody>
              <a:bodyPr/>
              <a:lstStyle/>
              <a:p>
                <a:endParaRPr lang="en-US"/>
              </a:p>
            </p:txBody>
          </p:sp>
          <p:sp>
            <p:nvSpPr>
              <p:cNvPr id="116149" name="Freeform 159"/>
              <p:cNvSpPr>
                <a:spLocks/>
              </p:cNvSpPr>
              <p:nvPr/>
            </p:nvSpPr>
            <p:spPr bwMode="auto">
              <a:xfrm>
                <a:off x="2746" y="234"/>
                <a:ext cx="17" cy="17"/>
              </a:xfrm>
              <a:custGeom>
                <a:avLst/>
                <a:gdLst>
                  <a:gd name="T0" fmla="*/ 0 w 17"/>
                  <a:gd name="T1" fmla="*/ 8 h 17"/>
                  <a:gd name="T2" fmla="*/ 0 w 17"/>
                  <a:gd name="T3" fmla="*/ 2 h 17"/>
                  <a:gd name="T4" fmla="*/ 0 w 17"/>
                  <a:gd name="T5" fmla="*/ 2 h 17"/>
                  <a:gd name="T6" fmla="*/ 8 w 17"/>
                  <a:gd name="T7" fmla="*/ 0 h 17"/>
                  <a:gd name="T8" fmla="*/ 8 w 17"/>
                  <a:gd name="T9" fmla="*/ 2 h 17"/>
                  <a:gd name="T10" fmla="*/ 8 w 17"/>
                  <a:gd name="T11" fmla="*/ 2 h 17"/>
                  <a:gd name="T12" fmla="*/ 16 w 17"/>
                  <a:gd name="T13" fmla="*/ 8 h 17"/>
                  <a:gd name="T14" fmla="*/ 8 w 17"/>
                  <a:gd name="T15" fmla="*/ 14 h 17"/>
                  <a:gd name="T16" fmla="*/ 8 w 17"/>
                  <a:gd name="T17" fmla="*/ 16 h 17"/>
                  <a:gd name="T18" fmla="*/ 8 w 17"/>
                  <a:gd name="T19" fmla="*/ 16 h 17"/>
                  <a:gd name="T20" fmla="*/ 0 w 17"/>
                  <a:gd name="T21" fmla="*/ 16 h 17"/>
                  <a:gd name="T22" fmla="*/ 0 w 17"/>
                  <a:gd name="T23" fmla="*/ 14 h 17"/>
                  <a:gd name="T24" fmla="*/ 0 w 17"/>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7"/>
                  <a:gd name="T41" fmla="*/ 17 w 17"/>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7">
                    <a:moveTo>
                      <a:pt x="0" y="8"/>
                    </a:moveTo>
                    <a:lnTo>
                      <a:pt x="0" y="2"/>
                    </a:lnTo>
                    <a:lnTo>
                      <a:pt x="8" y="0"/>
                    </a:lnTo>
                    <a:lnTo>
                      <a:pt x="8" y="2"/>
                    </a:lnTo>
                    <a:lnTo>
                      <a:pt x="16" y="8"/>
                    </a:lnTo>
                    <a:lnTo>
                      <a:pt x="8" y="14"/>
                    </a:lnTo>
                    <a:lnTo>
                      <a:pt x="8" y="16"/>
                    </a:lnTo>
                    <a:lnTo>
                      <a:pt x="0" y="16"/>
                    </a:lnTo>
                    <a:lnTo>
                      <a:pt x="0" y="14"/>
                    </a:lnTo>
                    <a:lnTo>
                      <a:pt x="0" y="8"/>
                    </a:lnTo>
                  </a:path>
                </a:pathLst>
              </a:custGeom>
              <a:solidFill>
                <a:srgbClr val="FFFFFF"/>
              </a:solidFill>
              <a:ln w="12700" cap="rnd">
                <a:solidFill>
                  <a:srgbClr val="FF0000"/>
                </a:solidFill>
                <a:round/>
                <a:headEnd/>
                <a:tailEnd/>
              </a:ln>
            </p:spPr>
            <p:txBody>
              <a:bodyPr/>
              <a:lstStyle/>
              <a:p>
                <a:endParaRPr lang="en-US"/>
              </a:p>
            </p:txBody>
          </p:sp>
          <p:sp>
            <p:nvSpPr>
              <p:cNvPr id="116150" name="Freeform 160"/>
              <p:cNvSpPr>
                <a:spLocks/>
              </p:cNvSpPr>
              <p:nvPr/>
            </p:nvSpPr>
            <p:spPr bwMode="auto">
              <a:xfrm>
                <a:off x="2722" y="234"/>
                <a:ext cx="18" cy="17"/>
              </a:xfrm>
              <a:custGeom>
                <a:avLst/>
                <a:gdLst>
                  <a:gd name="T0" fmla="*/ 0 w 18"/>
                  <a:gd name="T1" fmla="*/ 8 h 17"/>
                  <a:gd name="T2" fmla="*/ 8 w 18"/>
                  <a:gd name="T3" fmla="*/ 2 h 17"/>
                  <a:gd name="T4" fmla="*/ 8 w 18"/>
                  <a:gd name="T5" fmla="*/ 2 h 17"/>
                  <a:gd name="T6" fmla="*/ 8 w 18"/>
                  <a:gd name="T7" fmla="*/ 0 h 17"/>
                  <a:gd name="T8" fmla="*/ 17 w 18"/>
                  <a:gd name="T9" fmla="*/ 2 h 17"/>
                  <a:gd name="T10" fmla="*/ 17 w 18"/>
                  <a:gd name="T11" fmla="*/ 2 h 17"/>
                  <a:gd name="T12" fmla="*/ 17 w 18"/>
                  <a:gd name="T13" fmla="*/ 8 h 17"/>
                  <a:gd name="T14" fmla="*/ 17 w 18"/>
                  <a:gd name="T15" fmla="*/ 14 h 17"/>
                  <a:gd name="T16" fmla="*/ 17 w 18"/>
                  <a:gd name="T17" fmla="*/ 16 h 17"/>
                  <a:gd name="T18" fmla="*/ 8 w 18"/>
                  <a:gd name="T19" fmla="*/ 16 h 17"/>
                  <a:gd name="T20" fmla="*/ 8 w 18"/>
                  <a:gd name="T21" fmla="*/ 16 h 17"/>
                  <a:gd name="T22" fmla="*/ 8 w 18"/>
                  <a:gd name="T23" fmla="*/ 14 h 17"/>
                  <a:gd name="T24" fmla="*/ 0 w 18"/>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7"/>
                  <a:gd name="T41" fmla="*/ 18 w 18"/>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7">
                    <a:moveTo>
                      <a:pt x="0" y="8"/>
                    </a:moveTo>
                    <a:lnTo>
                      <a:pt x="8" y="2"/>
                    </a:lnTo>
                    <a:lnTo>
                      <a:pt x="8" y="0"/>
                    </a:lnTo>
                    <a:lnTo>
                      <a:pt x="17" y="2"/>
                    </a:lnTo>
                    <a:lnTo>
                      <a:pt x="17" y="8"/>
                    </a:lnTo>
                    <a:lnTo>
                      <a:pt x="17" y="14"/>
                    </a:lnTo>
                    <a:lnTo>
                      <a:pt x="17" y="16"/>
                    </a:lnTo>
                    <a:lnTo>
                      <a:pt x="8" y="16"/>
                    </a:lnTo>
                    <a:lnTo>
                      <a:pt x="8" y="14"/>
                    </a:lnTo>
                    <a:lnTo>
                      <a:pt x="0" y="8"/>
                    </a:lnTo>
                  </a:path>
                </a:pathLst>
              </a:custGeom>
              <a:solidFill>
                <a:srgbClr val="FFFFFF"/>
              </a:solidFill>
              <a:ln w="12700" cap="rnd">
                <a:solidFill>
                  <a:srgbClr val="FF0000"/>
                </a:solidFill>
                <a:round/>
                <a:headEnd/>
                <a:tailEnd/>
              </a:ln>
            </p:spPr>
            <p:txBody>
              <a:bodyPr/>
              <a:lstStyle/>
              <a:p>
                <a:endParaRPr lang="en-US"/>
              </a:p>
            </p:txBody>
          </p:sp>
          <p:sp>
            <p:nvSpPr>
              <p:cNvPr id="116151" name="Freeform 161"/>
              <p:cNvSpPr>
                <a:spLocks/>
              </p:cNvSpPr>
              <p:nvPr/>
            </p:nvSpPr>
            <p:spPr bwMode="auto">
              <a:xfrm>
                <a:off x="2729" y="238"/>
                <a:ext cx="18" cy="17"/>
              </a:xfrm>
              <a:custGeom>
                <a:avLst/>
                <a:gdLst>
                  <a:gd name="T0" fmla="*/ 5 w 18"/>
                  <a:gd name="T1" fmla="*/ 16 h 17"/>
                  <a:gd name="T2" fmla="*/ 0 w 18"/>
                  <a:gd name="T3" fmla="*/ 8 h 17"/>
                  <a:gd name="T4" fmla="*/ 1 w 18"/>
                  <a:gd name="T5" fmla="*/ 4 h 17"/>
                  <a:gd name="T6" fmla="*/ 6 w 18"/>
                  <a:gd name="T7" fmla="*/ 0 h 17"/>
                  <a:gd name="T8" fmla="*/ 8 w 18"/>
                  <a:gd name="T9" fmla="*/ 0 h 17"/>
                  <a:gd name="T10" fmla="*/ 15 w 18"/>
                  <a:gd name="T11" fmla="*/ 4 h 17"/>
                  <a:gd name="T12" fmla="*/ 17 w 18"/>
                  <a:gd name="T13" fmla="*/ 8 h 17"/>
                  <a:gd name="T14" fmla="*/ 11 w 18"/>
                  <a:gd name="T15" fmla="*/ 16 h 17"/>
                  <a:gd name="T16" fmla="*/ 5 w 18"/>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5" y="16"/>
                    </a:moveTo>
                    <a:lnTo>
                      <a:pt x="0" y="8"/>
                    </a:lnTo>
                    <a:lnTo>
                      <a:pt x="1" y="4"/>
                    </a:lnTo>
                    <a:lnTo>
                      <a:pt x="6" y="0"/>
                    </a:lnTo>
                    <a:lnTo>
                      <a:pt x="8" y="0"/>
                    </a:lnTo>
                    <a:lnTo>
                      <a:pt x="15" y="4"/>
                    </a:lnTo>
                    <a:lnTo>
                      <a:pt x="17" y="8"/>
                    </a:lnTo>
                    <a:lnTo>
                      <a:pt x="11" y="16"/>
                    </a:lnTo>
                    <a:lnTo>
                      <a:pt x="5" y="16"/>
                    </a:lnTo>
                  </a:path>
                </a:pathLst>
              </a:custGeom>
              <a:solidFill>
                <a:srgbClr val="FFFFFF"/>
              </a:solidFill>
              <a:ln w="12700" cap="rnd">
                <a:solidFill>
                  <a:srgbClr val="FF0000"/>
                </a:solidFill>
                <a:round/>
                <a:headEnd/>
                <a:tailEnd/>
              </a:ln>
            </p:spPr>
            <p:txBody>
              <a:bodyPr/>
              <a:lstStyle/>
              <a:p>
                <a:endParaRPr lang="en-US"/>
              </a:p>
            </p:txBody>
          </p:sp>
          <p:sp>
            <p:nvSpPr>
              <p:cNvPr id="116152" name="Freeform 162"/>
              <p:cNvSpPr>
                <a:spLocks/>
              </p:cNvSpPr>
              <p:nvPr/>
            </p:nvSpPr>
            <p:spPr bwMode="auto">
              <a:xfrm>
                <a:off x="2730" y="233"/>
                <a:ext cx="17" cy="17"/>
              </a:xfrm>
              <a:custGeom>
                <a:avLst/>
                <a:gdLst>
                  <a:gd name="T0" fmla="*/ 4 w 17"/>
                  <a:gd name="T1" fmla="*/ 16 h 17"/>
                  <a:gd name="T2" fmla="*/ 0 w 17"/>
                  <a:gd name="T3" fmla="*/ 6 h 17"/>
                  <a:gd name="T4" fmla="*/ 0 w 17"/>
                  <a:gd name="T5" fmla="*/ 4 h 17"/>
                  <a:gd name="T6" fmla="*/ 6 w 17"/>
                  <a:gd name="T7" fmla="*/ 0 h 17"/>
                  <a:gd name="T8" fmla="*/ 8 w 17"/>
                  <a:gd name="T9" fmla="*/ 0 h 17"/>
                  <a:gd name="T10" fmla="*/ 14 w 17"/>
                  <a:gd name="T11" fmla="*/ 4 h 17"/>
                  <a:gd name="T12" fmla="*/ 16 w 17"/>
                  <a:gd name="T13" fmla="*/ 6 h 17"/>
                  <a:gd name="T14" fmla="*/ 10 w 17"/>
                  <a:gd name="T15" fmla="*/ 16 h 17"/>
                  <a:gd name="T16" fmla="*/ 4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16"/>
                    </a:moveTo>
                    <a:lnTo>
                      <a:pt x="0" y="6"/>
                    </a:lnTo>
                    <a:lnTo>
                      <a:pt x="0" y="4"/>
                    </a:lnTo>
                    <a:lnTo>
                      <a:pt x="6" y="0"/>
                    </a:lnTo>
                    <a:lnTo>
                      <a:pt x="8" y="0"/>
                    </a:lnTo>
                    <a:lnTo>
                      <a:pt x="14" y="4"/>
                    </a:lnTo>
                    <a:lnTo>
                      <a:pt x="16" y="6"/>
                    </a:lnTo>
                    <a:lnTo>
                      <a:pt x="10" y="16"/>
                    </a:lnTo>
                    <a:lnTo>
                      <a:pt x="4" y="16"/>
                    </a:lnTo>
                  </a:path>
                </a:pathLst>
              </a:custGeom>
              <a:solidFill>
                <a:srgbClr val="FFFFFF"/>
              </a:solidFill>
              <a:ln w="12700" cap="rnd">
                <a:solidFill>
                  <a:srgbClr val="FF0000"/>
                </a:solidFill>
                <a:round/>
                <a:headEnd/>
                <a:tailEnd/>
              </a:ln>
            </p:spPr>
            <p:txBody>
              <a:bodyPr/>
              <a:lstStyle/>
              <a:p>
                <a:endParaRPr lang="en-US"/>
              </a:p>
            </p:txBody>
          </p:sp>
          <p:sp>
            <p:nvSpPr>
              <p:cNvPr id="116153" name="Freeform 163"/>
              <p:cNvSpPr>
                <a:spLocks/>
              </p:cNvSpPr>
              <p:nvPr/>
            </p:nvSpPr>
            <p:spPr bwMode="auto">
              <a:xfrm>
                <a:off x="2730" y="228"/>
                <a:ext cx="17" cy="17"/>
              </a:xfrm>
              <a:custGeom>
                <a:avLst/>
                <a:gdLst>
                  <a:gd name="T0" fmla="*/ 6 w 17"/>
                  <a:gd name="T1" fmla="*/ 16 h 17"/>
                  <a:gd name="T2" fmla="*/ 0 w 17"/>
                  <a:gd name="T3" fmla="*/ 8 h 17"/>
                  <a:gd name="T4" fmla="*/ 2 w 17"/>
                  <a:gd name="T5" fmla="*/ 2 h 17"/>
                  <a:gd name="T6" fmla="*/ 6 w 17"/>
                  <a:gd name="T7" fmla="*/ 0 h 17"/>
                  <a:gd name="T8" fmla="*/ 9 w 17"/>
                  <a:gd name="T9" fmla="*/ 0 h 17"/>
                  <a:gd name="T10" fmla="*/ 13 w 17"/>
                  <a:gd name="T11" fmla="*/ 2 h 17"/>
                  <a:gd name="T12" fmla="*/ 16 w 17"/>
                  <a:gd name="T13" fmla="*/ 8 h 17"/>
                  <a:gd name="T14" fmla="*/ 11 w 17"/>
                  <a:gd name="T15" fmla="*/ 16 h 17"/>
                  <a:gd name="T16" fmla="*/ 6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6" y="16"/>
                    </a:moveTo>
                    <a:lnTo>
                      <a:pt x="0" y="8"/>
                    </a:lnTo>
                    <a:lnTo>
                      <a:pt x="2" y="2"/>
                    </a:lnTo>
                    <a:lnTo>
                      <a:pt x="6" y="0"/>
                    </a:lnTo>
                    <a:lnTo>
                      <a:pt x="9" y="0"/>
                    </a:lnTo>
                    <a:lnTo>
                      <a:pt x="13" y="2"/>
                    </a:lnTo>
                    <a:lnTo>
                      <a:pt x="16" y="8"/>
                    </a:lnTo>
                    <a:lnTo>
                      <a:pt x="11" y="16"/>
                    </a:lnTo>
                    <a:lnTo>
                      <a:pt x="6" y="16"/>
                    </a:lnTo>
                  </a:path>
                </a:pathLst>
              </a:custGeom>
              <a:solidFill>
                <a:srgbClr val="FFFFFF"/>
              </a:solidFill>
              <a:ln w="12700" cap="rnd">
                <a:solidFill>
                  <a:srgbClr val="FF0000"/>
                </a:solidFill>
                <a:round/>
                <a:headEnd/>
                <a:tailEnd/>
              </a:ln>
            </p:spPr>
            <p:txBody>
              <a:bodyPr/>
              <a:lstStyle/>
              <a:p>
                <a:endParaRPr lang="en-US"/>
              </a:p>
            </p:txBody>
          </p:sp>
          <p:sp>
            <p:nvSpPr>
              <p:cNvPr id="116154" name="Freeform 164"/>
              <p:cNvSpPr>
                <a:spLocks/>
              </p:cNvSpPr>
              <p:nvPr/>
            </p:nvSpPr>
            <p:spPr bwMode="auto">
              <a:xfrm>
                <a:off x="2732" y="224"/>
                <a:ext cx="17" cy="17"/>
              </a:xfrm>
              <a:custGeom>
                <a:avLst/>
                <a:gdLst>
                  <a:gd name="T0" fmla="*/ 5 w 17"/>
                  <a:gd name="T1" fmla="*/ 16 h 17"/>
                  <a:gd name="T2" fmla="*/ 0 w 17"/>
                  <a:gd name="T3" fmla="*/ 6 h 17"/>
                  <a:gd name="T4" fmla="*/ 2 w 17"/>
                  <a:gd name="T5" fmla="*/ 3 h 17"/>
                  <a:gd name="T6" fmla="*/ 5 w 17"/>
                  <a:gd name="T7" fmla="*/ 0 h 17"/>
                  <a:gd name="T8" fmla="*/ 8 w 17"/>
                  <a:gd name="T9" fmla="*/ 0 h 17"/>
                  <a:gd name="T10" fmla="*/ 13 w 17"/>
                  <a:gd name="T11" fmla="*/ 3 h 17"/>
                  <a:gd name="T12" fmla="*/ 16 w 17"/>
                  <a:gd name="T13" fmla="*/ 6 h 17"/>
                  <a:gd name="T14" fmla="*/ 10 w 17"/>
                  <a:gd name="T15" fmla="*/ 16 h 17"/>
                  <a:gd name="T16" fmla="*/ 5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6"/>
                    </a:moveTo>
                    <a:lnTo>
                      <a:pt x="0" y="6"/>
                    </a:lnTo>
                    <a:lnTo>
                      <a:pt x="2" y="3"/>
                    </a:lnTo>
                    <a:lnTo>
                      <a:pt x="5" y="0"/>
                    </a:lnTo>
                    <a:lnTo>
                      <a:pt x="8" y="0"/>
                    </a:lnTo>
                    <a:lnTo>
                      <a:pt x="13" y="3"/>
                    </a:lnTo>
                    <a:lnTo>
                      <a:pt x="16" y="6"/>
                    </a:lnTo>
                    <a:lnTo>
                      <a:pt x="10" y="16"/>
                    </a:lnTo>
                    <a:lnTo>
                      <a:pt x="5" y="16"/>
                    </a:lnTo>
                  </a:path>
                </a:pathLst>
              </a:custGeom>
              <a:solidFill>
                <a:srgbClr val="FFFFFF"/>
              </a:solidFill>
              <a:ln w="12700" cap="rnd">
                <a:solidFill>
                  <a:srgbClr val="FF0000"/>
                </a:solidFill>
                <a:round/>
                <a:headEnd/>
                <a:tailEnd/>
              </a:ln>
            </p:spPr>
            <p:txBody>
              <a:bodyPr/>
              <a:lstStyle/>
              <a:p>
                <a:endParaRPr lang="en-US"/>
              </a:p>
            </p:txBody>
          </p:sp>
          <p:sp>
            <p:nvSpPr>
              <p:cNvPr id="116155" name="Freeform 165"/>
              <p:cNvSpPr>
                <a:spLocks/>
              </p:cNvSpPr>
              <p:nvPr/>
            </p:nvSpPr>
            <p:spPr bwMode="auto">
              <a:xfrm>
                <a:off x="2732" y="221"/>
                <a:ext cx="17" cy="17"/>
              </a:xfrm>
              <a:custGeom>
                <a:avLst/>
                <a:gdLst>
                  <a:gd name="T0" fmla="*/ 6 w 17"/>
                  <a:gd name="T1" fmla="*/ 16 h 17"/>
                  <a:gd name="T2" fmla="*/ 0 w 17"/>
                  <a:gd name="T3" fmla="*/ 8 h 17"/>
                  <a:gd name="T4" fmla="*/ 3 w 17"/>
                  <a:gd name="T5" fmla="*/ 4 h 17"/>
                  <a:gd name="T6" fmla="*/ 6 w 17"/>
                  <a:gd name="T7" fmla="*/ 0 h 17"/>
                  <a:gd name="T8" fmla="*/ 9 w 17"/>
                  <a:gd name="T9" fmla="*/ 0 h 17"/>
                  <a:gd name="T10" fmla="*/ 16 w 17"/>
                  <a:gd name="T11" fmla="*/ 4 h 17"/>
                  <a:gd name="T12" fmla="*/ 16 w 17"/>
                  <a:gd name="T13" fmla="*/ 8 h 17"/>
                  <a:gd name="T14" fmla="*/ 12 w 17"/>
                  <a:gd name="T15" fmla="*/ 16 h 17"/>
                  <a:gd name="T16" fmla="*/ 6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6" y="16"/>
                    </a:moveTo>
                    <a:lnTo>
                      <a:pt x="0" y="8"/>
                    </a:lnTo>
                    <a:lnTo>
                      <a:pt x="3" y="4"/>
                    </a:lnTo>
                    <a:lnTo>
                      <a:pt x="6" y="0"/>
                    </a:lnTo>
                    <a:lnTo>
                      <a:pt x="9" y="0"/>
                    </a:lnTo>
                    <a:lnTo>
                      <a:pt x="16" y="4"/>
                    </a:lnTo>
                    <a:lnTo>
                      <a:pt x="16" y="8"/>
                    </a:lnTo>
                    <a:lnTo>
                      <a:pt x="12" y="16"/>
                    </a:lnTo>
                    <a:lnTo>
                      <a:pt x="6" y="16"/>
                    </a:lnTo>
                  </a:path>
                </a:pathLst>
              </a:custGeom>
              <a:solidFill>
                <a:srgbClr val="FFFFFF"/>
              </a:solidFill>
              <a:ln w="12700" cap="rnd">
                <a:solidFill>
                  <a:srgbClr val="FF0000"/>
                </a:solidFill>
                <a:round/>
                <a:headEnd/>
                <a:tailEnd/>
              </a:ln>
            </p:spPr>
            <p:txBody>
              <a:bodyPr/>
              <a:lstStyle/>
              <a:p>
                <a:endParaRPr lang="en-US"/>
              </a:p>
            </p:txBody>
          </p:sp>
          <p:sp>
            <p:nvSpPr>
              <p:cNvPr id="116156" name="Freeform 166"/>
              <p:cNvSpPr>
                <a:spLocks/>
              </p:cNvSpPr>
              <p:nvPr/>
            </p:nvSpPr>
            <p:spPr bwMode="auto">
              <a:xfrm>
                <a:off x="2851" y="245"/>
                <a:ext cx="17" cy="17"/>
              </a:xfrm>
              <a:custGeom>
                <a:avLst/>
                <a:gdLst>
                  <a:gd name="T0" fmla="*/ 5 w 17"/>
                  <a:gd name="T1" fmla="*/ 16 h 17"/>
                  <a:gd name="T2" fmla="*/ 0 w 17"/>
                  <a:gd name="T3" fmla="*/ 6 h 17"/>
                  <a:gd name="T4" fmla="*/ 1 w 17"/>
                  <a:gd name="T5" fmla="*/ 3 h 17"/>
                  <a:gd name="T6" fmla="*/ 6 w 17"/>
                  <a:gd name="T7" fmla="*/ 0 h 17"/>
                  <a:gd name="T8" fmla="*/ 9 w 17"/>
                  <a:gd name="T9" fmla="*/ 0 h 17"/>
                  <a:gd name="T10" fmla="*/ 14 w 17"/>
                  <a:gd name="T11" fmla="*/ 3 h 17"/>
                  <a:gd name="T12" fmla="*/ 16 w 17"/>
                  <a:gd name="T13" fmla="*/ 6 h 17"/>
                  <a:gd name="T14" fmla="*/ 10 w 17"/>
                  <a:gd name="T15" fmla="*/ 16 h 17"/>
                  <a:gd name="T16" fmla="*/ 5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6"/>
                    </a:moveTo>
                    <a:lnTo>
                      <a:pt x="0" y="6"/>
                    </a:lnTo>
                    <a:lnTo>
                      <a:pt x="1" y="3"/>
                    </a:lnTo>
                    <a:lnTo>
                      <a:pt x="6" y="0"/>
                    </a:lnTo>
                    <a:lnTo>
                      <a:pt x="9" y="0"/>
                    </a:lnTo>
                    <a:lnTo>
                      <a:pt x="14" y="3"/>
                    </a:lnTo>
                    <a:lnTo>
                      <a:pt x="16" y="6"/>
                    </a:lnTo>
                    <a:lnTo>
                      <a:pt x="10" y="16"/>
                    </a:lnTo>
                    <a:lnTo>
                      <a:pt x="5" y="16"/>
                    </a:lnTo>
                  </a:path>
                </a:pathLst>
              </a:custGeom>
              <a:solidFill>
                <a:srgbClr val="FFFFFF"/>
              </a:solidFill>
              <a:ln w="12700" cap="rnd">
                <a:solidFill>
                  <a:srgbClr val="FF0000"/>
                </a:solidFill>
                <a:round/>
                <a:headEnd/>
                <a:tailEnd/>
              </a:ln>
            </p:spPr>
            <p:txBody>
              <a:bodyPr/>
              <a:lstStyle/>
              <a:p>
                <a:endParaRPr lang="en-US"/>
              </a:p>
            </p:txBody>
          </p:sp>
          <p:sp>
            <p:nvSpPr>
              <p:cNvPr id="116157" name="Freeform 167"/>
              <p:cNvSpPr>
                <a:spLocks/>
              </p:cNvSpPr>
              <p:nvPr/>
            </p:nvSpPr>
            <p:spPr bwMode="auto">
              <a:xfrm>
                <a:off x="2853" y="238"/>
                <a:ext cx="17" cy="17"/>
              </a:xfrm>
              <a:custGeom>
                <a:avLst/>
                <a:gdLst>
                  <a:gd name="T0" fmla="*/ 4 w 17"/>
                  <a:gd name="T1" fmla="*/ 16 h 17"/>
                  <a:gd name="T2" fmla="*/ 0 w 17"/>
                  <a:gd name="T3" fmla="*/ 8 h 17"/>
                  <a:gd name="T4" fmla="*/ 1 w 17"/>
                  <a:gd name="T5" fmla="*/ 4 h 17"/>
                  <a:gd name="T6" fmla="*/ 6 w 17"/>
                  <a:gd name="T7" fmla="*/ 0 h 17"/>
                  <a:gd name="T8" fmla="*/ 8 w 17"/>
                  <a:gd name="T9" fmla="*/ 0 h 17"/>
                  <a:gd name="T10" fmla="*/ 14 w 17"/>
                  <a:gd name="T11" fmla="*/ 4 h 17"/>
                  <a:gd name="T12" fmla="*/ 16 w 17"/>
                  <a:gd name="T13" fmla="*/ 8 h 17"/>
                  <a:gd name="T14" fmla="*/ 11 w 17"/>
                  <a:gd name="T15" fmla="*/ 16 h 17"/>
                  <a:gd name="T16" fmla="*/ 4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16"/>
                    </a:moveTo>
                    <a:lnTo>
                      <a:pt x="0" y="8"/>
                    </a:lnTo>
                    <a:lnTo>
                      <a:pt x="1" y="4"/>
                    </a:lnTo>
                    <a:lnTo>
                      <a:pt x="6" y="0"/>
                    </a:lnTo>
                    <a:lnTo>
                      <a:pt x="8" y="0"/>
                    </a:lnTo>
                    <a:lnTo>
                      <a:pt x="14" y="4"/>
                    </a:lnTo>
                    <a:lnTo>
                      <a:pt x="16" y="8"/>
                    </a:lnTo>
                    <a:lnTo>
                      <a:pt x="11" y="16"/>
                    </a:lnTo>
                    <a:lnTo>
                      <a:pt x="4" y="16"/>
                    </a:lnTo>
                  </a:path>
                </a:pathLst>
              </a:custGeom>
              <a:solidFill>
                <a:srgbClr val="FFFFFF"/>
              </a:solidFill>
              <a:ln w="12700" cap="rnd">
                <a:solidFill>
                  <a:srgbClr val="FF0000"/>
                </a:solidFill>
                <a:round/>
                <a:headEnd/>
                <a:tailEnd/>
              </a:ln>
            </p:spPr>
            <p:txBody>
              <a:bodyPr/>
              <a:lstStyle/>
              <a:p>
                <a:endParaRPr lang="en-US"/>
              </a:p>
            </p:txBody>
          </p:sp>
          <p:sp>
            <p:nvSpPr>
              <p:cNvPr id="116158" name="Freeform 168"/>
              <p:cNvSpPr>
                <a:spLocks/>
              </p:cNvSpPr>
              <p:nvPr/>
            </p:nvSpPr>
            <p:spPr bwMode="auto">
              <a:xfrm>
                <a:off x="2854" y="233"/>
                <a:ext cx="17" cy="17"/>
              </a:xfrm>
              <a:custGeom>
                <a:avLst/>
                <a:gdLst>
                  <a:gd name="T0" fmla="*/ 4 w 17"/>
                  <a:gd name="T1" fmla="*/ 16 h 17"/>
                  <a:gd name="T2" fmla="*/ 0 w 17"/>
                  <a:gd name="T3" fmla="*/ 6 h 17"/>
                  <a:gd name="T4" fmla="*/ 0 w 17"/>
                  <a:gd name="T5" fmla="*/ 4 h 17"/>
                  <a:gd name="T6" fmla="*/ 6 w 17"/>
                  <a:gd name="T7" fmla="*/ 0 h 17"/>
                  <a:gd name="T8" fmla="*/ 8 w 17"/>
                  <a:gd name="T9" fmla="*/ 0 h 17"/>
                  <a:gd name="T10" fmla="*/ 14 w 17"/>
                  <a:gd name="T11" fmla="*/ 4 h 17"/>
                  <a:gd name="T12" fmla="*/ 16 w 17"/>
                  <a:gd name="T13" fmla="*/ 6 h 17"/>
                  <a:gd name="T14" fmla="*/ 10 w 17"/>
                  <a:gd name="T15" fmla="*/ 16 h 17"/>
                  <a:gd name="T16" fmla="*/ 4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16"/>
                    </a:moveTo>
                    <a:lnTo>
                      <a:pt x="0" y="6"/>
                    </a:lnTo>
                    <a:lnTo>
                      <a:pt x="0" y="4"/>
                    </a:lnTo>
                    <a:lnTo>
                      <a:pt x="6" y="0"/>
                    </a:lnTo>
                    <a:lnTo>
                      <a:pt x="8" y="0"/>
                    </a:lnTo>
                    <a:lnTo>
                      <a:pt x="14" y="4"/>
                    </a:lnTo>
                    <a:lnTo>
                      <a:pt x="16" y="6"/>
                    </a:lnTo>
                    <a:lnTo>
                      <a:pt x="10" y="16"/>
                    </a:lnTo>
                    <a:lnTo>
                      <a:pt x="4" y="16"/>
                    </a:lnTo>
                  </a:path>
                </a:pathLst>
              </a:custGeom>
              <a:solidFill>
                <a:srgbClr val="FFFFFF"/>
              </a:solidFill>
              <a:ln w="12700" cap="rnd">
                <a:solidFill>
                  <a:srgbClr val="FF0000"/>
                </a:solidFill>
                <a:round/>
                <a:headEnd/>
                <a:tailEnd/>
              </a:ln>
            </p:spPr>
            <p:txBody>
              <a:bodyPr/>
              <a:lstStyle/>
              <a:p>
                <a:endParaRPr lang="en-US"/>
              </a:p>
            </p:txBody>
          </p:sp>
          <p:sp>
            <p:nvSpPr>
              <p:cNvPr id="116159" name="Freeform 169"/>
              <p:cNvSpPr>
                <a:spLocks/>
              </p:cNvSpPr>
              <p:nvPr/>
            </p:nvSpPr>
            <p:spPr bwMode="auto">
              <a:xfrm>
                <a:off x="2855" y="228"/>
                <a:ext cx="17" cy="17"/>
              </a:xfrm>
              <a:custGeom>
                <a:avLst/>
                <a:gdLst>
                  <a:gd name="T0" fmla="*/ 5 w 17"/>
                  <a:gd name="T1" fmla="*/ 16 h 17"/>
                  <a:gd name="T2" fmla="*/ 0 w 17"/>
                  <a:gd name="T3" fmla="*/ 8 h 17"/>
                  <a:gd name="T4" fmla="*/ 0 w 17"/>
                  <a:gd name="T5" fmla="*/ 2 h 17"/>
                  <a:gd name="T6" fmla="*/ 5 w 17"/>
                  <a:gd name="T7" fmla="*/ 0 h 17"/>
                  <a:gd name="T8" fmla="*/ 8 w 17"/>
                  <a:gd name="T9" fmla="*/ 0 h 17"/>
                  <a:gd name="T10" fmla="*/ 16 w 17"/>
                  <a:gd name="T11" fmla="*/ 2 h 17"/>
                  <a:gd name="T12" fmla="*/ 16 w 17"/>
                  <a:gd name="T13" fmla="*/ 8 h 17"/>
                  <a:gd name="T14" fmla="*/ 10 w 17"/>
                  <a:gd name="T15" fmla="*/ 16 h 17"/>
                  <a:gd name="T16" fmla="*/ 5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6"/>
                    </a:moveTo>
                    <a:lnTo>
                      <a:pt x="0" y="8"/>
                    </a:lnTo>
                    <a:lnTo>
                      <a:pt x="0" y="2"/>
                    </a:lnTo>
                    <a:lnTo>
                      <a:pt x="5" y="0"/>
                    </a:lnTo>
                    <a:lnTo>
                      <a:pt x="8" y="0"/>
                    </a:lnTo>
                    <a:lnTo>
                      <a:pt x="16" y="2"/>
                    </a:lnTo>
                    <a:lnTo>
                      <a:pt x="16" y="8"/>
                    </a:lnTo>
                    <a:lnTo>
                      <a:pt x="10" y="16"/>
                    </a:lnTo>
                    <a:lnTo>
                      <a:pt x="5" y="16"/>
                    </a:lnTo>
                  </a:path>
                </a:pathLst>
              </a:custGeom>
              <a:solidFill>
                <a:srgbClr val="FFFFFF"/>
              </a:solidFill>
              <a:ln w="12700" cap="rnd">
                <a:solidFill>
                  <a:srgbClr val="FF0000"/>
                </a:solidFill>
                <a:round/>
                <a:headEnd/>
                <a:tailEnd/>
              </a:ln>
            </p:spPr>
            <p:txBody>
              <a:bodyPr/>
              <a:lstStyle/>
              <a:p>
                <a:endParaRPr lang="en-US"/>
              </a:p>
            </p:txBody>
          </p:sp>
          <p:sp>
            <p:nvSpPr>
              <p:cNvPr id="116160" name="Freeform 170"/>
              <p:cNvSpPr>
                <a:spLocks/>
              </p:cNvSpPr>
              <p:nvPr/>
            </p:nvSpPr>
            <p:spPr bwMode="auto">
              <a:xfrm>
                <a:off x="2855" y="224"/>
                <a:ext cx="17" cy="17"/>
              </a:xfrm>
              <a:custGeom>
                <a:avLst/>
                <a:gdLst>
                  <a:gd name="T0" fmla="*/ 5 w 17"/>
                  <a:gd name="T1" fmla="*/ 16 h 17"/>
                  <a:gd name="T2" fmla="*/ 0 w 17"/>
                  <a:gd name="T3" fmla="*/ 6 h 17"/>
                  <a:gd name="T4" fmla="*/ 2 w 17"/>
                  <a:gd name="T5" fmla="*/ 3 h 17"/>
                  <a:gd name="T6" fmla="*/ 8 w 17"/>
                  <a:gd name="T7" fmla="*/ 0 h 17"/>
                  <a:gd name="T8" fmla="*/ 8 w 17"/>
                  <a:gd name="T9" fmla="*/ 0 h 17"/>
                  <a:gd name="T10" fmla="*/ 13 w 17"/>
                  <a:gd name="T11" fmla="*/ 3 h 17"/>
                  <a:gd name="T12" fmla="*/ 16 w 17"/>
                  <a:gd name="T13" fmla="*/ 6 h 17"/>
                  <a:gd name="T14" fmla="*/ 10 w 17"/>
                  <a:gd name="T15" fmla="*/ 16 h 17"/>
                  <a:gd name="T16" fmla="*/ 5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6"/>
                    </a:moveTo>
                    <a:lnTo>
                      <a:pt x="0" y="6"/>
                    </a:lnTo>
                    <a:lnTo>
                      <a:pt x="2" y="3"/>
                    </a:lnTo>
                    <a:lnTo>
                      <a:pt x="8" y="0"/>
                    </a:lnTo>
                    <a:lnTo>
                      <a:pt x="13" y="3"/>
                    </a:lnTo>
                    <a:lnTo>
                      <a:pt x="16" y="6"/>
                    </a:lnTo>
                    <a:lnTo>
                      <a:pt x="10" y="16"/>
                    </a:lnTo>
                    <a:lnTo>
                      <a:pt x="5" y="16"/>
                    </a:lnTo>
                  </a:path>
                </a:pathLst>
              </a:custGeom>
              <a:solidFill>
                <a:srgbClr val="FFFFFF"/>
              </a:solidFill>
              <a:ln w="12700" cap="rnd">
                <a:solidFill>
                  <a:srgbClr val="FF0000"/>
                </a:solidFill>
                <a:round/>
                <a:headEnd/>
                <a:tailEnd/>
              </a:ln>
            </p:spPr>
            <p:txBody>
              <a:bodyPr/>
              <a:lstStyle/>
              <a:p>
                <a:endParaRPr lang="en-US"/>
              </a:p>
            </p:txBody>
          </p:sp>
          <p:sp>
            <p:nvSpPr>
              <p:cNvPr id="116161" name="Freeform 171"/>
              <p:cNvSpPr>
                <a:spLocks/>
              </p:cNvSpPr>
              <p:nvPr/>
            </p:nvSpPr>
            <p:spPr bwMode="auto">
              <a:xfrm>
                <a:off x="2855" y="221"/>
                <a:ext cx="17" cy="17"/>
              </a:xfrm>
              <a:custGeom>
                <a:avLst/>
                <a:gdLst>
                  <a:gd name="T0" fmla="*/ 6 w 17"/>
                  <a:gd name="T1" fmla="*/ 16 h 17"/>
                  <a:gd name="T2" fmla="*/ 0 w 17"/>
                  <a:gd name="T3" fmla="*/ 8 h 17"/>
                  <a:gd name="T4" fmla="*/ 3 w 17"/>
                  <a:gd name="T5" fmla="*/ 4 h 17"/>
                  <a:gd name="T6" fmla="*/ 9 w 17"/>
                  <a:gd name="T7" fmla="*/ 0 h 17"/>
                  <a:gd name="T8" fmla="*/ 9 w 17"/>
                  <a:gd name="T9" fmla="*/ 0 h 17"/>
                  <a:gd name="T10" fmla="*/ 16 w 17"/>
                  <a:gd name="T11" fmla="*/ 4 h 17"/>
                  <a:gd name="T12" fmla="*/ 16 w 17"/>
                  <a:gd name="T13" fmla="*/ 8 h 17"/>
                  <a:gd name="T14" fmla="*/ 12 w 17"/>
                  <a:gd name="T15" fmla="*/ 16 h 17"/>
                  <a:gd name="T16" fmla="*/ 6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6" y="16"/>
                    </a:moveTo>
                    <a:lnTo>
                      <a:pt x="0" y="8"/>
                    </a:lnTo>
                    <a:lnTo>
                      <a:pt x="3" y="4"/>
                    </a:lnTo>
                    <a:lnTo>
                      <a:pt x="9" y="0"/>
                    </a:lnTo>
                    <a:lnTo>
                      <a:pt x="16" y="4"/>
                    </a:lnTo>
                    <a:lnTo>
                      <a:pt x="16" y="8"/>
                    </a:lnTo>
                    <a:lnTo>
                      <a:pt x="12" y="16"/>
                    </a:lnTo>
                    <a:lnTo>
                      <a:pt x="6" y="16"/>
                    </a:lnTo>
                  </a:path>
                </a:pathLst>
              </a:custGeom>
              <a:solidFill>
                <a:srgbClr val="FFFFFF"/>
              </a:solidFill>
              <a:ln w="12700" cap="rnd">
                <a:solidFill>
                  <a:srgbClr val="FF0000"/>
                </a:solidFill>
                <a:round/>
                <a:headEnd/>
                <a:tailEnd/>
              </a:ln>
            </p:spPr>
            <p:txBody>
              <a:bodyPr/>
              <a:lstStyle/>
              <a:p>
                <a:endParaRPr lang="en-US"/>
              </a:p>
            </p:txBody>
          </p:sp>
          <p:sp>
            <p:nvSpPr>
              <p:cNvPr id="116162" name="Freeform 172"/>
              <p:cNvSpPr>
                <a:spLocks/>
              </p:cNvSpPr>
              <p:nvPr/>
            </p:nvSpPr>
            <p:spPr bwMode="auto">
              <a:xfrm>
                <a:off x="2789" y="234"/>
                <a:ext cx="18" cy="17"/>
              </a:xfrm>
              <a:custGeom>
                <a:avLst/>
                <a:gdLst>
                  <a:gd name="T0" fmla="*/ 5 w 18"/>
                  <a:gd name="T1" fmla="*/ 16 h 17"/>
                  <a:gd name="T2" fmla="*/ 0 w 18"/>
                  <a:gd name="T3" fmla="*/ 6 h 17"/>
                  <a:gd name="T4" fmla="*/ 2 w 18"/>
                  <a:gd name="T5" fmla="*/ 2 h 17"/>
                  <a:gd name="T6" fmla="*/ 7 w 18"/>
                  <a:gd name="T7" fmla="*/ 0 h 17"/>
                  <a:gd name="T8" fmla="*/ 9 w 18"/>
                  <a:gd name="T9" fmla="*/ 0 h 17"/>
                  <a:gd name="T10" fmla="*/ 14 w 18"/>
                  <a:gd name="T11" fmla="*/ 2 h 17"/>
                  <a:gd name="T12" fmla="*/ 17 w 18"/>
                  <a:gd name="T13" fmla="*/ 6 h 17"/>
                  <a:gd name="T14" fmla="*/ 11 w 18"/>
                  <a:gd name="T15" fmla="*/ 16 h 17"/>
                  <a:gd name="T16" fmla="*/ 5 w 18"/>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5" y="16"/>
                    </a:moveTo>
                    <a:lnTo>
                      <a:pt x="0" y="6"/>
                    </a:lnTo>
                    <a:lnTo>
                      <a:pt x="2" y="2"/>
                    </a:lnTo>
                    <a:lnTo>
                      <a:pt x="7" y="0"/>
                    </a:lnTo>
                    <a:lnTo>
                      <a:pt x="9" y="0"/>
                    </a:lnTo>
                    <a:lnTo>
                      <a:pt x="14" y="2"/>
                    </a:lnTo>
                    <a:lnTo>
                      <a:pt x="17" y="6"/>
                    </a:lnTo>
                    <a:lnTo>
                      <a:pt x="11" y="16"/>
                    </a:lnTo>
                    <a:lnTo>
                      <a:pt x="5" y="16"/>
                    </a:lnTo>
                  </a:path>
                </a:pathLst>
              </a:custGeom>
              <a:solidFill>
                <a:srgbClr val="FFFFFF"/>
              </a:solidFill>
              <a:ln w="12700" cap="rnd">
                <a:solidFill>
                  <a:srgbClr val="FF0000"/>
                </a:solidFill>
                <a:round/>
                <a:headEnd/>
                <a:tailEnd/>
              </a:ln>
            </p:spPr>
            <p:txBody>
              <a:bodyPr/>
              <a:lstStyle/>
              <a:p>
                <a:endParaRPr lang="en-US"/>
              </a:p>
            </p:txBody>
          </p:sp>
          <p:sp>
            <p:nvSpPr>
              <p:cNvPr id="116163" name="Freeform 173"/>
              <p:cNvSpPr>
                <a:spLocks/>
              </p:cNvSpPr>
              <p:nvPr/>
            </p:nvSpPr>
            <p:spPr bwMode="auto">
              <a:xfrm>
                <a:off x="2791" y="224"/>
                <a:ext cx="17" cy="17"/>
              </a:xfrm>
              <a:custGeom>
                <a:avLst/>
                <a:gdLst>
                  <a:gd name="T0" fmla="*/ 4 w 17"/>
                  <a:gd name="T1" fmla="*/ 16 h 17"/>
                  <a:gd name="T2" fmla="*/ 0 w 17"/>
                  <a:gd name="T3" fmla="*/ 7 h 17"/>
                  <a:gd name="T4" fmla="*/ 1 w 17"/>
                  <a:gd name="T5" fmla="*/ 4 h 17"/>
                  <a:gd name="T6" fmla="*/ 6 w 17"/>
                  <a:gd name="T7" fmla="*/ 0 h 17"/>
                  <a:gd name="T8" fmla="*/ 8 w 17"/>
                  <a:gd name="T9" fmla="*/ 0 h 17"/>
                  <a:gd name="T10" fmla="*/ 14 w 17"/>
                  <a:gd name="T11" fmla="*/ 4 h 17"/>
                  <a:gd name="T12" fmla="*/ 16 w 17"/>
                  <a:gd name="T13" fmla="*/ 7 h 17"/>
                  <a:gd name="T14" fmla="*/ 11 w 17"/>
                  <a:gd name="T15" fmla="*/ 16 h 17"/>
                  <a:gd name="T16" fmla="*/ 4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16"/>
                    </a:moveTo>
                    <a:lnTo>
                      <a:pt x="0" y="7"/>
                    </a:lnTo>
                    <a:lnTo>
                      <a:pt x="1" y="4"/>
                    </a:lnTo>
                    <a:lnTo>
                      <a:pt x="6" y="0"/>
                    </a:lnTo>
                    <a:lnTo>
                      <a:pt x="8" y="0"/>
                    </a:lnTo>
                    <a:lnTo>
                      <a:pt x="14" y="4"/>
                    </a:lnTo>
                    <a:lnTo>
                      <a:pt x="16" y="7"/>
                    </a:lnTo>
                    <a:lnTo>
                      <a:pt x="11" y="16"/>
                    </a:lnTo>
                    <a:lnTo>
                      <a:pt x="4" y="16"/>
                    </a:lnTo>
                  </a:path>
                </a:pathLst>
              </a:custGeom>
              <a:solidFill>
                <a:srgbClr val="FFFFFF"/>
              </a:solidFill>
              <a:ln w="12700" cap="rnd">
                <a:solidFill>
                  <a:srgbClr val="FF0000"/>
                </a:solidFill>
                <a:round/>
                <a:headEnd/>
                <a:tailEnd/>
              </a:ln>
            </p:spPr>
            <p:txBody>
              <a:bodyPr/>
              <a:lstStyle/>
              <a:p>
                <a:endParaRPr lang="en-US"/>
              </a:p>
            </p:txBody>
          </p:sp>
          <p:sp>
            <p:nvSpPr>
              <p:cNvPr id="116164" name="Freeform 174"/>
              <p:cNvSpPr>
                <a:spLocks/>
              </p:cNvSpPr>
              <p:nvPr/>
            </p:nvSpPr>
            <p:spPr bwMode="auto">
              <a:xfrm>
                <a:off x="2791" y="218"/>
                <a:ext cx="17" cy="17"/>
              </a:xfrm>
              <a:custGeom>
                <a:avLst/>
                <a:gdLst>
                  <a:gd name="T0" fmla="*/ 5 w 17"/>
                  <a:gd name="T1" fmla="*/ 16 h 17"/>
                  <a:gd name="T2" fmla="*/ 0 w 17"/>
                  <a:gd name="T3" fmla="*/ 7 h 17"/>
                  <a:gd name="T4" fmla="*/ 1 w 17"/>
                  <a:gd name="T5" fmla="*/ 3 h 17"/>
                  <a:gd name="T6" fmla="*/ 6 w 17"/>
                  <a:gd name="T7" fmla="*/ 0 h 17"/>
                  <a:gd name="T8" fmla="*/ 9 w 17"/>
                  <a:gd name="T9" fmla="*/ 0 h 17"/>
                  <a:gd name="T10" fmla="*/ 14 w 17"/>
                  <a:gd name="T11" fmla="*/ 3 h 17"/>
                  <a:gd name="T12" fmla="*/ 16 w 17"/>
                  <a:gd name="T13" fmla="*/ 7 h 17"/>
                  <a:gd name="T14" fmla="*/ 10 w 17"/>
                  <a:gd name="T15" fmla="*/ 16 h 17"/>
                  <a:gd name="T16" fmla="*/ 5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6"/>
                    </a:moveTo>
                    <a:lnTo>
                      <a:pt x="0" y="7"/>
                    </a:lnTo>
                    <a:lnTo>
                      <a:pt x="1" y="3"/>
                    </a:lnTo>
                    <a:lnTo>
                      <a:pt x="6" y="0"/>
                    </a:lnTo>
                    <a:lnTo>
                      <a:pt x="9" y="0"/>
                    </a:lnTo>
                    <a:lnTo>
                      <a:pt x="14" y="3"/>
                    </a:lnTo>
                    <a:lnTo>
                      <a:pt x="16" y="7"/>
                    </a:lnTo>
                    <a:lnTo>
                      <a:pt x="10" y="16"/>
                    </a:lnTo>
                    <a:lnTo>
                      <a:pt x="5" y="16"/>
                    </a:lnTo>
                  </a:path>
                </a:pathLst>
              </a:custGeom>
              <a:solidFill>
                <a:srgbClr val="FFFFFF"/>
              </a:solidFill>
              <a:ln w="12700" cap="rnd">
                <a:solidFill>
                  <a:srgbClr val="FF0000"/>
                </a:solidFill>
                <a:round/>
                <a:headEnd/>
                <a:tailEnd/>
              </a:ln>
            </p:spPr>
            <p:txBody>
              <a:bodyPr/>
              <a:lstStyle/>
              <a:p>
                <a:endParaRPr lang="en-US"/>
              </a:p>
            </p:txBody>
          </p:sp>
          <p:sp>
            <p:nvSpPr>
              <p:cNvPr id="116165" name="Freeform 175"/>
              <p:cNvSpPr>
                <a:spLocks/>
              </p:cNvSpPr>
              <p:nvPr/>
            </p:nvSpPr>
            <p:spPr bwMode="auto">
              <a:xfrm>
                <a:off x="2792" y="211"/>
                <a:ext cx="17" cy="17"/>
              </a:xfrm>
              <a:custGeom>
                <a:avLst/>
                <a:gdLst>
                  <a:gd name="T0" fmla="*/ 6 w 17"/>
                  <a:gd name="T1" fmla="*/ 16 h 17"/>
                  <a:gd name="T2" fmla="*/ 0 w 17"/>
                  <a:gd name="T3" fmla="*/ 8 h 17"/>
                  <a:gd name="T4" fmla="*/ 1 w 17"/>
                  <a:gd name="T5" fmla="*/ 6 h 17"/>
                  <a:gd name="T6" fmla="*/ 6 w 17"/>
                  <a:gd name="T7" fmla="*/ 0 h 17"/>
                  <a:gd name="T8" fmla="*/ 9 w 17"/>
                  <a:gd name="T9" fmla="*/ 0 h 17"/>
                  <a:gd name="T10" fmla="*/ 14 w 17"/>
                  <a:gd name="T11" fmla="*/ 6 h 17"/>
                  <a:gd name="T12" fmla="*/ 16 w 17"/>
                  <a:gd name="T13" fmla="*/ 8 h 17"/>
                  <a:gd name="T14" fmla="*/ 11 w 17"/>
                  <a:gd name="T15" fmla="*/ 16 h 17"/>
                  <a:gd name="T16" fmla="*/ 6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6" y="16"/>
                    </a:moveTo>
                    <a:lnTo>
                      <a:pt x="0" y="8"/>
                    </a:lnTo>
                    <a:lnTo>
                      <a:pt x="1" y="6"/>
                    </a:lnTo>
                    <a:lnTo>
                      <a:pt x="6" y="0"/>
                    </a:lnTo>
                    <a:lnTo>
                      <a:pt x="9" y="0"/>
                    </a:lnTo>
                    <a:lnTo>
                      <a:pt x="14" y="6"/>
                    </a:lnTo>
                    <a:lnTo>
                      <a:pt x="16" y="8"/>
                    </a:lnTo>
                    <a:lnTo>
                      <a:pt x="11" y="16"/>
                    </a:lnTo>
                    <a:lnTo>
                      <a:pt x="6" y="16"/>
                    </a:lnTo>
                  </a:path>
                </a:pathLst>
              </a:custGeom>
              <a:solidFill>
                <a:srgbClr val="FFFFFF"/>
              </a:solidFill>
              <a:ln w="12700" cap="rnd">
                <a:solidFill>
                  <a:srgbClr val="FF0000"/>
                </a:solidFill>
                <a:round/>
                <a:headEnd/>
                <a:tailEnd/>
              </a:ln>
            </p:spPr>
            <p:txBody>
              <a:bodyPr/>
              <a:lstStyle/>
              <a:p>
                <a:endParaRPr lang="en-US"/>
              </a:p>
            </p:txBody>
          </p:sp>
          <p:sp>
            <p:nvSpPr>
              <p:cNvPr id="116166" name="Freeform 176"/>
              <p:cNvSpPr>
                <a:spLocks/>
              </p:cNvSpPr>
              <p:nvPr/>
            </p:nvSpPr>
            <p:spPr bwMode="auto">
              <a:xfrm>
                <a:off x="2794" y="206"/>
                <a:ext cx="17" cy="17"/>
              </a:xfrm>
              <a:custGeom>
                <a:avLst/>
                <a:gdLst>
                  <a:gd name="T0" fmla="*/ 4 w 17"/>
                  <a:gd name="T1" fmla="*/ 16 h 17"/>
                  <a:gd name="T2" fmla="*/ 0 w 17"/>
                  <a:gd name="T3" fmla="*/ 6 h 17"/>
                  <a:gd name="T4" fmla="*/ 0 w 17"/>
                  <a:gd name="T5" fmla="*/ 4 h 17"/>
                  <a:gd name="T6" fmla="*/ 6 w 17"/>
                  <a:gd name="T7" fmla="*/ 0 h 17"/>
                  <a:gd name="T8" fmla="*/ 8 w 17"/>
                  <a:gd name="T9" fmla="*/ 0 h 17"/>
                  <a:gd name="T10" fmla="*/ 14 w 17"/>
                  <a:gd name="T11" fmla="*/ 4 h 17"/>
                  <a:gd name="T12" fmla="*/ 16 w 17"/>
                  <a:gd name="T13" fmla="*/ 6 h 17"/>
                  <a:gd name="T14" fmla="*/ 10 w 17"/>
                  <a:gd name="T15" fmla="*/ 16 h 17"/>
                  <a:gd name="T16" fmla="*/ 4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16"/>
                    </a:moveTo>
                    <a:lnTo>
                      <a:pt x="0" y="6"/>
                    </a:lnTo>
                    <a:lnTo>
                      <a:pt x="0" y="4"/>
                    </a:lnTo>
                    <a:lnTo>
                      <a:pt x="6" y="0"/>
                    </a:lnTo>
                    <a:lnTo>
                      <a:pt x="8" y="0"/>
                    </a:lnTo>
                    <a:lnTo>
                      <a:pt x="14" y="4"/>
                    </a:lnTo>
                    <a:lnTo>
                      <a:pt x="16" y="6"/>
                    </a:lnTo>
                    <a:lnTo>
                      <a:pt x="10" y="16"/>
                    </a:lnTo>
                    <a:lnTo>
                      <a:pt x="4" y="16"/>
                    </a:lnTo>
                  </a:path>
                </a:pathLst>
              </a:custGeom>
              <a:solidFill>
                <a:srgbClr val="FFFFFF"/>
              </a:solidFill>
              <a:ln w="12700" cap="rnd">
                <a:solidFill>
                  <a:srgbClr val="FF0000"/>
                </a:solidFill>
                <a:round/>
                <a:headEnd/>
                <a:tailEnd/>
              </a:ln>
            </p:spPr>
            <p:txBody>
              <a:bodyPr/>
              <a:lstStyle/>
              <a:p>
                <a:endParaRPr lang="en-US"/>
              </a:p>
            </p:txBody>
          </p:sp>
          <p:sp>
            <p:nvSpPr>
              <p:cNvPr id="116167" name="Freeform 177"/>
              <p:cNvSpPr>
                <a:spLocks/>
              </p:cNvSpPr>
              <p:nvPr/>
            </p:nvSpPr>
            <p:spPr bwMode="auto">
              <a:xfrm>
                <a:off x="2794" y="201"/>
                <a:ext cx="17" cy="17"/>
              </a:xfrm>
              <a:custGeom>
                <a:avLst/>
                <a:gdLst>
                  <a:gd name="T0" fmla="*/ 4 w 17"/>
                  <a:gd name="T1" fmla="*/ 16 h 17"/>
                  <a:gd name="T2" fmla="*/ 0 w 17"/>
                  <a:gd name="T3" fmla="*/ 6 h 17"/>
                  <a:gd name="T4" fmla="*/ 2 w 17"/>
                  <a:gd name="T5" fmla="*/ 4 h 17"/>
                  <a:gd name="T6" fmla="*/ 6 w 17"/>
                  <a:gd name="T7" fmla="*/ 0 h 17"/>
                  <a:gd name="T8" fmla="*/ 9 w 17"/>
                  <a:gd name="T9" fmla="*/ 0 h 17"/>
                  <a:gd name="T10" fmla="*/ 16 w 17"/>
                  <a:gd name="T11" fmla="*/ 4 h 17"/>
                  <a:gd name="T12" fmla="*/ 16 w 17"/>
                  <a:gd name="T13" fmla="*/ 6 h 17"/>
                  <a:gd name="T14" fmla="*/ 11 w 17"/>
                  <a:gd name="T15" fmla="*/ 16 h 17"/>
                  <a:gd name="T16" fmla="*/ 4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16"/>
                    </a:moveTo>
                    <a:lnTo>
                      <a:pt x="0" y="6"/>
                    </a:lnTo>
                    <a:lnTo>
                      <a:pt x="2" y="4"/>
                    </a:lnTo>
                    <a:lnTo>
                      <a:pt x="6" y="0"/>
                    </a:lnTo>
                    <a:lnTo>
                      <a:pt x="9" y="0"/>
                    </a:lnTo>
                    <a:lnTo>
                      <a:pt x="16" y="4"/>
                    </a:lnTo>
                    <a:lnTo>
                      <a:pt x="16" y="6"/>
                    </a:lnTo>
                    <a:lnTo>
                      <a:pt x="11" y="16"/>
                    </a:lnTo>
                    <a:lnTo>
                      <a:pt x="4" y="16"/>
                    </a:lnTo>
                  </a:path>
                </a:pathLst>
              </a:custGeom>
              <a:solidFill>
                <a:srgbClr val="FFFFFF"/>
              </a:solidFill>
              <a:ln w="12700" cap="rnd">
                <a:solidFill>
                  <a:srgbClr val="FF0000"/>
                </a:solidFill>
                <a:round/>
                <a:headEnd/>
                <a:tailEnd/>
              </a:ln>
            </p:spPr>
            <p:txBody>
              <a:bodyPr/>
              <a:lstStyle/>
              <a:p>
                <a:endParaRPr lang="en-US"/>
              </a:p>
            </p:txBody>
          </p:sp>
          <p:sp>
            <p:nvSpPr>
              <p:cNvPr id="116168" name="Freeform 178"/>
              <p:cNvSpPr>
                <a:spLocks/>
              </p:cNvSpPr>
              <p:nvPr/>
            </p:nvSpPr>
            <p:spPr bwMode="auto">
              <a:xfrm>
                <a:off x="2794" y="196"/>
                <a:ext cx="17" cy="17"/>
              </a:xfrm>
              <a:custGeom>
                <a:avLst/>
                <a:gdLst>
                  <a:gd name="T0" fmla="*/ 4 w 17"/>
                  <a:gd name="T1" fmla="*/ 16 h 17"/>
                  <a:gd name="T2" fmla="*/ 0 w 17"/>
                  <a:gd name="T3" fmla="*/ 8 h 17"/>
                  <a:gd name="T4" fmla="*/ 2 w 17"/>
                  <a:gd name="T5" fmla="*/ 5 h 17"/>
                  <a:gd name="T6" fmla="*/ 6 w 17"/>
                  <a:gd name="T7" fmla="*/ 0 h 17"/>
                  <a:gd name="T8" fmla="*/ 9 w 17"/>
                  <a:gd name="T9" fmla="*/ 0 h 17"/>
                  <a:gd name="T10" fmla="*/ 13 w 17"/>
                  <a:gd name="T11" fmla="*/ 5 h 17"/>
                  <a:gd name="T12" fmla="*/ 16 w 17"/>
                  <a:gd name="T13" fmla="*/ 8 h 17"/>
                  <a:gd name="T14" fmla="*/ 11 w 17"/>
                  <a:gd name="T15" fmla="*/ 16 h 17"/>
                  <a:gd name="T16" fmla="*/ 4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16"/>
                    </a:moveTo>
                    <a:lnTo>
                      <a:pt x="0" y="8"/>
                    </a:lnTo>
                    <a:lnTo>
                      <a:pt x="2" y="5"/>
                    </a:lnTo>
                    <a:lnTo>
                      <a:pt x="6" y="0"/>
                    </a:lnTo>
                    <a:lnTo>
                      <a:pt x="9" y="0"/>
                    </a:lnTo>
                    <a:lnTo>
                      <a:pt x="13" y="5"/>
                    </a:lnTo>
                    <a:lnTo>
                      <a:pt x="16" y="8"/>
                    </a:lnTo>
                    <a:lnTo>
                      <a:pt x="11" y="16"/>
                    </a:lnTo>
                    <a:lnTo>
                      <a:pt x="4" y="16"/>
                    </a:lnTo>
                  </a:path>
                </a:pathLst>
              </a:custGeom>
              <a:solidFill>
                <a:srgbClr val="FFFFFF"/>
              </a:solidFill>
              <a:ln w="12700" cap="rnd">
                <a:solidFill>
                  <a:srgbClr val="FF0000"/>
                </a:solidFill>
                <a:round/>
                <a:headEnd/>
                <a:tailEnd/>
              </a:ln>
            </p:spPr>
            <p:txBody>
              <a:bodyPr/>
              <a:lstStyle/>
              <a:p>
                <a:endParaRPr lang="en-US"/>
              </a:p>
            </p:txBody>
          </p:sp>
          <p:sp>
            <p:nvSpPr>
              <p:cNvPr id="116169" name="Freeform 179"/>
              <p:cNvSpPr>
                <a:spLocks/>
              </p:cNvSpPr>
              <p:nvPr/>
            </p:nvSpPr>
            <p:spPr bwMode="auto">
              <a:xfrm>
                <a:off x="2794" y="193"/>
                <a:ext cx="17" cy="17"/>
              </a:xfrm>
              <a:custGeom>
                <a:avLst/>
                <a:gdLst>
                  <a:gd name="T0" fmla="*/ 5 w 17"/>
                  <a:gd name="T1" fmla="*/ 16 h 17"/>
                  <a:gd name="T2" fmla="*/ 0 w 17"/>
                  <a:gd name="T3" fmla="*/ 6 h 17"/>
                  <a:gd name="T4" fmla="*/ 2 w 17"/>
                  <a:gd name="T5" fmla="*/ 3 h 17"/>
                  <a:gd name="T6" fmla="*/ 8 w 17"/>
                  <a:gd name="T7" fmla="*/ 0 h 17"/>
                  <a:gd name="T8" fmla="*/ 10 w 17"/>
                  <a:gd name="T9" fmla="*/ 0 h 17"/>
                  <a:gd name="T10" fmla="*/ 16 w 17"/>
                  <a:gd name="T11" fmla="*/ 3 h 17"/>
                  <a:gd name="T12" fmla="*/ 16 w 17"/>
                  <a:gd name="T13" fmla="*/ 6 h 17"/>
                  <a:gd name="T14" fmla="*/ 10 w 17"/>
                  <a:gd name="T15" fmla="*/ 16 h 17"/>
                  <a:gd name="T16" fmla="*/ 5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6"/>
                    </a:moveTo>
                    <a:lnTo>
                      <a:pt x="0" y="6"/>
                    </a:lnTo>
                    <a:lnTo>
                      <a:pt x="2" y="3"/>
                    </a:lnTo>
                    <a:lnTo>
                      <a:pt x="8" y="0"/>
                    </a:lnTo>
                    <a:lnTo>
                      <a:pt x="10" y="0"/>
                    </a:lnTo>
                    <a:lnTo>
                      <a:pt x="16" y="3"/>
                    </a:lnTo>
                    <a:lnTo>
                      <a:pt x="16" y="6"/>
                    </a:lnTo>
                    <a:lnTo>
                      <a:pt x="10" y="16"/>
                    </a:lnTo>
                    <a:lnTo>
                      <a:pt x="5" y="16"/>
                    </a:lnTo>
                  </a:path>
                </a:pathLst>
              </a:custGeom>
              <a:solidFill>
                <a:srgbClr val="FFFFFF"/>
              </a:solidFill>
              <a:ln w="12700" cap="rnd">
                <a:solidFill>
                  <a:srgbClr val="FF0000"/>
                </a:solidFill>
                <a:round/>
                <a:headEnd/>
                <a:tailEnd/>
              </a:ln>
            </p:spPr>
            <p:txBody>
              <a:bodyPr/>
              <a:lstStyle/>
              <a:p>
                <a:endParaRPr lang="en-US"/>
              </a:p>
            </p:txBody>
          </p:sp>
          <p:sp>
            <p:nvSpPr>
              <p:cNvPr id="116170" name="Freeform 180"/>
              <p:cNvSpPr>
                <a:spLocks/>
              </p:cNvSpPr>
              <p:nvPr/>
            </p:nvSpPr>
            <p:spPr bwMode="auto">
              <a:xfrm>
                <a:off x="2794" y="189"/>
                <a:ext cx="17" cy="17"/>
              </a:xfrm>
              <a:custGeom>
                <a:avLst/>
                <a:gdLst>
                  <a:gd name="T0" fmla="*/ 3 w 17"/>
                  <a:gd name="T1" fmla="*/ 16 h 17"/>
                  <a:gd name="T2" fmla="*/ 0 w 17"/>
                  <a:gd name="T3" fmla="*/ 8 h 17"/>
                  <a:gd name="T4" fmla="*/ 0 w 17"/>
                  <a:gd name="T5" fmla="*/ 4 h 17"/>
                  <a:gd name="T6" fmla="*/ 6 w 17"/>
                  <a:gd name="T7" fmla="*/ 0 h 17"/>
                  <a:gd name="T8" fmla="*/ 6 w 17"/>
                  <a:gd name="T9" fmla="*/ 0 h 17"/>
                  <a:gd name="T10" fmla="*/ 12 w 17"/>
                  <a:gd name="T11" fmla="*/ 4 h 17"/>
                  <a:gd name="T12" fmla="*/ 16 w 17"/>
                  <a:gd name="T13" fmla="*/ 8 h 17"/>
                  <a:gd name="T14" fmla="*/ 9 w 17"/>
                  <a:gd name="T15" fmla="*/ 16 h 17"/>
                  <a:gd name="T16" fmla="*/ 3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3" y="16"/>
                    </a:moveTo>
                    <a:lnTo>
                      <a:pt x="0" y="8"/>
                    </a:lnTo>
                    <a:lnTo>
                      <a:pt x="0" y="4"/>
                    </a:lnTo>
                    <a:lnTo>
                      <a:pt x="6" y="0"/>
                    </a:lnTo>
                    <a:lnTo>
                      <a:pt x="12" y="4"/>
                    </a:lnTo>
                    <a:lnTo>
                      <a:pt x="16" y="8"/>
                    </a:lnTo>
                    <a:lnTo>
                      <a:pt x="9" y="16"/>
                    </a:lnTo>
                    <a:lnTo>
                      <a:pt x="3" y="16"/>
                    </a:lnTo>
                  </a:path>
                </a:pathLst>
              </a:custGeom>
              <a:solidFill>
                <a:srgbClr val="FFFFFF"/>
              </a:solidFill>
              <a:ln w="12700" cap="rnd">
                <a:solidFill>
                  <a:srgbClr val="FF0000"/>
                </a:solidFill>
                <a:round/>
                <a:headEnd/>
                <a:tailEnd/>
              </a:ln>
            </p:spPr>
            <p:txBody>
              <a:bodyPr/>
              <a:lstStyle/>
              <a:p>
                <a:endParaRPr lang="en-US"/>
              </a:p>
            </p:txBody>
          </p:sp>
          <p:sp>
            <p:nvSpPr>
              <p:cNvPr id="116171" name="Freeform 181"/>
              <p:cNvSpPr>
                <a:spLocks/>
              </p:cNvSpPr>
              <p:nvPr/>
            </p:nvSpPr>
            <p:spPr bwMode="auto">
              <a:xfrm>
                <a:off x="2794" y="186"/>
                <a:ext cx="17" cy="17"/>
              </a:xfrm>
              <a:custGeom>
                <a:avLst/>
                <a:gdLst>
                  <a:gd name="T0" fmla="*/ 3 w 17"/>
                  <a:gd name="T1" fmla="*/ 16 h 17"/>
                  <a:gd name="T2" fmla="*/ 0 w 17"/>
                  <a:gd name="T3" fmla="*/ 6 h 17"/>
                  <a:gd name="T4" fmla="*/ 0 w 17"/>
                  <a:gd name="T5" fmla="*/ 3 h 17"/>
                  <a:gd name="T6" fmla="*/ 6 w 17"/>
                  <a:gd name="T7" fmla="*/ 0 h 17"/>
                  <a:gd name="T8" fmla="*/ 6 w 17"/>
                  <a:gd name="T9" fmla="*/ 0 h 17"/>
                  <a:gd name="T10" fmla="*/ 12 w 17"/>
                  <a:gd name="T11" fmla="*/ 3 h 17"/>
                  <a:gd name="T12" fmla="*/ 16 w 17"/>
                  <a:gd name="T13" fmla="*/ 6 h 17"/>
                  <a:gd name="T14" fmla="*/ 9 w 17"/>
                  <a:gd name="T15" fmla="*/ 16 h 17"/>
                  <a:gd name="T16" fmla="*/ 3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3" y="16"/>
                    </a:moveTo>
                    <a:lnTo>
                      <a:pt x="0" y="6"/>
                    </a:lnTo>
                    <a:lnTo>
                      <a:pt x="0" y="3"/>
                    </a:lnTo>
                    <a:lnTo>
                      <a:pt x="6" y="0"/>
                    </a:lnTo>
                    <a:lnTo>
                      <a:pt x="12" y="3"/>
                    </a:lnTo>
                    <a:lnTo>
                      <a:pt x="16" y="6"/>
                    </a:lnTo>
                    <a:lnTo>
                      <a:pt x="9" y="16"/>
                    </a:lnTo>
                    <a:lnTo>
                      <a:pt x="3" y="16"/>
                    </a:lnTo>
                  </a:path>
                </a:pathLst>
              </a:custGeom>
              <a:solidFill>
                <a:srgbClr val="FFFFFF"/>
              </a:solidFill>
              <a:ln w="12700" cap="rnd">
                <a:solidFill>
                  <a:srgbClr val="FF0000"/>
                </a:solidFill>
                <a:round/>
                <a:headEnd/>
                <a:tailEnd/>
              </a:ln>
            </p:spPr>
            <p:txBody>
              <a:bodyPr/>
              <a:lstStyle/>
              <a:p>
                <a:endParaRPr lang="en-US"/>
              </a:p>
            </p:txBody>
          </p:sp>
          <p:sp>
            <p:nvSpPr>
              <p:cNvPr id="116172" name="Freeform 182"/>
              <p:cNvSpPr>
                <a:spLocks/>
              </p:cNvSpPr>
              <p:nvPr/>
            </p:nvSpPr>
            <p:spPr bwMode="auto">
              <a:xfrm>
                <a:off x="2794" y="184"/>
                <a:ext cx="17" cy="17"/>
              </a:xfrm>
              <a:custGeom>
                <a:avLst/>
                <a:gdLst>
                  <a:gd name="T0" fmla="*/ 4 w 17"/>
                  <a:gd name="T1" fmla="*/ 16 h 17"/>
                  <a:gd name="T2" fmla="*/ 0 w 17"/>
                  <a:gd name="T3" fmla="*/ 8 h 17"/>
                  <a:gd name="T4" fmla="*/ 0 w 17"/>
                  <a:gd name="T5" fmla="*/ 4 h 17"/>
                  <a:gd name="T6" fmla="*/ 8 w 17"/>
                  <a:gd name="T7" fmla="*/ 0 h 17"/>
                  <a:gd name="T8" fmla="*/ 8 w 17"/>
                  <a:gd name="T9" fmla="*/ 0 h 17"/>
                  <a:gd name="T10" fmla="*/ 16 w 17"/>
                  <a:gd name="T11" fmla="*/ 4 h 17"/>
                  <a:gd name="T12" fmla="*/ 16 w 17"/>
                  <a:gd name="T13" fmla="*/ 8 h 17"/>
                  <a:gd name="T14" fmla="*/ 12 w 17"/>
                  <a:gd name="T15" fmla="*/ 16 h 17"/>
                  <a:gd name="T16" fmla="*/ 4 w 17"/>
                  <a:gd name="T17" fmla="*/ 1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16"/>
                    </a:moveTo>
                    <a:lnTo>
                      <a:pt x="0" y="8"/>
                    </a:lnTo>
                    <a:lnTo>
                      <a:pt x="0" y="4"/>
                    </a:lnTo>
                    <a:lnTo>
                      <a:pt x="8" y="0"/>
                    </a:lnTo>
                    <a:lnTo>
                      <a:pt x="16" y="4"/>
                    </a:lnTo>
                    <a:lnTo>
                      <a:pt x="16" y="8"/>
                    </a:lnTo>
                    <a:lnTo>
                      <a:pt x="12" y="16"/>
                    </a:lnTo>
                    <a:lnTo>
                      <a:pt x="4" y="16"/>
                    </a:lnTo>
                  </a:path>
                </a:pathLst>
              </a:custGeom>
              <a:solidFill>
                <a:srgbClr val="FFFFFF"/>
              </a:solidFill>
              <a:ln w="12700" cap="rnd">
                <a:solidFill>
                  <a:srgbClr val="FF0000"/>
                </a:solidFill>
                <a:round/>
                <a:headEnd/>
                <a:tailEnd/>
              </a:ln>
            </p:spPr>
            <p:txBody>
              <a:bodyPr/>
              <a:lstStyle/>
              <a:p>
                <a:endParaRPr lang="en-US"/>
              </a:p>
            </p:txBody>
          </p:sp>
        </p:grpSp>
        <p:sp>
          <p:nvSpPr>
            <p:cNvPr id="116061" name="Rectangle 183"/>
            <p:cNvSpPr>
              <a:spLocks noChangeArrowheads="1"/>
            </p:cNvSpPr>
            <p:nvPr/>
          </p:nvSpPr>
          <p:spPr bwMode="auto">
            <a:xfrm>
              <a:off x="2256" y="384"/>
              <a:ext cx="518" cy="140"/>
            </a:xfrm>
            <a:prstGeom prst="rect">
              <a:avLst/>
            </a:prstGeom>
            <a:noFill/>
            <a:ln w="9525">
              <a:noFill/>
              <a:miter lim="800000"/>
              <a:headEnd/>
              <a:tailEnd/>
            </a:ln>
          </p:spPr>
          <p:txBody>
            <a:bodyPr lIns="69850" tIns="34925" rIns="69850" bIns="34925">
              <a:spAutoFit/>
            </a:bodyPr>
            <a:lstStyle/>
            <a:p>
              <a:pPr algn="ctr" defTabSz="457200"/>
              <a:r>
                <a:rPr lang="en-US" sz="1000" b="1">
                  <a:solidFill>
                    <a:srgbClr val="FFFFFF"/>
                  </a:solidFill>
                  <a:ea typeface="MS PGothic" pitchFamily="34" charset="-128"/>
                </a:rPr>
                <a:t>Cambodia</a:t>
              </a:r>
              <a:endParaRPr lang="en-US">
                <a:ea typeface="MS PGothic" pitchFamily="34" charset="-128"/>
              </a:endParaRPr>
            </a:p>
          </p:txBody>
        </p:sp>
      </p:grpSp>
      <p:grpSp>
        <p:nvGrpSpPr>
          <p:cNvPr id="17" name="Group 184"/>
          <p:cNvGrpSpPr>
            <a:grpSpLocks/>
          </p:cNvGrpSpPr>
          <p:nvPr/>
        </p:nvGrpSpPr>
        <p:grpSpPr bwMode="auto">
          <a:xfrm>
            <a:off x="7391400" y="4114800"/>
            <a:ext cx="828675" cy="771525"/>
            <a:chOff x="4944" y="2688"/>
            <a:chExt cx="522" cy="486"/>
          </a:xfrm>
        </p:grpSpPr>
        <p:grpSp>
          <p:nvGrpSpPr>
            <p:cNvPr id="116055" name="Group 185"/>
            <p:cNvGrpSpPr>
              <a:grpSpLocks/>
            </p:cNvGrpSpPr>
            <p:nvPr/>
          </p:nvGrpSpPr>
          <p:grpSpPr bwMode="auto">
            <a:xfrm>
              <a:off x="4944" y="2688"/>
              <a:ext cx="522" cy="341"/>
              <a:chOff x="4529" y="2747"/>
              <a:chExt cx="522" cy="341"/>
            </a:xfrm>
          </p:grpSpPr>
          <p:sp>
            <p:nvSpPr>
              <p:cNvPr id="116057" name="Rectangle 186"/>
              <p:cNvSpPr>
                <a:spLocks noChangeArrowheads="1"/>
              </p:cNvSpPr>
              <p:nvPr/>
            </p:nvSpPr>
            <p:spPr bwMode="auto">
              <a:xfrm>
                <a:off x="4529" y="2747"/>
                <a:ext cx="522" cy="341"/>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058" name="Rectangle 187"/>
              <p:cNvSpPr>
                <a:spLocks noChangeArrowheads="1"/>
              </p:cNvSpPr>
              <p:nvPr/>
            </p:nvSpPr>
            <p:spPr bwMode="auto">
              <a:xfrm>
                <a:off x="4529" y="2836"/>
                <a:ext cx="522" cy="163"/>
              </a:xfrm>
              <a:prstGeom prst="rect">
                <a:avLst/>
              </a:prstGeom>
              <a:solidFill>
                <a:srgbClr val="0041DB"/>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6059" name="Freeform 188"/>
              <p:cNvSpPr>
                <a:spLocks/>
              </p:cNvSpPr>
              <p:nvPr/>
            </p:nvSpPr>
            <p:spPr bwMode="auto">
              <a:xfrm>
                <a:off x="4716" y="2844"/>
                <a:ext cx="145" cy="142"/>
              </a:xfrm>
              <a:custGeom>
                <a:avLst/>
                <a:gdLst>
                  <a:gd name="T0" fmla="*/ 0 w 145"/>
                  <a:gd name="T1" fmla="*/ 72 h 142"/>
                  <a:gd name="T2" fmla="*/ 0 w 145"/>
                  <a:gd name="T3" fmla="*/ 84 h 142"/>
                  <a:gd name="T4" fmla="*/ 6 w 145"/>
                  <a:gd name="T5" fmla="*/ 100 h 142"/>
                  <a:gd name="T6" fmla="*/ 12 w 145"/>
                  <a:gd name="T7" fmla="*/ 110 h 142"/>
                  <a:gd name="T8" fmla="*/ 22 w 145"/>
                  <a:gd name="T9" fmla="*/ 122 h 142"/>
                  <a:gd name="T10" fmla="*/ 31 w 145"/>
                  <a:gd name="T11" fmla="*/ 128 h 142"/>
                  <a:gd name="T12" fmla="*/ 43 w 145"/>
                  <a:gd name="T13" fmla="*/ 135 h 142"/>
                  <a:gd name="T14" fmla="*/ 59 w 145"/>
                  <a:gd name="T15" fmla="*/ 141 h 142"/>
                  <a:gd name="T16" fmla="*/ 84 w 145"/>
                  <a:gd name="T17" fmla="*/ 141 h 142"/>
                  <a:gd name="T18" fmla="*/ 100 w 145"/>
                  <a:gd name="T19" fmla="*/ 135 h 142"/>
                  <a:gd name="T20" fmla="*/ 112 w 145"/>
                  <a:gd name="T21" fmla="*/ 128 h 142"/>
                  <a:gd name="T22" fmla="*/ 122 w 145"/>
                  <a:gd name="T23" fmla="*/ 122 h 142"/>
                  <a:gd name="T24" fmla="*/ 131 w 145"/>
                  <a:gd name="T25" fmla="*/ 110 h 142"/>
                  <a:gd name="T26" fmla="*/ 138 w 145"/>
                  <a:gd name="T27" fmla="*/ 100 h 142"/>
                  <a:gd name="T28" fmla="*/ 144 w 145"/>
                  <a:gd name="T29" fmla="*/ 84 h 142"/>
                  <a:gd name="T30" fmla="*/ 144 w 145"/>
                  <a:gd name="T31" fmla="*/ 59 h 142"/>
                  <a:gd name="T32" fmla="*/ 138 w 145"/>
                  <a:gd name="T33" fmla="*/ 43 h 142"/>
                  <a:gd name="T34" fmla="*/ 131 w 145"/>
                  <a:gd name="T35" fmla="*/ 31 h 142"/>
                  <a:gd name="T36" fmla="*/ 112 w 145"/>
                  <a:gd name="T37" fmla="*/ 13 h 142"/>
                  <a:gd name="T38" fmla="*/ 100 w 145"/>
                  <a:gd name="T39" fmla="*/ 6 h 142"/>
                  <a:gd name="T40" fmla="*/ 84 w 145"/>
                  <a:gd name="T41" fmla="*/ 0 h 142"/>
                  <a:gd name="T42" fmla="*/ 59 w 145"/>
                  <a:gd name="T43" fmla="*/ 0 h 142"/>
                  <a:gd name="T44" fmla="*/ 43 w 145"/>
                  <a:gd name="T45" fmla="*/ 6 h 142"/>
                  <a:gd name="T46" fmla="*/ 31 w 145"/>
                  <a:gd name="T47" fmla="*/ 13 h 142"/>
                  <a:gd name="T48" fmla="*/ 12 w 145"/>
                  <a:gd name="T49" fmla="*/ 31 h 142"/>
                  <a:gd name="T50" fmla="*/ 6 w 145"/>
                  <a:gd name="T51" fmla="*/ 43 h 142"/>
                  <a:gd name="T52" fmla="*/ 0 w 145"/>
                  <a:gd name="T53" fmla="*/ 59 h 142"/>
                  <a:gd name="T54" fmla="*/ 0 w 145"/>
                  <a:gd name="T55" fmla="*/ 72 h 1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5"/>
                  <a:gd name="T85" fmla="*/ 0 h 142"/>
                  <a:gd name="T86" fmla="*/ 145 w 145"/>
                  <a:gd name="T87" fmla="*/ 142 h 1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5" h="142">
                    <a:moveTo>
                      <a:pt x="0" y="72"/>
                    </a:moveTo>
                    <a:lnTo>
                      <a:pt x="0" y="84"/>
                    </a:lnTo>
                    <a:lnTo>
                      <a:pt x="6" y="100"/>
                    </a:lnTo>
                    <a:lnTo>
                      <a:pt x="12" y="110"/>
                    </a:lnTo>
                    <a:lnTo>
                      <a:pt x="22" y="122"/>
                    </a:lnTo>
                    <a:lnTo>
                      <a:pt x="31" y="128"/>
                    </a:lnTo>
                    <a:lnTo>
                      <a:pt x="43" y="135"/>
                    </a:lnTo>
                    <a:lnTo>
                      <a:pt x="59" y="141"/>
                    </a:lnTo>
                    <a:lnTo>
                      <a:pt x="84" y="141"/>
                    </a:lnTo>
                    <a:lnTo>
                      <a:pt x="100" y="135"/>
                    </a:lnTo>
                    <a:lnTo>
                      <a:pt x="112" y="128"/>
                    </a:lnTo>
                    <a:lnTo>
                      <a:pt x="122" y="122"/>
                    </a:lnTo>
                    <a:lnTo>
                      <a:pt x="131" y="110"/>
                    </a:lnTo>
                    <a:lnTo>
                      <a:pt x="138" y="100"/>
                    </a:lnTo>
                    <a:lnTo>
                      <a:pt x="144" y="84"/>
                    </a:lnTo>
                    <a:lnTo>
                      <a:pt x="144" y="59"/>
                    </a:lnTo>
                    <a:lnTo>
                      <a:pt x="138" y="43"/>
                    </a:lnTo>
                    <a:lnTo>
                      <a:pt x="131" y="31"/>
                    </a:lnTo>
                    <a:lnTo>
                      <a:pt x="112" y="13"/>
                    </a:lnTo>
                    <a:lnTo>
                      <a:pt x="100" y="6"/>
                    </a:lnTo>
                    <a:lnTo>
                      <a:pt x="84" y="0"/>
                    </a:lnTo>
                    <a:lnTo>
                      <a:pt x="59" y="0"/>
                    </a:lnTo>
                    <a:lnTo>
                      <a:pt x="43" y="6"/>
                    </a:lnTo>
                    <a:lnTo>
                      <a:pt x="31" y="13"/>
                    </a:lnTo>
                    <a:lnTo>
                      <a:pt x="12" y="31"/>
                    </a:lnTo>
                    <a:lnTo>
                      <a:pt x="6" y="43"/>
                    </a:lnTo>
                    <a:lnTo>
                      <a:pt x="0" y="59"/>
                    </a:lnTo>
                    <a:lnTo>
                      <a:pt x="0" y="72"/>
                    </a:lnTo>
                  </a:path>
                </a:pathLst>
              </a:custGeom>
              <a:solidFill>
                <a:srgbClr val="FFFFFF"/>
              </a:solidFill>
              <a:ln w="12700">
                <a:solidFill>
                  <a:srgbClr val="FFFFFF"/>
                </a:solidFill>
                <a:round/>
                <a:headEnd/>
                <a:tailEnd/>
              </a:ln>
            </p:spPr>
            <p:txBody>
              <a:bodyPr/>
              <a:lstStyle/>
              <a:p>
                <a:endParaRPr lang="en-US"/>
              </a:p>
            </p:txBody>
          </p:sp>
        </p:grpSp>
        <p:sp>
          <p:nvSpPr>
            <p:cNvPr id="116056" name="Rectangle 189"/>
            <p:cNvSpPr>
              <a:spLocks noChangeArrowheads="1"/>
            </p:cNvSpPr>
            <p:nvPr/>
          </p:nvSpPr>
          <p:spPr bwMode="auto">
            <a:xfrm>
              <a:off x="4944" y="3024"/>
              <a:ext cx="513" cy="150"/>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Laos</a:t>
              </a:r>
              <a:endParaRPr lang="en-US">
                <a:ea typeface="MS PGothic" pitchFamily="34" charset="-128"/>
              </a:endParaRPr>
            </a:p>
          </p:txBody>
        </p:sp>
      </p:grpSp>
      <p:grpSp>
        <p:nvGrpSpPr>
          <p:cNvPr id="19" name="Group 190"/>
          <p:cNvGrpSpPr>
            <a:grpSpLocks/>
          </p:cNvGrpSpPr>
          <p:nvPr/>
        </p:nvGrpSpPr>
        <p:grpSpPr bwMode="auto">
          <a:xfrm>
            <a:off x="5181600" y="5791200"/>
            <a:ext cx="877888" cy="723900"/>
            <a:chOff x="3474" y="3498"/>
            <a:chExt cx="553" cy="456"/>
          </a:xfrm>
        </p:grpSpPr>
        <p:grpSp>
          <p:nvGrpSpPr>
            <p:cNvPr id="115995" name="Group 191"/>
            <p:cNvGrpSpPr>
              <a:grpSpLocks/>
            </p:cNvGrpSpPr>
            <p:nvPr/>
          </p:nvGrpSpPr>
          <p:grpSpPr bwMode="auto">
            <a:xfrm>
              <a:off x="3474" y="3498"/>
              <a:ext cx="553" cy="304"/>
              <a:chOff x="3474" y="3498"/>
              <a:chExt cx="553" cy="304"/>
            </a:xfrm>
          </p:grpSpPr>
          <p:sp>
            <p:nvSpPr>
              <p:cNvPr id="115997" name="Rectangle 192"/>
              <p:cNvSpPr>
                <a:spLocks noChangeArrowheads="1"/>
              </p:cNvSpPr>
              <p:nvPr/>
            </p:nvSpPr>
            <p:spPr bwMode="auto">
              <a:xfrm>
                <a:off x="3474" y="3498"/>
                <a:ext cx="553" cy="304"/>
              </a:xfrm>
              <a:prstGeom prst="rect">
                <a:avLst/>
              </a:prstGeom>
              <a:solidFill>
                <a:srgbClr val="E0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998" name="Rectangle 193"/>
              <p:cNvSpPr>
                <a:spLocks noChangeArrowheads="1"/>
              </p:cNvSpPr>
              <p:nvPr/>
            </p:nvSpPr>
            <p:spPr bwMode="auto">
              <a:xfrm>
                <a:off x="3474" y="3498"/>
                <a:ext cx="214" cy="134"/>
              </a:xfrm>
              <a:prstGeom prst="rect">
                <a:avLst/>
              </a:prstGeom>
              <a:solidFill>
                <a:srgbClr val="0035B2"/>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999" name="Freeform 194"/>
              <p:cNvSpPr>
                <a:spLocks/>
              </p:cNvSpPr>
              <p:nvPr/>
            </p:nvSpPr>
            <p:spPr bwMode="auto">
              <a:xfrm>
                <a:off x="3546" y="3531"/>
                <a:ext cx="65" cy="66"/>
              </a:xfrm>
              <a:custGeom>
                <a:avLst/>
                <a:gdLst>
                  <a:gd name="T0" fmla="*/ 0 w 65"/>
                  <a:gd name="T1" fmla="*/ 34 h 66"/>
                  <a:gd name="T2" fmla="*/ 3 w 65"/>
                  <a:gd name="T3" fmla="*/ 47 h 66"/>
                  <a:gd name="T4" fmla="*/ 9 w 65"/>
                  <a:gd name="T5" fmla="*/ 55 h 66"/>
                  <a:gd name="T6" fmla="*/ 20 w 65"/>
                  <a:gd name="T7" fmla="*/ 61 h 66"/>
                  <a:gd name="T8" fmla="*/ 33 w 65"/>
                  <a:gd name="T9" fmla="*/ 65 h 66"/>
                  <a:gd name="T10" fmla="*/ 47 w 65"/>
                  <a:gd name="T11" fmla="*/ 61 h 66"/>
                  <a:gd name="T12" fmla="*/ 60 w 65"/>
                  <a:gd name="T13" fmla="*/ 47 h 66"/>
                  <a:gd name="T14" fmla="*/ 64 w 65"/>
                  <a:gd name="T15" fmla="*/ 34 h 66"/>
                  <a:gd name="T16" fmla="*/ 60 w 65"/>
                  <a:gd name="T17" fmla="*/ 20 h 66"/>
                  <a:gd name="T18" fmla="*/ 54 w 65"/>
                  <a:gd name="T19" fmla="*/ 10 h 66"/>
                  <a:gd name="T20" fmla="*/ 47 w 65"/>
                  <a:gd name="T21" fmla="*/ 3 h 66"/>
                  <a:gd name="T22" fmla="*/ 33 w 65"/>
                  <a:gd name="T23" fmla="*/ 0 h 66"/>
                  <a:gd name="T24" fmla="*/ 20 w 65"/>
                  <a:gd name="T25" fmla="*/ 3 h 66"/>
                  <a:gd name="T26" fmla="*/ 9 w 65"/>
                  <a:gd name="T27" fmla="*/ 10 h 66"/>
                  <a:gd name="T28" fmla="*/ 3 w 65"/>
                  <a:gd name="T29" fmla="*/ 20 h 66"/>
                  <a:gd name="T30" fmla="*/ 0 w 65"/>
                  <a:gd name="T31" fmla="*/ 34 h 66"/>
                  <a:gd name="T32" fmla="*/ 7 w 65"/>
                  <a:gd name="T33" fmla="*/ 34 h 66"/>
                  <a:gd name="T34" fmla="*/ 9 w 65"/>
                  <a:gd name="T35" fmla="*/ 41 h 66"/>
                  <a:gd name="T36" fmla="*/ 16 w 65"/>
                  <a:gd name="T37" fmla="*/ 51 h 66"/>
                  <a:gd name="T38" fmla="*/ 23 w 65"/>
                  <a:gd name="T39" fmla="*/ 55 h 66"/>
                  <a:gd name="T40" fmla="*/ 33 w 65"/>
                  <a:gd name="T41" fmla="*/ 58 h 66"/>
                  <a:gd name="T42" fmla="*/ 40 w 65"/>
                  <a:gd name="T43" fmla="*/ 55 h 66"/>
                  <a:gd name="T44" fmla="*/ 50 w 65"/>
                  <a:gd name="T45" fmla="*/ 51 h 66"/>
                  <a:gd name="T46" fmla="*/ 54 w 65"/>
                  <a:gd name="T47" fmla="*/ 41 h 66"/>
                  <a:gd name="T48" fmla="*/ 56 w 65"/>
                  <a:gd name="T49" fmla="*/ 34 h 66"/>
                  <a:gd name="T50" fmla="*/ 54 w 65"/>
                  <a:gd name="T51" fmla="*/ 24 h 66"/>
                  <a:gd name="T52" fmla="*/ 50 w 65"/>
                  <a:gd name="T53" fmla="*/ 17 h 66"/>
                  <a:gd name="T54" fmla="*/ 40 w 65"/>
                  <a:gd name="T55" fmla="*/ 10 h 66"/>
                  <a:gd name="T56" fmla="*/ 33 w 65"/>
                  <a:gd name="T57" fmla="*/ 7 h 66"/>
                  <a:gd name="T58" fmla="*/ 23 w 65"/>
                  <a:gd name="T59" fmla="*/ 10 h 66"/>
                  <a:gd name="T60" fmla="*/ 9 w 65"/>
                  <a:gd name="T61" fmla="*/ 24 h 66"/>
                  <a:gd name="T62" fmla="*/ 7 w 65"/>
                  <a:gd name="T63" fmla="*/ 34 h 66"/>
                  <a:gd name="T64" fmla="*/ 0 w 65"/>
                  <a:gd name="T65" fmla="*/ 34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66"/>
                  <a:gd name="T101" fmla="*/ 65 w 65"/>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66">
                    <a:moveTo>
                      <a:pt x="0" y="34"/>
                    </a:moveTo>
                    <a:lnTo>
                      <a:pt x="3" y="47"/>
                    </a:lnTo>
                    <a:lnTo>
                      <a:pt x="9" y="55"/>
                    </a:lnTo>
                    <a:lnTo>
                      <a:pt x="20" y="61"/>
                    </a:lnTo>
                    <a:lnTo>
                      <a:pt x="33" y="65"/>
                    </a:lnTo>
                    <a:lnTo>
                      <a:pt x="47" y="61"/>
                    </a:lnTo>
                    <a:lnTo>
                      <a:pt x="60" y="47"/>
                    </a:lnTo>
                    <a:lnTo>
                      <a:pt x="64" y="34"/>
                    </a:lnTo>
                    <a:lnTo>
                      <a:pt x="60" y="20"/>
                    </a:lnTo>
                    <a:lnTo>
                      <a:pt x="54" y="10"/>
                    </a:lnTo>
                    <a:lnTo>
                      <a:pt x="47" y="3"/>
                    </a:lnTo>
                    <a:lnTo>
                      <a:pt x="33" y="0"/>
                    </a:lnTo>
                    <a:lnTo>
                      <a:pt x="20" y="3"/>
                    </a:lnTo>
                    <a:lnTo>
                      <a:pt x="9" y="10"/>
                    </a:lnTo>
                    <a:lnTo>
                      <a:pt x="3" y="20"/>
                    </a:lnTo>
                    <a:lnTo>
                      <a:pt x="0" y="34"/>
                    </a:lnTo>
                    <a:lnTo>
                      <a:pt x="7" y="34"/>
                    </a:lnTo>
                    <a:lnTo>
                      <a:pt x="9" y="41"/>
                    </a:lnTo>
                    <a:lnTo>
                      <a:pt x="16" y="51"/>
                    </a:lnTo>
                    <a:lnTo>
                      <a:pt x="23" y="55"/>
                    </a:lnTo>
                    <a:lnTo>
                      <a:pt x="33" y="58"/>
                    </a:lnTo>
                    <a:lnTo>
                      <a:pt x="40" y="55"/>
                    </a:lnTo>
                    <a:lnTo>
                      <a:pt x="50" y="51"/>
                    </a:lnTo>
                    <a:lnTo>
                      <a:pt x="54" y="41"/>
                    </a:lnTo>
                    <a:lnTo>
                      <a:pt x="56" y="34"/>
                    </a:lnTo>
                    <a:lnTo>
                      <a:pt x="54" y="24"/>
                    </a:lnTo>
                    <a:lnTo>
                      <a:pt x="50" y="17"/>
                    </a:lnTo>
                    <a:lnTo>
                      <a:pt x="40" y="10"/>
                    </a:lnTo>
                    <a:lnTo>
                      <a:pt x="33" y="7"/>
                    </a:lnTo>
                    <a:lnTo>
                      <a:pt x="23" y="10"/>
                    </a:lnTo>
                    <a:lnTo>
                      <a:pt x="9" y="24"/>
                    </a:lnTo>
                    <a:lnTo>
                      <a:pt x="7" y="34"/>
                    </a:lnTo>
                    <a:lnTo>
                      <a:pt x="0" y="34"/>
                    </a:lnTo>
                  </a:path>
                </a:pathLst>
              </a:custGeom>
              <a:solidFill>
                <a:srgbClr val="FFFFFF"/>
              </a:solidFill>
              <a:ln w="12700" cap="rnd">
                <a:solidFill>
                  <a:srgbClr val="FFFFFF"/>
                </a:solidFill>
                <a:round/>
                <a:headEnd/>
                <a:tailEnd/>
              </a:ln>
            </p:spPr>
            <p:txBody>
              <a:bodyPr/>
              <a:lstStyle/>
              <a:p>
                <a:endParaRPr lang="en-US"/>
              </a:p>
            </p:txBody>
          </p:sp>
          <p:sp>
            <p:nvSpPr>
              <p:cNvPr id="116000" name="Freeform 195"/>
              <p:cNvSpPr>
                <a:spLocks/>
              </p:cNvSpPr>
              <p:nvPr/>
            </p:nvSpPr>
            <p:spPr bwMode="auto">
              <a:xfrm>
                <a:off x="3583" y="3548"/>
                <a:ext cx="21" cy="18"/>
              </a:xfrm>
              <a:custGeom>
                <a:avLst/>
                <a:gdLst>
                  <a:gd name="T0" fmla="*/ 0 w 21"/>
                  <a:gd name="T1" fmla="*/ 10 h 18"/>
                  <a:gd name="T2" fmla="*/ 0 w 21"/>
                  <a:gd name="T3" fmla="*/ 3 h 18"/>
                  <a:gd name="T4" fmla="*/ 6 w 21"/>
                  <a:gd name="T5" fmla="*/ 3 h 18"/>
                  <a:gd name="T6" fmla="*/ 10 w 21"/>
                  <a:gd name="T7" fmla="*/ 0 h 18"/>
                  <a:gd name="T8" fmla="*/ 17 w 21"/>
                  <a:gd name="T9" fmla="*/ 3 h 18"/>
                  <a:gd name="T10" fmla="*/ 20 w 21"/>
                  <a:gd name="T11" fmla="*/ 3 h 18"/>
                  <a:gd name="T12" fmla="*/ 17 w 21"/>
                  <a:gd name="T13" fmla="*/ 3 h 18"/>
                  <a:gd name="T14" fmla="*/ 10 w 21"/>
                  <a:gd name="T15" fmla="*/ 0 h 18"/>
                  <a:gd name="T16" fmla="*/ 2 w 21"/>
                  <a:gd name="T17" fmla="*/ 13 h 18"/>
                  <a:gd name="T18" fmla="*/ 0 w 21"/>
                  <a:gd name="T19" fmla="*/ 17 h 18"/>
                  <a:gd name="T20" fmla="*/ 0 w 21"/>
                  <a:gd name="T21" fmla="*/ 1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8"/>
                  <a:gd name="T35" fmla="*/ 21 w 21"/>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8">
                    <a:moveTo>
                      <a:pt x="0" y="10"/>
                    </a:moveTo>
                    <a:lnTo>
                      <a:pt x="0" y="3"/>
                    </a:lnTo>
                    <a:lnTo>
                      <a:pt x="6" y="3"/>
                    </a:lnTo>
                    <a:lnTo>
                      <a:pt x="10" y="0"/>
                    </a:lnTo>
                    <a:lnTo>
                      <a:pt x="17" y="3"/>
                    </a:lnTo>
                    <a:lnTo>
                      <a:pt x="20" y="3"/>
                    </a:lnTo>
                    <a:lnTo>
                      <a:pt x="17" y="3"/>
                    </a:lnTo>
                    <a:lnTo>
                      <a:pt x="10" y="0"/>
                    </a:lnTo>
                    <a:lnTo>
                      <a:pt x="2" y="13"/>
                    </a:lnTo>
                    <a:lnTo>
                      <a:pt x="0" y="17"/>
                    </a:lnTo>
                    <a:lnTo>
                      <a:pt x="0" y="10"/>
                    </a:lnTo>
                  </a:path>
                </a:pathLst>
              </a:custGeom>
              <a:solidFill>
                <a:srgbClr val="FFFFFF"/>
              </a:solidFill>
              <a:ln w="12700" cap="rnd">
                <a:solidFill>
                  <a:srgbClr val="005EB7"/>
                </a:solidFill>
                <a:round/>
                <a:headEnd/>
                <a:tailEnd/>
              </a:ln>
            </p:spPr>
            <p:txBody>
              <a:bodyPr/>
              <a:lstStyle/>
              <a:p>
                <a:endParaRPr lang="en-US"/>
              </a:p>
            </p:txBody>
          </p:sp>
          <p:sp>
            <p:nvSpPr>
              <p:cNvPr id="116001" name="Freeform 196"/>
              <p:cNvSpPr>
                <a:spLocks/>
              </p:cNvSpPr>
              <p:nvPr/>
            </p:nvSpPr>
            <p:spPr bwMode="auto">
              <a:xfrm>
                <a:off x="3576" y="3559"/>
                <a:ext cx="31" cy="38"/>
              </a:xfrm>
              <a:custGeom>
                <a:avLst/>
                <a:gdLst>
                  <a:gd name="T0" fmla="*/ 9 w 31"/>
                  <a:gd name="T1" fmla="*/ 9 h 38"/>
                  <a:gd name="T2" fmla="*/ 13 w 31"/>
                  <a:gd name="T3" fmla="*/ 2 h 38"/>
                  <a:gd name="T4" fmla="*/ 13 w 31"/>
                  <a:gd name="T5" fmla="*/ 0 h 38"/>
                  <a:gd name="T6" fmla="*/ 20 w 31"/>
                  <a:gd name="T7" fmla="*/ 0 h 38"/>
                  <a:gd name="T8" fmla="*/ 23 w 31"/>
                  <a:gd name="T9" fmla="*/ 2 h 38"/>
                  <a:gd name="T10" fmla="*/ 26 w 31"/>
                  <a:gd name="T11" fmla="*/ 9 h 38"/>
                  <a:gd name="T12" fmla="*/ 30 w 31"/>
                  <a:gd name="T13" fmla="*/ 13 h 38"/>
                  <a:gd name="T14" fmla="*/ 23 w 31"/>
                  <a:gd name="T15" fmla="*/ 9 h 38"/>
                  <a:gd name="T16" fmla="*/ 20 w 31"/>
                  <a:gd name="T17" fmla="*/ 6 h 38"/>
                  <a:gd name="T18" fmla="*/ 16 w 31"/>
                  <a:gd name="T19" fmla="*/ 6 h 38"/>
                  <a:gd name="T20" fmla="*/ 13 w 31"/>
                  <a:gd name="T21" fmla="*/ 9 h 38"/>
                  <a:gd name="T22" fmla="*/ 13 w 31"/>
                  <a:gd name="T23" fmla="*/ 19 h 38"/>
                  <a:gd name="T24" fmla="*/ 9 w 31"/>
                  <a:gd name="T25" fmla="*/ 23 h 38"/>
                  <a:gd name="T26" fmla="*/ 6 w 31"/>
                  <a:gd name="T27" fmla="*/ 23 h 38"/>
                  <a:gd name="T28" fmla="*/ 3 w 31"/>
                  <a:gd name="T29" fmla="*/ 27 h 38"/>
                  <a:gd name="T30" fmla="*/ 3 w 31"/>
                  <a:gd name="T31" fmla="*/ 37 h 38"/>
                  <a:gd name="T32" fmla="*/ 0 w 31"/>
                  <a:gd name="T33" fmla="*/ 30 h 38"/>
                  <a:gd name="T34" fmla="*/ 0 w 31"/>
                  <a:gd name="T35" fmla="*/ 23 h 38"/>
                  <a:gd name="T36" fmla="*/ 6 w 31"/>
                  <a:gd name="T37" fmla="*/ 16 h 38"/>
                  <a:gd name="T38" fmla="*/ 9 w 31"/>
                  <a:gd name="T39" fmla="*/ 9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38"/>
                  <a:gd name="T62" fmla="*/ 31 w 31"/>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38">
                    <a:moveTo>
                      <a:pt x="9" y="9"/>
                    </a:moveTo>
                    <a:lnTo>
                      <a:pt x="13" y="2"/>
                    </a:lnTo>
                    <a:lnTo>
                      <a:pt x="13" y="0"/>
                    </a:lnTo>
                    <a:lnTo>
                      <a:pt x="20" y="0"/>
                    </a:lnTo>
                    <a:lnTo>
                      <a:pt x="23" y="2"/>
                    </a:lnTo>
                    <a:lnTo>
                      <a:pt x="26" y="9"/>
                    </a:lnTo>
                    <a:lnTo>
                      <a:pt x="30" y="13"/>
                    </a:lnTo>
                    <a:lnTo>
                      <a:pt x="23" y="9"/>
                    </a:lnTo>
                    <a:lnTo>
                      <a:pt x="20" y="6"/>
                    </a:lnTo>
                    <a:lnTo>
                      <a:pt x="16" y="6"/>
                    </a:lnTo>
                    <a:lnTo>
                      <a:pt x="13" y="9"/>
                    </a:lnTo>
                    <a:lnTo>
                      <a:pt x="13" y="19"/>
                    </a:lnTo>
                    <a:lnTo>
                      <a:pt x="9" y="23"/>
                    </a:lnTo>
                    <a:lnTo>
                      <a:pt x="6" y="23"/>
                    </a:lnTo>
                    <a:lnTo>
                      <a:pt x="3" y="27"/>
                    </a:lnTo>
                    <a:lnTo>
                      <a:pt x="3" y="37"/>
                    </a:lnTo>
                    <a:lnTo>
                      <a:pt x="0" y="30"/>
                    </a:lnTo>
                    <a:lnTo>
                      <a:pt x="0" y="23"/>
                    </a:lnTo>
                    <a:lnTo>
                      <a:pt x="6" y="16"/>
                    </a:lnTo>
                    <a:lnTo>
                      <a:pt x="9" y="9"/>
                    </a:lnTo>
                  </a:path>
                </a:pathLst>
              </a:custGeom>
              <a:solidFill>
                <a:srgbClr val="FFFFFF"/>
              </a:solidFill>
              <a:ln w="12700" cap="rnd">
                <a:solidFill>
                  <a:srgbClr val="005EB7"/>
                </a:solidFill>
                <a:round/>
                <a:headEnd/>
                <a:tailEnd/>
              </a:ln>
            </p:spPr>
            <p:txBody>
              <a:bodyPr/>
              <a:lstStyle/>
              <a:p>
                <a:endParaRPr lang="en-US"/>
              </a:p>
            </p:txBody>
          </p:sp>
          <p:sp>
            <p:nvSpPr>
              <p:cNvPr id="116002" name="Freeform 197"/>
              <p:cNvSpPr>
                <a:spLocks/>
              </p:cNvSpPr>
              <p:nvPr/>
            </p:nvSpPr>
            <p:spPr bwMode="auto">
              <a:xfrm>
                <a:off x="3546" y="3559"/>
                <a:ext cx="35" cy="38"/>
              </a:xfrm>
              <a:custGeom>
                <a:avLst/>
                <a:gdLst>
                  <a:gd name="T0" fmla="*/ 34 w 35"/>
                  <a:gd name="T1" fmla="*/ 37 h 38"/>
                  <a:gd name="T2" fmla="*/ 34 w 35"/>
                  <a:gd name="T3" fmla="*/ 27 h 38"/>
                  <a:gd name="T4" fmla="*/ 26 w 35"/>
                  <a:gd name="T5" fmla="*/ 19 h 38"/>
                  <a:gd name="T6" fmla="*/ 26 w 35"/>
                  <a:gd name="T7" fmla="*/ 13 h 38"/>
                  <a:gd name="T8" fmla="*/ 24 w 35"/>
                  <a:gd name="T9" fmla="*/ 9 h 38"/>
                  <a:gd name="T10" fmla="*/ 24 w 35"/>
                  <a:gd name="T11" fmla="*/ 2 h 38"/>
                  <a:gd name="T12" fmla="*/ 17 w 35"/>
                  <a:gd name="T13" fmla="*/ 0 h 38"/>
                  <a:gd name="T14" fmla="*/ 9 w 35"/>
                  <a:gd name="T15" fmla="*/ 0 h 38"/>
                  <a:gd name="T16" fmla="*/ 0 w 35"/>
                  <a:gd name="T17" fmla="*/ 9 h 38"/>
                  <a:gd name="T18" fmla="*/ 7 w 35"/>
                  <a:gd name="T19" fmla="*/ 6 h 38"/>
                  <a:gd name="T20" fmla="*/ 13 w 35"/>
                  <a:gd name="T21" fmla="*/ 6 h 38"/>
                  <a:gd name="T22" fmla="*/ 20 w 35"/>
                  <a:gd name="T23" fmla="*/ 13 h 38"/>
                  <a:gd name="T24" fmla="*/ 24 w 35"/>
                  <a:gd name="T25" fmla="*/ 19 h 38"/>
                  <a:gd name="T26" fmla="*/ 24 w 35"/>
                  <a:gd name="T27" fmla="*/ 23 h 38"/>
                  <a:gd name="T28" fmla="*/ 30 w 35"/>
                  <a:gd name="T29" fmla="*/ 30 h 38"/>
                  <a:gd name="T30" fmla="*/ 30 w 35"/>
                  <a:gd name="T31" fmla="*/ 33 h 38"/>
                  <a:gd name="T32" fmla="*/ 34 w 35"/>
                  <a:gd name="T33" fmla="*/ 37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38"/>
                  <a:gd name="T53" fmla="*/ 35 w 35"/>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38">
                    <a:moveTo>
                      <a:pt x="34" y="37"/>
                    </a:moveTo>
                    <a:lnTo>
                      <a:pt x="34" y="27"/>
                    </a:lnTo>
                    <a:lnTo>
                      <a:pt x="26" y="19"/>
                    </a:lnTo>
                    <a:lnTo>
                      <a:pt x="26" y="13"/>
                    </a:lnTo>
                    <a:lnTo>
                      <a:pt x="24" y="9"/>
                    </a:lnTo>
                    <a:lnTo>
                      <a:pt x="24" y="2"/>
                    </a:lnTo>
                    <a:lnTo>
                      <a:pt x="17" y="0"/>
                    </a:lnTo>
                    <a:lnTo>
                      <a:pt x="9" y="0"/>
                    </a:lnTo>
                    <a:lnTo>
                      <a:pt x="0" y="9"/>
                    </a:lnTo>
                    <a:lnTo>
                      <a:pt x="7" y="6"/>
                    </a:lnTo>
                    <a:lnTo>
                      <a:pt x="13" y="6"/>
                    </a:lnTo>
                    <a:lnTo>
                      <a:pt x="20" y="13"/>
                    </a:lnTo>
                    <a:lnTo>
                      <a:pt x="24" y="19"/>
                    </a:lnTo>
                    <a:lnTo>
                      <a:pt x="24" y="23"/>
                    </a:lnTo>
                    <a:lnTo>
                      <a:pt x="30" y="30"/>
                    </a:lnTo>
                    <a:lnTo>
                      <a:pt x="30" y="33"/>
                    </a:lnTo>
                    <a:lnTo>
                      <a:pt x="34" y="37"/>
                    </a:lnTo>
                  </a:path>
                </a:pathLst>
              </a:custGeom>
              <a:solidFill>
                <a:srgbClr val="FFFFFF"/>
              </a:solidFill>
              <a:ln w="12700" cap="rnd">
                <a:solidFill>
                  <a:srgbClr val="005EB7"/>
                </a:solidFill>
                <a:round/>
                <a:headEnd/>
                <a:tailEnd/>
              </a:ln>
            </p:spPr>
            <p:txBody>
              <a:bodyPr/>
              <a:lstStyle/>
              <a:p>
                <a:endParaRPr lang="en-US"/>
              </a:p>
            </p:txBody>
          </p:sp>
          <p:sp>
            <p:nvSpPr>
              <p:cNvPr id="116003" name="Freeform 198"/>
              <p:cNvSpPr>
                <a:spLocks/>
              </p:cNvSpPr>
              <p:nvPr/>
            </p:nvSpPr>
            <p:spPr bwMode="auto">
              <a:xfrm>
                <a:off x="3550" y="3548"/>
                <a:ext cx="24" cy="17"/>
              </a:xfrm>
              <a:custGeom>
                <a:avLst/>
                <a:gdLst>
                  <a:gd name="T0" fmla="*/ 20 w 24"/>
                  <a:gd name="T1" fmla="*/ 16 h 17"/>
                  <a:gd name="T2" fmla="*/ 20 w 24"/>
                  <a:gd name="T3" fmla="*/ 12 h 17"/>
                  <a:gd name="T4" fmla="*/ 13 w 24"/>
                  <a:gd name="T5" fmla="*/ 4 h 17"/>
                  <a:gd name="T6" fmla="*/ 9 w 24"/>
                  <a:gd name="T7" fmla="*/ 4 h 17"/>
                  <a:gd name="T8" fmla="*/ 6 w 24"/>
                  <a:gd name="T9" fmla="*/ 8 h 17"/>
                  <a:gd name="T10" fmla="*/ 0 w 24"/>
                  <a:gd name="T11" fmla="*/ 8 h 17"/>
                  <a:gd name="T12" fmla="*/ 6 w 24"/>
                  <a:gd name="T13" fmla="*/ 0 h 17"/>
                  <a:gd name="T14" fmla="*/ 20 w 24"/>
                  <a:gd name="T15" fmla="*/ 0 h 17"/>
                  <a:gd name="T16" fmla="*/ 23 w 24"/>
                  <a:gd name="T17" fmla="*/ 8 h 17"/>
                  <a:gd name="T18" fmla="*/ 23 w 24"/>
                  <a:gd name="T19" fmla="*/ 16 h 17"/>
                  <a:gd name="T20" fmla="*/ 20 w 24"/>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17"/>
                  <a:gd name="T35" fmla="*/ 24 w 2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17">
                    <a:moveTo>
                      <a:pt x="20" y="16"/>
                    </a:moveTo>
                    <a:lnTo>
                      <a:pt x="20" y="12"/>
                    </a:lnTo>
                    <a:lnTo>
                      <a:pt x="13" y="4"/>
                    </a:lnTo>
                    <a:lnTo>
                      <a:pt x="9" y="4"/>
                    </a:lnTo>
                    <a:lnTo>
                      <a:pt x="6" y="8"/>
                    </a:lnTo>
                    <a:lnTo>
                      <a:pt x="0" y="8"/>
                    </a:lnTo>
                    <a:lnTo>
                      <a:pt x="6" y="0"/>
                    </a:lnTo>
                    <a:lnTo>
                      <a:pt x="20" y="0"/>
                    </a:lnTo>
                    <a:lnTo>
                      <a:pt x="23" y="8"/>
                    </a:lnTo>
                    <a:lnTo>
                      <a:pt x="23" y="16"/>
                    </a:lnTo>
                    <a:lnTo>
                      <a:pt x="20" y="16"/>
                    </a:lnTo>
                  </a:path>
                </a:pathLst>
              </a:custGeom>
              <a:solidFill>
                <a:srgbClr val="FFFFFF"/>
              </a:solidFill>
              <a:ln w="12700" cap="rnd">
                <a:solidFill>
                  <a:srgbClr val="005EB7"/>
                </a:solidFill>
                <a:round/>
                <a:headEnd/>
                <a:tailEnd/>
              </a:ln>
            </p:spPr>
            <p:txBody>
              <a:bodyPr/>
              <a:lstStyle/>
              <a:p>
                <a:endParaRPr lang="en-US"/>
              </a:p>
            </p:txBody>
          </p:sp>
          <p:sp>
            <p:nvSpPr>
              <p:cNvPr id="116004" name="Rectangle 199"/>
              <p:cNvSpPr>
                <a:spLocks noChangeArrowheads="1"/>
              </p:cNvSpPr>
              <p:nvPr/>
            </p:nvSpPr>
            <p:spPr bwMode="auto">
              <a:xfrm>
                <a:off x="3580" y="3532"/>
                <a:ext cx="8" cy="8"/>
              </a:xfrm>
              <a:prstGeom prst="rect">
                <a:avLst/>
              </a:prstGeom>
              <a:solidFill>
                <a:srgbClr val="FFFFFF"/>
              </a:solidFill>
              <a:ln w="12700">
                <a:solidFill>
                  <a:srgbClr val="FFFFFF"/>
                </a:solidFill>
                <a:miter lim="800000"/>
                <a:headEnd/>
                <a:tailEnd/>
              </a:ln>
            </p:spPr>
            <p:txBody>
              <a:bodyPr wrap="none" anchor="ctr"/>
              <a:lstStyle/>
              <a:p>
                <a:pPr defTabSz="457200"/>
                <a:endParaRPr lang="vi-VN">
                  <a:ea typeface="MS PGothic" pitchFamily="34" charset="-128"/>
                </a:endParaRPr>
              </a:p>
            </p:txBody>
          </p:sp>
          <p:sp>
            <p:nvSpPr>
              <p:cNvPr id="116005" name="Freeform 200"/>
              <p:cNvSpPr>
                <a:spLocks/>
              </p:cNvSpPr>
              <p:nvPr/>
            </p:nvSpPr>
            <p:spPr bwMode="auto">
              <a:xfrm>
                <a:off x="3573" y="3507"/>
                <a:ext cx="17" cy="17"/>
              </a:xfrm>
              <a:custGeom>
                <a:avLst/>
                <a:gdLst>
                  <a:gd name="T0" fmla="*/ 12 w 17"/>
                  <a:gd name="T1" fmla="*/ 16 h 17"/>
                  <a:gd name="T2" fmla="*/ 8 w 17"/>
                  <a:gd name="T3" fmla="*/ 11 h 17"/>
                  <a:gd name="T4" fmla="*/ 4 w 17"/>
                  <a:gd name="T5" fmla="*/ 16 h 17"/>
                  <a:gd name="T6" fmla="*/ 4 w 17"/>
                  <a:gd name="T7" fmla="*/ 7 h 17"/>
                  <a:gd name="T8" fmla="*/ 0 w 17"/>
                  <a:gd name="T9" fmla="*/ 4 h 17"/>
                  <a:gd name="T10" fmla="*/ 4 w 17"/>
                  <a:gd name="T11" fmla="*/ 4 h 17"/>
                  <a:gd name="T12" fmla="*/ 8 w 17"/>
                  <a:gd name="T13" fmla="*/ 0 h 17"/>
                  <a:gd name="T14" fmla="*/ 8 w 17"/>
                  <a:gd name="T15" fmla="*/ 4 h 17"/>
                  <a:gd name="T16" fmla="*/ 16 w 17"/>
                  <a:gd name="T17" fmla="*/ 4 h 17"/>
                  <a:gd name="T18" fmla="*/ 12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8" y="11"/>
                    </a:lnTo>
                    <a:lnTo>
                      <a:pt x="4" y="16"/>
                    </a:lnTo>
                    <a:lnTo>
                      <a:pt x="4" y="7"/>
                    </a:lnTo>
                    <a:lnTo>
                      <a:pt x="0" y="4"/>
                    </a:lnTo>
                    <a:lnTo>
                      <a:pt x="4" y="4"/>
                    </a:lnTo>
                    <a:lnTo>
                      <a:pt x="8" y="0"/>
                    </a:lnTo>
                    <a:lnTo>
                      <a:pt x="8" y="4"/>
                    </a:lnTo>
                    <a:lnTo>
                      <a:pt x="16" y="4"/>
                    </a:lnTo>
                    <a:lnTo>
                      <a:pt x="12" y="7"/>
                    </a:lnTo>
                    <a:lnTo>
                      <a:pt x="12" y="16"/>
                    </a:lnTo>
                  </a:path>
                </a:pathLst>
              </a:custGeom>
              <a:solidFill>
                <a:srgbClr val="FFFFFF"/>
              </a:solidFill>
              <a:ln w="12700" cap="rnd">
                <a:solidFill>
                  <a:srgbClr val="FFFFFF"/>
                </a:solidFill>
                <a:round/>
                <a:headEnd/>
                <a:tailEnd/>
              </a:ln>
            </p:spPr>
            <p:txBody>
              <a:bodyPr/>
              <a:lstStyle/>
              <a:p>
                <a:endParaRPr lang="en-US"/>
              </a:p>
            </p:txBody>
          </p:sp>
          <p:sp>
            <p:nvSpPr>
              <p:cNvPr id="116006" name="Freeform 201"/>
              <p:cNvSpPr>
                <a:spLocks/>
              </p:cNvSpPr>
              <p:nvPr/>
            </p:nvSpPr>
            <p:spPr bwMode="auto">
              <a:xfrm>
                <a:off x="3589" y="3528"/>
                <a:ext cx="17" cy="17"/>
              </a:xfrm>
              <a:custGeom>
                <a:avLst/>
                <a:gdLst>
                  <a:gd name="T0" fmla="*/ 8 w 17"/>
                  <a:gd name="T1" fmla="*/ 0 h 17"/>
                  <a:gd name="T2" fmla="*/ 16 w 17"/>
                  <a:gd name="T3" fmla="*/ 4 h 17"/>
                  <a:gd name="T4" fmla="*/ 8 w 17"/>
                  <a:gd name="T5" fmla="*/ 16 h 17"/>
                  <a:gd name="T6" fmla="*/ 0 w 17"/>
                  <a:gd name="T7" fmla="*/ 10 h 17"/>
                  <a:gd name="T8" fmla="*/ 8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8" y="0"/>
                    </a:moveTo>
                    <a:lnTo>
                      <a:pt x="16" y="4"/>
                    </a:lnTo>
                    <a:lnTo>
                      <a:pt x="8" y="16"/>
                    </a:lnTo>
                    <a:lnTo>
                      <a:pt x="0" y="10"/>
                    </a:lnTo>
                    <a:lnTo>
                      <a:pt x="8" y="0"/>
                    </a:lnTo>
                  </a:path>
                </a:pathLst>
              </a:custGeom>
              <a:solidFill>
                <a:srgbClr val="FFFFFF"/>
              </a:solidFill>
              <a:ln w="12700" cap="rnd">
                <a:solidFill>
                  <a:srgbClr val="FFFFFF"/>
                </a:solidFill>
                <a:round/>
                <a:headEnd/>
                <a:tailEnd/>
              </a:ln>
            </p:spPr>
            <p:txBody>
              <a:bodyPr/>
              <a:lstStyle/>
              <a:p>
                <a:endParaRPr lang="en-US"/>
              </a:p>
            </p:txBody>
          </p:sp>
          <p:sp>
            <p:nvSpPr>
              <p:cNvPr id="116007" name="Freeform 202"/>
              <p:cNvSpPr>
                <a:spLocks/>
              </p:cNvSpPr>
              <p:nvPr/>
            </p:nvSpPr>
            <p:spPr bwMode="auto">
              <a:xfrm>
                <a:off x="3600" y="3538"/>
                <a:ext cx="17" cy="17"/>
              </a:xfrm>
              <a:custGeom>
                <a:avLst/>
                <a:gdLst>
                  <a:gd name="T0" fmla="*/ 10 w 17"/>
                  <a:gd name="T1" fmla="*/ 0 h 17"/>
                  <a:gd name="T2" fmla="*/ 16 w 17"/>
                  <a:gd name="T3" fmla="*/ 5 h 17"/>
                  <a:gd name="T4" fmla="*/ 4 w 17"/>
                  <a:gd name="T5" fmla="*/ 16 h 17"/>
                  <a:gd name="T6" fmla="*/ 0 w 17"/>
                  <a:gd name="T7" fmla="*/ 5 h 17"/>
                  <a:gd name="T8" fmla="*/ 1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0" y="0"/>
                    </a:moveTo>
                    <a:lnTo>
                      <a:pt x="16" y="5"/>
                    </a:lnTo>
                    <a:lnTo>
                      <a:pt x="4" y="16"/>
                    </a:lnTo>
                    <a:lnTo>
                      <a:pt x="0" y="5"/>
                    </a:lnTo>
                    <a:lnTo>
                      <a:pt x="10" y="0"/>
                    </a:lnTo>
                  </a:path>
                </a:pathLst>
              </a:custGeom>
              <a:solidFill>
                <a:srgbClr val="FFFFFF"/>
              </a:solidFill>
              <a:ln w="12700" cap="rnd">
                <a:solidFill>
                  <a:srgbClr val="FFFFFF"/>
                </a:solidFill>
                <a:round/>
                <a:headEnd/>
                <a:tailEnd/>
              </a:ln>
            </p:spPr>
            <p:txBody>
              <a:bodyPr/>
              <a:lstStyle/>
              <a:p>
                <a:endParaRPr lang="en-US"/>
              </a:p>
            </p:txBody>
          </p:sp>
          <p:sp>
            <p:nvSpPr>
              <p:cNvPr id="116008" name="Freeform 203"/>
              <p:cNvSpPr>
                <a:spLocks/>
              </p:cNvSpPr>
              <p:nvPr/>
            </p:nvSpPr>
            <p:spPr bwMode="auto">
              <a:xfrm>
                <a:off x="3606" y="3552"/>
                <a:ext cx="17" cy="17"/>
              </a:xfrm>
              <a:custGeom>
                <a:avLst/>
                <a:gdLst>
                  <a:gd name="T0" fmla="*/ 11 w 17"/>
                  <a:gd name="T1" fmla="*/ 0 h 17"/>
                  <a:gd name="T2" fmla="*/ 16 w 17"/>
                  <a:gd name="T3" fmla="*/ 16 h 17"/>
                  <a:gd name="T4" fmla="*/ 5 w 17"/>
                  <a:gd name="T5" fmla="*/ 16 h 17"/>
                  <a:gd name="T6" fmla="*/ 0 w 17"/>
                  <a:gd name="T7" fmla="*/ 8 h 17"/>
                  <a:gd name="T8" fmla="*/ 11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1" y="0"/>
                    </a:moveTo>
                    <a:lnTo>
                      <a:pt x="16" y="16"/>
                    </a:lnTo>
                    <a:lnTo>
                      <a:pt x="5" y="16"/>
                    </a:lnTo>
                    <a:lnTo>
                      <a:pt x="0" y="8"/>
                    </a:lnTo>
                    <a:lnTo>
                      <a:pt x="11" y="0"/>
                    </a:lnTo>
                  </a:path>
                </a:pathLst>
              </a:custGeom>
              <a:solidFill>
                <a:srgbClr val="FFFFFF"/>
              </a:solidFill>
              <a:ln w="12700" cap="rnd">
                <a:solidFill>
                  <a:srgbClr val="FFFFFF"/>
                </a:solidFill>
                <a:round/>
                <a:headEnd/>
                <a:tailEnd/>
              </a:ln>
            </p:spPr>
            <p:txBody>
              <a:bodyPr/>
              <a:lstStyle/>
              <a:p>
                <a:endParaRPr lang="en-US"/>
              </a:p>
            </p:txBody>
          </p:sp>
          <p:sp>
            <p:nvSpPr>
              <p:cNvPr id="116009" name="Freeform 204"/>
              <p:cNvSpPr>
                <a:spLocks/>
              </p:cNvSpPr>
              <p:nvPr/>
            </p:nvSpPr>
            <p:spPr bwMode="auto">
              <a:xfrm>
                <a:off x="3606" y="3569"/>
                <a:ext cx="17" cy="17"/>
              </a:xfrm>
              <a:custGeom>
                <a:avLst/>
                <a:gdLst>
                  <a:gd name="T0" fmla="*/ 16 w 17"/>
                  <a:gd name="T1" fmla="*/ 8 h 17"/>
                  <a:gd name="T2" fmla="*/ 11 w 17"/>
                  <a:gd name="T3" fmla="*/ 16 h 17"/>
                  <a:gd name="T4" fmla="*/ 0 w 17"/>
                  <a:gd name="T5" fmla="*/ 16 h 17"/>
                  <a:gd name="T6" fmla="*/ 5 w 17"/>
                  <a:gd name="T7" fmla="*/ 0 h 17"/>
                  <a:gd name="T8" fmla="*/ 16 w 17"/>
                  <a:gd name="T9" fmla="*/ 8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8"/>
                    </a:moveTo>
                    <a:lnTo>
                      <a:pt x="11" y="16"/>
                    </a:lnTo>
                    <a:lnTo>
                      <a:pt x="0" y="16"/>
                    </a:lnTo>
                    <a:lnTo>
                      <a:pt x="5" y="0"/>
                    </a:lnTo>
                    <a:lnTo>
                      <a:pt x="16" y="8"/>
                    </a:lnTo>
                  </a:path>
                </a:pathLst>
              </a:custGeom>
              <a:solidFill>
                <a:srgbClr val="FFFFFF"/>
              </a:solidFill>
              <a:ln w="12700" cap="rnd">
                <a:solidFill>
                  <a:srgbClr val="FFFFFF"/>
                </a:solidFill>
                <a:round/>
                <a:headEnd/>
                <a:tailEnd/>
              </a:ln>
            </p:spPr>
            <p:txBody>
              <a:bodyPr/>
              <a:lstStyle/>
              <a:p>
                <a:endParaRPr lang="en-US"/>
              </a:p>
            </p:txBody>
          </p:sp>
          <p:sp>
            <p:nvSpPr>
              <p:cNvPr id="116010" name="Freeform 205"/>
              <p:cNvSpPr>
                <a:spLocks/>
              </p:cNvSpPr>
              <p:nvPr/>
            </p:nvSpPr>
            <p:spPr bwMode="auto">
              <a:xfrm>
                <a:off x="3600" y="3582"/>
                <a:ext cx="17" cy="17"/>
              </a:xfrm>
              <a:custGeom>
                <a:avLst/>
                <a:gdLst>
                  <a:gd name="T0" fmla="*/ 16 w 17"/>
                  <a:gd name="T1" fmla="*/ 8 h 17"/>
                  <a:gd name="T2" fmla="*/ 10 w 17"/>
                  <a:gd name="T3" fmla="*/ 16 h 17"/>
                  <a:gd name="T4" fmla="*/ 0 w 17"/>
                  <a:gd name="T5" fmla="*/ 8 h 17"/>
                  <a:gd name="T6" fmla="*/ 4 w 17"/>
                  <a:gd name="T7" fmla="*/ 0 h 17"/>
                  <a:gd name="T8" fmla="*/ 16 w 17"/>
                  <a:gd name="T9" fmla="*/ 8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8"/>
                    </a:moveTo>
                    <a:lnTo>
                      <a:pt x="10" y="16"/>
                    </a:lnTo>
                    <a:lnTo>
                      <a:pt x="0" y="8"/>
                    </a:lnTo>
                    <a:lnTo>
                      <a:pt x="4" y="0"/>
                    </a:lnTo>
                    <a:lnTo>
                      <a:pt x="16" y="8"/>
                    </a:lnTo>
                  </a:path>
                </a:pathLst>
              </a:custGeom>
              <a:solidFill>
                <a:srgbClr val="FFFFFF"/>
              </a:solidFill>
              <a:ln w="12700" cap="rnd">
                <a:solidFill>
                  <a:srgbClr val="FFFFFF"/>
                </a:solidFill>
                <a:round/>
                <a:headEnd/>
                <a:tailEnd/>
              </a:ln>
            </p:spPr>
            <p:txBody>
              <a:bodyPr/>
              <a:lstStyle/>
              <a:p>
                <a:endParaRPr lang="en-US"/>
              </a:p>
            </p:txBody>
          </p:sp>
          <p:sp>
            <p:nvSpPr>
              <p:cNvPr id="116011" name="Freeform 206"/>
              <p:cNvSpPr>
                <a:spLocks/>
              </p:cNvSpPr>
              <p:nvPr/>
            </p:nvSpPr>
            <p:spPr bwMode="auto">
              <a:xfrm>
                <a:off x="3589" y="3589"/>
                <a:ext cx="17" cy="17"/>
              </a:xfrm>
              <a:custGeom>
                <a:avLst/>
                <a:gdLst>
                  <a:gd name="T0" fmla="*/ 16 w 17"/>
                  <a:gd name="T1" fmla="*/ 10 h 17"/>
                  <a:gd name="T2" fmla="*/ 8 w 17"/>
                  <a:gd name="T3" fmla="*/ 16 h 17"/>
                  <a:gd name="T4" fmla="*/ 0 w 17"/>
                  <a:gd name="T5" fmla="*/ 4 h 17"/>
                  <a:gd name="T6" fmla="*/ 8 w 17"/>
                  <a:gd name="T7" fmla="*/ 0 h 17"/>
                  <a:gd name="T8" fmla="*/ 16 w 17"/>
                  <a:gd name="T9" fmla="*/ 1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10"/>
                    </a:moveTo>
                    <a:lnTo>
                      <a:pt x="8" y="16"/>
                    </a:lnTo>
                    <a:lnTo>
                      <a:pt x="0" y="4"/>
                    </a:lnTo>
                    <a:lnTo>
                      <a:pt x="8" y="0"/>
                    </a:lnTo>
                    <a:lnTo>
                      <a:pt x="16" y="10"/>
                    </a:lnTo>
                  </a:path>
                </a:pathLst>
              </a:custGeom>
              <a:solidFill>
                <a:srgbClr val="FFFFFF"/>
              </a:solidFill>
              <a:ln w="12700" cap="rnd">
                <a:solidFill>
                  <a:srgbClr val="FFFFFF"/>
                </a:solidFill>
                <a:round/>
                <a:headEnd/>
                <a:tailEnd/>
              </a:ln>
            </p:spPr>
            <p:txBody>
              <a:bodyPr/>
              <a:lstStyle/>
              <a:p>
                <a:endParaRPr lang="en-US"/>
              </a:p>
            </p:txBody>
          </p:sp>
          <p:sp>
            <p:nvSpPr>
              <p:cNvPr id="116012" name="Rectangle 207"/>
              <p:cNvSpPr>
                <a:spLocks noChangeArrowheads="1"/>
              </p:cNvSpPr>
              <p:nvPr/>
            </p:nvSpPr>
            <p:spPr bwMode="auto">
              <a:xfrm>
                <a:off x="3580" y="3596"/>
                <a:ext cx="8" cy="8"/>
              </a:xfrm>
              <a:prstGeom prst="rect">
                <a:avLst/>
              </a:prstGeom>
              <a:noFill/>
              <a:ln w="12700">
                <a:solidFill>
                  <a:srgbClr val="FFFFFF"/>
                </a:solidFill>
                <a:miter lim="800000"/>
                <a:headEnd/>
                <a:tailEnd/>
              </a:ln>
            </p:spPr>
            <p:txBody>
              <a:bodyPr wrap="none" anchor="ctr"/>
              <a:lstStyle/>
              <a:p>
                <a:pPr defTabSz="457200"/>
                <a:endParaRPr lang="vi-VN">
                  <a:ea typeface="MS PGothic" pitchFamily="34" charset="-128"/>
                </a:endParaRPr>
              </a:p>
            </p:txBody>
          </p:sp>
          <p:sp>
            <p:nvSpPr>
              <p:cNvPr id="116013" name="Freeform 208"/>
              <p:cNvSpPr>
                <a:spLocks/>
              </p:cNvSpPr>
              <p:nvPr/>
            </p:nvSpPr>
            <p:spPr bwMode="auto">
              <a:xfrm>
                <a:off x="3560" y="3528"/>
                <a:ext cx="17" cy="17"/>
              </a:xfrm>
              <a:custGeom>
                <a:avLst/>
                <a:gdLst>
                  <a:gd name="T0" fmla="*/ 10 w 17"/>
                  <a:gd name="T1" fmla="*/ 0 h 17"/>
                  <a:gd name="T2" fmla="*/ 0 w 17"/>
                  <a:gd name="T3" fmla="*/ 4 h 17"/>
                  <a:gd name="T4" fmla="*/ 5 w 17"/>
                  <a:gd name="T5" fmla="*/ 16 h 17"/>
                  <a:gd name="T6" fmla="*/ 16 w 17"/>
                  <a:gd name="T7" fmla="*/ 10 h 17"/>
                  <a:gd name="T8" fmla="*/ 1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0" y="0"/>
                    </a:moveTo>
                    <a:lnTo>
                      <a:pt x="0" y="4"/>
                    </a:lnTo>
                    <a:lnTo>
                      <a:pt x="5" y="16"/>
                    </a:lnTo>
                    <a:lnTo>
                      <a:pt x="16" y="10"/>
                    </a:lnTo>
                    <a:lnTo>
                      <a:pt x="10" y="0"/>
                    </a:lnTo>
                  </a:path>
                </a:pathLst>
              </a:custGeom>
              <a:solidFill>
                <a:srgbClr val="FFFFFF"/>
              </a:solidFill>
              <a:ln w="12700" cap="rnd">
                <a:solidFill>
                  <a:srgbClr val="FFFFFF"/>
                </a:solidFill>
                <a:round/>
                <a:headEnd/>
                <a:tailEnd/>
              </a:ln>
            </p:spPr>
            <p:txBody>
              <a:bodyPr/>
              <a:lstStyle/>
              <a:p>
                <a:endParaRPr lang="en-US"/>
              </a:p>
            </p:txBody>
          </p:sp>
          <p:sp>
            <p:nvSpPr>
              <p:cNvPr id="116014" name="Freeform 209"/>
              <p:cNvSpPr>
                <a:spLocks/>
              </p:cNvSpPr>
              <p:nvPr/>
            </p:nvSpPr>
            <p:spPr bwMode="auto">
              <a:xfrm>
                <a:off x="3550" y="3538"/>
                <a:ext cx="17" cy="17"/>
              </a:xfrm>
              <a:custGeom>
                <a:avLst/>
                <a:gdLst>
                  <a:gd name="T0" fmla="*/ 8 w 17"/>
                  <a:gd name="T1" fmla="*/ 0 h 17"/>
                  <a:gd name="T2" fmla="*/ 0 w 17"/>
                  <a:gd name="T3" fmla="*/ 5 h 17"/>
                  <a:gd name="T4" fmla="*/ 8 w 17"/>
                  <a:gd name="T5" fmla="*/ 16 h 17"/>
                  <a:gd name="T6" fmla="*/ 16 w 17"/>
                  <a:gd name="T7" fmla="*/ 5 h 17"/>
                  <a:gd name="T8" fmla="*/ 8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8" y="0"/>
                    </a:moveTo>
                    <a:lnTo>
                      <a:pt x="0" y="5"/>
                    </a:lnTo>
                    <a:lnTo>
                      <a:pt x="8" y="16"/>
                    </a:lnTo>
                    <a:lnTo>
                      <a:pt x="16" y="5"/>
                    </a:lnTo>
                    <a:lnTo>
                      <a:pt x="8" y="0"/>
                    </a:lnTo>
                  </a:path>
                </a:pathLst>
              </a:custGeom>
              <a:solidFill>
                <a:srgbClr val="FFFFFF"/>
              </a:solidFill>
              <a:ln w="12700" cap="rnd">
                <a:solidFill>
                  <a:srgbClr val="FFFFFF"/>
                </a:solidFill>
                <a:round/>
                <a:headEnd/>
                <a:tailEnd/>
              </a:ln>
            </p:spPr>
            <p:txBody>
              <a:bodyPr/>
              <a:lstStyle/>
              <a:p>
                <a:endParaRPr lang="en-US"/>
              </a:p>
            </p:txBody>
          </p:sp>
          <p:sp>
            <p:nvSpPr>
              <p:cNvPr id="116015" name="Freeform 210"/>
              <p:cNvSpPr>
                <a:spLocks/>
              </p:cNvSpPr>
              <p:nvPr/>
            </p:nvSpPr>
            <p:spPr bwMode="auto">
              <a:xfrm>
                <a:off x="3543" y="3552"/>
                <a:ext cx="17" cy="17"/>
              </a:xfrm>
              <a:custGeom>
                <a:avLst/>
                <a:gdLst>
                  <a:gd name="T0" fmla="*/ 0 w 17"/>
                  <a:gd name="T1" fmla="*/ 0 h 17"/>
                  <a:gd name="T2" fmla="*/ 0 w 17"/>
                  <a:gd name="T3" fmla="*/ 16 h 17"/>
                  <a:gd name="T4" fmla="*/ 16 w 17"/>
                  <a:gd name="T5" fmla="*/ 16 h 17"/>
                  <a:gd name="T6" fmla="*/ 16 w 17"/>
                  <a:gd name="T7" fmla="*/ 8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8"/>
                    </a:lnTo>
                    <a:lnTo>
                      <a:pt x="0" y="0"/>
                    </a:lnTo>
                  </a:path>
                </a:pathLst>
              </a:custGeom>
              <a:solidFill>
                <a:srgbClr val="FFFFFF"/>
              </a:solidFill>
              <a:ln w="12700" cap="rnd">
                <a:solidFill>
                  <a:srgbClr val="FFFFFF"/>
                </a:solidFill>
                <a:round/>
                <a:headEnd/>
                <a:tailEnd/>
              </a:ln>
            </p:spPr>
            <p:txBody>
              <a:bodyPr/>
              <a:lstStyle/>
              <a:p>
                <a:endParaRPr lang="en-US"/>
              </a:p>
            </p:txBody>
          </p:sp>
          <p:sp>
            <p:nvSpPr>
              <p:cNvPr id="116016" name="Freeform 211"/>
              <p:cNvSpPr>
                <a:spLocks/>
              </p:cNvSpPr>
              <p:nvPr/>
            </p:nvSpPr>
            <p:spPr bwMode="auto">
              <a:xfrm>
                <a:off x="3543" y="3569"/>
                <a:ext cx="17" cy="17"/>
              </a:xfrm>
              <a:custGeom>
                <a:avLst/>
                <a:gdLst>
                  <a:gd name="T0" fmla="*/ 0 w 17"/>
                  <a:gd name="T1" fmla="*/ 8 h 17"/>
                  <a:gd name="T2" fmla="*/ 0 w 17"/>
                  <a:gd name="T3" fmla="*/ 16 h 17"/>
                  <a:gd name="T4" fmla="*/ 16 w 17"/>
                  <a:gd name="T5" fmla="*/ 16 h 17"/>
                  <a:gd name="T6" fmla="*/ 16 w 17"/>
                  <a:gd name="T7" fmla="*/ 0 h 17"/>
                  <a:gd name="T8" fmla="*/ 0 w 17"/>
                  <a:gd name="T9" fmla="*/ 8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8"/>
                    </a:moveTo>
                    <a:lnTo>
                      <a:pt x="0" y="16"/>
                    </a:lnTo>
                    <a:lnTo>
                      <a:pt x="16" y="16"/>
                    </a:lnTo>
                    <a:lnTo>
                      <a:pt x="16" y="0"/>
                    </a:lnTo>
                    <a:lnTo>
                      <a:pt x="0" y="8"/>
                    </a:lnTo>
                  </a:path>
                </a:pathLst>
              </a:custGeom>
              <a:solidFill>
                <a:srgbClr val="FFFFFF"/>
              </a:solidFill>
              <a:ln w="12700" cap="rnd">
                <a:solidFill>
                  <a:srgbClr val="FFFFFF"/>
                </a:solidFill>
                <a:round/>
                <a:headEnd/>
                <a:tailEnd/>
              </a:ln>
            </p:spPr>
            <p:txBody>
              <a:bodyPr/>
              <a:lstStyle/>
              <a:p>
                <a:endParaRPr lang="en-US"/>
              </a:p>
            </p:txBody>
          </p:sp>
          <p:sp>
            <p:nvSpPr>
              <p:cNvPr id="116017" name="Freeform 212"/>
              <p:cNvSpPr>
                <a:spLocks/>
              </p:cNvSpPr>
              <p:nvPr/>
            </p:nvSpPr>
            <p:spPr bwMode="auto">
              <a:xfrm>
                <a:off x="3550" y="3582"/>
                <a:ext cx="17" cy="17"/>
              </a:xfrm>
              <a:custGeom>
                <a:avLst/>
                <a:gdLst>
                  <a:gd name="T0" fmla="*/ 0 w 17"/>
                  <a:gd name="T1" fmla="*/ 8 h 17"/>
                  <a:gd name="T2" fmla="*/ 8 w 17"/>
                  <a:gd name="T3" fmla="*/ 16 h 17"/>
                  <a:gd name="T4" fmla="*/ 16 w 17"/>
                  <a:gd name="T5" fmla="*/ 8 h 17"/>
                  <a:gd name="T6" fmla="*/ 8 w 17"/>
                  <a:gd name="T7" fmla="*/ 0 h 17"/>
                  <a:gd name="T8" fmla="*/ 0 w 17"/>
                  <a:gd name="T9" fmla="*/ 8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8"/>
                    </a:moveTo>
                    <a:lnTo>
                      <a:pt x="8" y="16"/>
                    </a:lnTo>
                    <a:lnTo>
                      <a:pt x="16" y="8"/>
                    </a:lnTo>
                    <a:lnTo>
                      <a:pt x="8" y="0"/>
                    </a:lnTo>
                    <a:lnTo>
                      <a:pt x="0" y="8"/>
                    </a:lnTo>
                  </a:path>
                </a:pathLst>
              </a:custGeom>
              <a:solidFill>
                <a:srgbClr val="FFFFFF"/>
              </a:solidFill>
              <a:ln w="12700" cap="rnd">
                <a:solidFill>
                  <a:srgbClr val="FFFFFF"/>
                </a:solidFill>
                <a:round/>
                <a:headEnd/>
                <a:tailEnd/>
              </a:ln>
            </p:spPr>
            <p:txBody>
              <a:bodyPr/>
              <a:lstStyle/>
              <a:p>
                <a:endParaRPr lang="en-US"/>
              </a:p>
            </p:txBody>
          </p:sp>
          <p:sp>
            <p:nvSpPr>
              <p:cNvPr id="116018" name="Freeform 213"/>
              <p:cNvSpPr>
                <a:spLocks/>
              </p:cNvSpPr>
              <p:nvPr/>
            </p:nvSpPr>
            <p:spPr bwMode="auto">
              <a:xfrm>
                <a:off x="3560" y="3589"/>
                <a:ext cx="17" cy="17"/>
              </a:xfrm>
              <a:custGeom>
                <a:avLst/>
                <a:gdLst>
                  <a:gd name="T0" fmla="*/ 0 w 17"/>
                  <a:gd name="T1" fmla="*/ 10 h 17"/>
                  <a:gd name="T2" fmla="*/ 10 w 17"/>
                  <a:gd name="T3" fmla="*/ 16 h 17"/>
                  <a:gd name="T4" fmla="*/ 16 w 17"/>
                  <a:gd name="T5" fmla="*/ 4 h 17"/>
                  <a:gd name="T6" fmla="*/ 5 w 17"/>
                  <a:gd name="T7" fmla="*/ 0 h 17"/>
                  <a:gd name="T8" fmla="*/ 0 w 17"/>
                  <a:gd name="T9" fmla="*/ 1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0"/>
                    </a:moveTo>
                    <a:lnTo>
                      <a:pt x="10" y="16"/>
                    </a:lnTo>
                    <a:lnTo>
                      <a:pt x="16" y="4"/>
                    </a:lnTo>
                    <a:lnTo>
                      <a:pt x="5" y="0"/>
                    </a:lnTo>
                    <a:lnTo>
                      <a:pt x="0" y="10"/>
                    </a:lnTo>
                  </a:path>
                </a:pathLst>
              </a:custGeom>
              <a:solidFill>
                <a:srgbClr val="FFFFFF"/>
              </a:solidFill>
              <a:ln w="12700" cap="rnd">
                <a:solidFill>
                  <a:srgbClr val="FFFFFF"/>
                </a:solidFill>
                <a:round/>
                <a:headEnd/>
                <a:tailEnd/>
              </a:ln>
            </p:spPr>
            <p:txBody>
              <a:bodyPr/>
              <a:lstStyle/>
              <a:p>
                <a:endParaRPr lang="en-US"/>
              </a:p>
            </p:txBody>
          </p:sp>
          <p:sp>
            <p:nvSpPr>
              <p:cNvPr id="116019" name="Freeform 214"/>
              <p:cNvSpPr>
                <a:spLocks/>
              </p:cNvSpPr>
              <p:nvPr/>
            </p:nvSpPr>
            <p:spPr bwMode="auto">
              <a:xfrm>
                <a:off x="3593" y="3511"/>
                <a:ext cx="17" cy="17"/>
              </a:xfrm>
              <a:custGeom>
                <a:avLst/>
                <a:gdLst>
                  <a:gd name="T0" fmla="*/ 8 w 17"/>
                  <a:gd name="T1" fmla="*/ 16 h 17"/>
                  <a:gd name="T2" fmla="*/ 4 w 17"/>
                  <a:gd name="T3" fmla="*/ 11 h 17"/>
                  <a:gd name="T4" fmla="*/ 0 w 17"/>
                  <a:gd name="T5" fmla="*/ 11 h 17"/>
                  <a:gd name="T6" fmla="*/ 4 w 17"/>
                  <a:gd name="T7" fmla="*/ 7 h 17"/>
                  <a:gd name="T8" fmla="*/ 0 w 17"/>
                  <a:gd name="T9" fmla="*/ 3 h 17"/>
                  <a:gd name="T10" fmla="*/ 8 w 17"/>
                  <a:gd name="T11" fmla="*/ 3 h 17"/>
                  <a:gd name="T12" fmla="*/ 11 w 17"/>
                  <a:gd name="T13" fmla="*/ 0 h 17"/>
                  <a:gd name="T14" fmla="*/ 8 w 17"/>
                  <a:gd name="T15" fmla="*/ 7 h 17"/>
                  <a:gd name="T16" fmla="*/ 16 w 17"/>
                  <a:gd name="T17" fmla="*/ 7 h 17"/>
                  <a:gd name="T18" fmla="*/ 8 w 17"/>
                  <a:gd name="T19" fmla="*/ 11 h 17"/>
                  <a:gd name="T20" fmla="*/ 8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16"/>
                    </a:moveTo>
                    <a:lnTo>
                      <a:pt x="4" y="11"/>
                    </a:lnTo>
                    <a:lnTo>
                      <a:pt x="0" y="11"/>
                    </a:lnTo>
                    <a:lnTo>
                      <a:pt x="4" y="7"/>
                    </a:lnTo>
                    <a:lnTo>
                      <a:pt x="0" y="3"/>
                    </a:lnTo>
                    <a:lnTo>
                      <a:pt x="8" y="3"/>
                    </a:lnTo>
                    <a:lnTo>
                      <a:pt x="11" y="0"/>
                    </a:lnTo>
                    <a:lnTo>
                      <a:pt x="8" y="7"/>
                    </a:lnTo>
                    <a:lnTo>
                      <a:pt x="16" y="7"/>
                    </a:lnTo>
                    <a:lnTo>
                      <a:pt x="8" y="11"/>
                    </a:lnTo>
                    <a:lnTo>
                      <a:pt x="8" y="16"/>
                    </a:lnTo>
                  </a:path>
                </a:pathLst>
              </a:custGeom>
              <a:solidFill>
                <a:srgbClr val="FFFFFF"/>
              </a:solidFill>
              <a:ln w="12700" cap="rnd">
                <a:solidFill>
                  <a:srgbClr val="FFFFFF"/>
                </a:solidFill>
                <a:round/>
                <a:headEnd/>
                <a:tailEnd/>
              </a:ln>
            </p:spPr>
            <p:txBody>
              <a:bodyPr/>
              <a:lstStyle/>
              <a:p>
                <a:endParaRPr lang="en-US"/>
              </a:p>
            </p:txBody>
          </p:sp>
          <p:sp>
            <p:nvSpPr>
              <p:cNvPr id="116020" name="Freeform 215"/>
              <p:cNvSpPr>
                <a:spLocks/>
              </p:cNvSpPr>
              <p:nvPr/>
            </p:nvSpPr>
            <p:spPr bwMode="auto">
              <a:xfrm>
                <a:off x="3610" y="3524"/>
                <a:ext cx="17" cy="17"/>
              </a:xfrm>
              <a:custGeom>
                <a:avLst/>
                <a:gdLst>
                  <a:gd name="T0" fmla="*/ 4 w 17"/>
                  <a:gd name="T1" fmla="*/ 16 h 17"/>
                  <a:gd name="T2" fmla="*/ 4 w 17"/>
                  <a:gd name="T3" fmla="*/ 7 h 17"/>
                  <a:gd name="T4" fmla="*/ 0 w 17"/>
                  <a:gd name="T5" fmla="*/ 7 h 17"/>
                  <a:gd name="T6" fmla="*/ 4 w 17"/>
                  <a:gd name="T7" fmla="*/ 7 h 17"/>
                  <a:gd name="T8" fmla="*/ 4 w 17"/>
                  <a:gd name="T9" fmla="*/ 0 h 17"/>
                  <a:gd name="T10" fmla="*/ 7 w 17"/>
                  <a:gd name="T11" fmla="*/ 4 h 17"/>
                  <a:gd name="T12" fmla="*/ 16 w 17"/>
                  <a:gd name="T13" fmla="*/ 4 h 17"/>
                  <a:gd name="T14" fmla="*/ 11 w 17"/>
                  <a:gd name="T15" fmla="*/ 7 h 17"/>
                  <a:gd name="T16" fmla="*/ 16 w 17"/>
                  <a:gd name="T17" fmla="*/ 11 h 17"/>
                  <a:gd name="T18" fmla="*/ 7 w 17"/>
                  <a:gd name="T19" fmla="*/ 11 h 17"/>
                  <a:gd name="T20" fmla="*/ 4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4" y="16"/>
                    </a:moveTo>
                    <a:lnTo>
                      <a:pt x="4" y="7"/>
                    </a:lnTo>
                    <a:lnTo>
                      <a:pt x="0" y="7"/>
                    </a:lnTo>
                    <a:lnTo>
                      <a:pt x="4" y="7"/>
                    </a:lnTo>
                    <a:lnTo>
                      <a:pt x="4" y="0"/>
                    </a:lnTo>
                    <a:lnTo>
                      <a:pt x="7" y="4"/>
                    </a:lnTo>
                    <a:lnTo>
                      <a:pt x="16" y="4"/>
                    </a:lnTo>
                    <a:lnTo>
                      <a:pt x="11" y="7"/>
                    </a:lnTo>
                    <a:lnTo>
                      <a:pt x="16" y="11"/>
                    </a:lnTo>
                    <a:lnTo>
                      <a:pt x="7" y="11"/>
                    </a:lnTo>
                    <a:lnTo>
                      <a:pt x="4" y="16"/>
                    </a:lnTo>
                  </a:path>
                </a:pathLst>
              </a:custGeom>
              <a:solidFill>
                <a:srgbClr val="FFFFFF"/>
              </a:solidFill>
              <a:ln w="12700" cap="rnd">
                <a:solidFill>
                  <a:srgbClr val="FFFFFF"/>
                </a:solidFill>
                <a:round/>
                <a:headEnd/>
                <a:tailEnd/>
              </a:ln>
            </p:spPr>
            <p:txBody>
              <a:bodyPr/>
              <a:lstStyle/>
              <a:p>
                <a:endParaRPr lang="en-US"/>
              </a:p>
            </p:txBody>
          </p:sp>
          <p:sp>
            <p:nvSpPr>
              <p:cNvPr id="116021" name="Freeform 216"/>
              <p:cNvSpPr>
                <a:spLocks/>
              </p:cNvSpPr>
              <p:nvPr/>
            </p:nvSpPr>
            <p:spPr bwMode="auto">
              <a:xfrm>
                <a:off x="3619" y="3544"/>
                <a:ext cx="17" cy="17"/>
              </a:xfrm>
              <a:custGeom>
                <a:avLst/>
                <a:gdLst>
                  <a:gd name="T0" fmla="*/ 4 w 17"/>
                  <a:gd name="T1" fmla="*/ 16 h 17"/>
                  <a:gd name="T2" fmla="*/ 4 w 17"/>
                  <a:gd name="T3" fmla="*/ 10 h 17"/>
                  <a:gd name="T4" fmla="*/ 0 w 17"/>
                  <a:gd name="T5" fmla="*/ 5 h 17"/>
                  <a:gd name="T6" fmla="*/ 8 w 17"/>
                  <a:gd name="T7" fmla="*/ 5 h 17"/>
                  <a:gd name="T8" fmla="*/ 8 w 17"/>
                  <a:gd name="T9" fmla="*/ 0 h 17"/>
                  <a:gd name="T10" fmla="*/ 12 w 17"/>
                  <a:gd name="T11" fmla="*/ 5 h 17"/>
                  <a:gd name="T12" fmla="*/ 16 w 17"/>
                  <a:gd name="T13" fmla="*/ 5 h 17"/>
                  <a:gd name="T14" fmla="*/ 12 w 17"/>
                  <a:gd name="T15" fmla="*/ 10 h 17"/>
                  <a:gd name="T16" fmla="*/ 12 w 17"/>
                  <a:gd name="T17" fmla="*/ 16 h 17"/>
                  <a:gd name="T18" fmla="*/ 8 w 17"/>
                  <a:gd name="T19" fmla="*/ 10 h 17"/>
                  <a:gd name="T20" fmla="*/ 4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4" y="16"/>
                    </a:moveTo>
                    <a:lnTo>
                      <a:pt x="4" y="10"/>
                    </a:lnTo>
                    <a:lnTo>
                      <a:pt x="0" y="5"/>
                    </a:lnTo>
                    <a:lnTo>
                      <a:pt x="8" y="5"/>
                    </a:lnTo>
                    <a:lnTo>
                      <a:pt x="8" y="0"/>
                    </a:lnTo>
                    <a:lnTo>
                      <a:pt x="12" y="5"/>
                    </a:lnTo>
                    <a:lnTo>
                      <a:pt x="16" y="5"/>
                    </a:lnTo>
                    <a:lnTo>
                      <a:pt x="12" y="10"/>
                    </a:lnTo>
                    <a:lnTo>
                      <a:pt x="12" y="16"/>
                    </a:lnTo>
                    <a:lnTo>
                      <a:pt x="8" y="10"/>
                    </a:lnTo>
                    <a:lnTo>
                      <a:pt x="4" y="16"/>
                    </a:lnTo>
                  </a:path>
                </a:pathLst>
              </a:custGeom>
              <a:solidFill>
                <a:srgbClr val="FFFFFF"/>
              </a:solidFill>
              <a:ln w="12700" cap="rnd">
                <a:solidFill>
                  <a:srgbClr val="FFFFFF"/>
                </a:solidFill>
                <a:round/>
                <a:headEnd/>
                <a:tailEnd/>
              </a:ln>
            </p:spPr>
            <p:txBody>
              <a:bodyPr/>
              <a:lstStyle/>
              <a:p>
                <a:endParaRPr lang="en-US"/>
              </a:p>
            </p:txBody>
          </p:sp>
          <p:sp>
            <p:nvSpPr>
              <p:cNvPr id="116022" name="Freeform 217"/>
              <p:cNvSpPr>
                <a:spLocks/>
              </p:cNvSpPr>
              <p:nvPr/>
            </p:nvSpPr>
            <p:spPr bwMode="auto">
              <a:xfrm>
                <a:off x="3619" y="3569"/>
                <a:ext cx="17" cy="17"/>
              </a:xfrm>
              <a:custGeom>
                <a:avLst/>
                <a:gdLst>
                  <a:gd name="T0" fmla="*/ 0 w 17"/>
                  <a:gd name="T1" fmla="*/ 11 h 17"/>
                  <a:gd name="T2" fmla="*/ 4 w 17"/>
                  <a:gd name="T3" fmla="*/ 7 h 17"/>
                  <a:gd name="T4" fmla="*/ 4 w 17"/>
                  <a:gd name="T5" fmla="*/ 0 h 17"/>
                  <a:gd name="T6" fmla="*/ 8 w 17"/>
                  <a:gd name="T7" fmla="*/ 4 h 17"/>
                  <a:gd name="T8" fmla="*/ 12 w 17"/>
                  <a:gd name="T9" fmla="*/ 0 h 17"/>
                  <a:gd name="T10" fmla="*/ 12 w 17"/>
                  <a:gd name="T11" fmla="*/ 7 h 17"/>
                  <a:gd name="T12" fmla="*/ 16 w 17"/>
                  <a:gd name="T13" fmla="*/ 11 h 17"/>
                  <a:gd name="T14" fmla="*/ 12 w 17"/>
                  <a:gd name="T15" fmla="*/ 11 h 17"/>
                  <a:gd name="T16" fmla="*/ 8 w 17"/>
                  <a:gd name="T17" fmla="*/ 16 h 17"/>
                  <a:gd name="T18" fmla="*/ 8 w 17"/>
                  <a:gd name="T19" fmla="*/ 11 h 17"/>
                  <a:gd name="T20" fmla="*/ 0 w 17"/>
                  <a:gd name="T21" fmla="*/ 11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11"/>
                    </a:moveTo>
                    <a:lnTo>
                      <a:pt x="4" y="7"/>
                    </a:lnTo>
                    <a:lnTo>
                      <a:pt x="4" y="0"/>
                    </a:lnTo>
                    <a:lnTo>
                      <a:pt x="8" y="4"/>
                    </a:lnTo>
                    <a:lnTo>
                      <a:pt x="12" y="0"/>
                    </a:lnTo>
                    <a:lnTo>
                      <a:pt x="12" y="7"/>
                    </a:lnTo>
                    <a:lnTo>
                      <a:pt x="16" y="11"/>
                    </a:lnTo>
                    <a:lnTo>
                      <a:pt x="12" y="11"/>
                    </a:lnTo>
                    <a:lnTo>
                      <a:pt x="8" y="16"/>
                    </a:lnTo>
                    <a:lnTo>
                      <a:pt x="8" y="11"/>
                    </a:lnTo>
                    <a:lnTo>
                      <a:pt x="0" y="11"/>
                    </a:lnTo>
                  </a:path>
                </a:pathLst>
              </a:custGeom>
              <a:solidFill>
                <a:srgbClr val="FFFFFF"/>
              </a:solidFill>
              <a:ln w="12700" cap="rnd">
                <a:solidFill>
                  <a:srgbClr val="FFFFFF"/>
                </a:solidFill>
                <a:round/>
                <a:headEnd/>
                <a:tailEnd/>
              </a:ln>
            </p:spPr>
            <p:txBody>
              <a:bodyPr/>
              <a:lstStyle/>
              <a:p>
                <a:endParaRPr lang="en-US"/>
              </a:p>
            </p:txBody>
          </p:sp>
          <p:sp>
            <p:nvSpPr>
              <p:cNvPr id="116023" name="Freeform 218"/>
              <p:cNvSpPr>
                <a:spLocks/>
              </p:cNvSpPr>
              <p:nvPr/>
            </p:nvSpPr>
            <p:spPr bwMode="auto">
              <a:xfrm>
                <a:off x="3610" y="3589"/>
                <a:ext cx="17" cy="17"/>
              </a:xfrm>
              <a:custGeom>
                <a:avLst/>
                <a:gdLst>
                  <a:gd name="T0" fmla="*/ 0 w 17"/>
                  <a:gd name="T1" fmla="*/ 7 h 17"/>
                  <a:gd name="T2" fmla="*/ 4 w 17"/>
                  <a:gd name="T3" fmla="*/ 7 h 17"/>
                  <a:gd name="T4" fmla="*/ 4 w 17"/>
                  <a:gd name="T5" fmla="*/ 0 h 17"/>
                  <a:gd name="T6" fmla="*/ 7 w 17"/>
                  <a:gd name="T7" fmla="*/ 7 h 17"/>
                  <a:gd name="T8" fmla="*/ 16 w 17"/>
                  <a:gd name="T9" fmla="*/ 3 h 17"/>
                  <a:gd name="T10" fmla="*/ 11 w 17"/>
                  <a:gd name="T11" fmla="*/ 7 h 17"/>
                  <a:gd name="T12" fmla="*/ 11 w 17"/>
                  <a:gd name="T13" fmla="*/ 16 h 17"/>
                  <a:gd name="T14" fmla="*/ 7 w 17"/>
                  <a:gd name="T15" fmla="*/ 11 h 17"/>
                  <a:gd name="T16" fmla="*/ 4 w 17"/>
                  <a:gd name="T17" fmla="*/ 16 h 17"/>
                  <a:gd name="T18" fmla="*/ 4 w 17"/>
                  <a:gd name="T19" fmla="*/ 11 h 17"/>
                  <a:gd name="T20" fmla="*/ 0 w 17"/>
                  <a:gd name="T21" fmla="*/ 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7"/>
                    </a:moveTo>
                    <a:lnTo>
                      <a:pt x="4" y="7"/>
                    </a:lnTo>
                    <a:lnTo>
                      <a:pt x="4" y="0"/>
                    </a:lnTo>
                    <a:lnTo>
                      <a:pt x="7" y="7"/>
                    </a:lnTo>
                    <a:lnTo>
                      <a:pt x="16" y="3"/>
                    </a:lnTo>
                    <a:lnTo>
                      <a:pt x="11" y="7"/>
                    </a:lnTo>
                    <a:lnTo>
                      <a:pt x="11" y="16"/>
                    </a:lnTo>
                    <a:lnTo>
                      <a:pt x="7" y="11"/>
                    </a:lnTo>
                    <a:lnTo>
                      <a:pt x="4" y="16"/>
                    </a:lnTo>
                    <a:lnTo>
                      <a:pt x="4" y="11"/>
                    </a:lnTo>
                    <a:lnTo>
                      <a:pt x="0" y="7"/>
                    </a:lnTo>
                  </a:path>
                </a:pathLst>
              </a:custGeom>
              <a:solidFill>
                <a:srgbClr val="FFFFFF"/>
              </a:solidFill>
              <a:ln w="12700" cap="rnd">
                <a:solidFill>
                  <a:srgbClr val="FFFFFF"/>
                </a:solidFill>
                <a:round/>
                <a:headEnd/>
                <a:tailEnd/>
              </a:ln>
            </p:spPr>
            <p:txBody>
              <a:bodyPr/>
              <a:lstStyle/>
              <a:p>
                <a:endParaRPr lang="en-US"/>
              </a:p>
            </p:txBody>
          </p:sp>
          <p:sp>
            <p:nvSpPr>
              <p:cNvPr id="116024" name="Freeform 219"/>
              <p:cNvSpPr>
                <a:spLocks/>
              </p:cNvSpPr>
              <p:nvPr/>
            </p:nvSpPr>
            <p:spPr bwMode="auto">
              <a:xfrm>
                <a:off x="3596" y="3603"/>
                <a:ext cx="17" cy="17"/>
              </a:xfrm>
              <a:custGeom>
                <a:avLst/>
                <a:gdLst>
                  <a:gd name="T0" fmla="*/ 0 w 17"/>
                  <a:gd name="T1" fmla="*/ 3 h 17"/>
                  <a:gd name="T2" fmla="*/ 5 w 17"/>
                  <a:gd name="T3" fmla="*/ 3 h 17"/>
                  <a:gd name="T4" fmla="*/ 10 w 17"/>
                  <a:gd name="T5" fmla="*/ 0 h 17"/>
                  <a:gd name="T6" fmla="*/ 10 w 17"/>
                  <a:gd name="T7" fmla="*/ 3 h 17"/>
                  <a:gd name="T8" fmla="*/ 16 w 17"/>
                  <a:gd name="T9" fmla="*/ 3 h 17"/>
                  <a:gd name="T10" fmla="*/ 10 w 17"/>
                  <a:gd name="T11" fmla="*/ 7 h 17"/>
                  <a:gd name="T12" fmla="*/ 10 w 17"/>
                  <a:gd name="T13" fmla="*/ 16 h 17"/>
                  <a:gd name="T14" fmla="*/ 5 w 17"/>
                  <a:gd name="T15" fmla="*/ 7 h 17"/>
                  <a:gd name="T16" fmla="*/ 0 w 17"/>
                  <a:gd name="T17" fmla="*/ 11 h 17"/>
                  <a:gd name="T18" fmla="*/ 5 w 17"/>
                  <a:gd name="T19" fmla="*/ 7 h 17"/>
                  <a:gd name="T20" fmla="*/ 0 w 17"/>
                  <a:gd name="T21" fmla="*/ 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3"/>
                    </a:moveTo>
                    <a:lnTo>
                      <a:pt x="5" y="3"/>
                    </a:lnTo>
                    <a:lnTo>
                      <a:pt x="10" y="0"/>
                    </a:lnTo>
                    <a:lnTo>
                      <a:pt x="10" y="3"/>
                    </a:lnTo>
                    <a:lnTo>
                      <a:pt x="16" y="3"/>
                    </a:lnTo>
                    <a:lnTo>
                      <a:pt x="10" y="7"/>
                    </a:lnTo>
                    <a:lnTo>
                      <a:pt x="10" y="16"/>
                    </a:lnTo>
                    <a:lnTo>
                      <a:pt x="5" y="7"/>
                    </a:lnTo>
                    <a:lnTo>
                      <a:pt x="0" y="11"/>
                    </a:lnTo>
                    <a:lnTo>
                      <a:pt x="5" y="7"/>
                    </a:lnTo>
                    <a:lnTo>
                      <a:pt x="0" y="3"/>
                    </a:lnTo>
                  </a:path>
                </a:pathLst>
              </a:custGeom>
              <a:solidFill>
                <a:srgbClr val="FFFFFF"/>
              </a:solidFill>
              <a:ln w="12700" cap="rnd">
                <a:solidFill>
                  <a:srgbClr val="FFFFFF"/>
                </a:solidFill>
                <a:round/>
                <a:headEnd/>
                <a:tailEnd/>
              </a:ln>
            </p:spPr>
            <p:txBody>
              <a:bodyPr/>
              <a:lstStyle/>
              <a:p>
                <a:endParaRPr lang="en-US"/>
              </a:p>
            </p:txBody>
          </p:sp>
          <p:sp>
            <p:nvSpPr>
              <p:cNvPr id="116025" name="Freeform 220"/>
              <p:cNvSpPr>
                <a:spLocks/>
              </p:cNvSpPr>
              <p:nvPr/>
            </p:nvSpPr>
            <p:spPr bwMode="auto">
              <a:xfrm>
                <a:off x="3573" y="3606"/>
                <a:ext cx="17" cy="17"/>
              </a:xfrm>
              <a:custGeom>
                <a:avLst/>
                <a:gdLst>
                  <a:gd name="T0" fmla="*/ 0 w 17"/>
                  <a:gd name="T1" fmla="*/ 0 h 17"/>
                  <a:gd name="T2" fmla="*/ 8 w 17"/>
                  <a:gd name="T3" fmla="*/ 4 h 17"/>
                  <a:gd name="T4" fmla="*/ 12 w 17"/>
                  <a:gd name="T5" fmla="*/ 0 h 17"/>
                  <a:gd name="T6" fmla="*/ 8 w 17"/>
                  <a:gd name="T7" fmla="*/ 8 h 17"/>
                  <a:gd name="T8" fmla="*/ 16 w 17"/>
                  <a:gd name="T9" fmla="*/ 12 h 17"/>
                  <a:gd name="T10" fmla="*/ 8 w 17"/>
                  <a:gd name="T11" fmla="*/ 12 h 17"/>
                  <a:gd name="T12" fmla="*/ 8 w 17"/>
                  <a:gd name="T13" fmla="*/ 16 h 17"/>
                  <a:gd name="T14" fmla="*/ 4 w 17"/>
                  <a:gd name="T15" fmla="*/ 12 h 17"/>
                  <a:gd name="T16" fmla="*/ 0 w 17"/>
                  <a:gd name="T17" fmla="*/ 12 h 17"/>
                  <a:gd name="T18" fmla="*/ 4 w 17"/>
                  <a:gd name="T19" fmla="*/ 8 h 17"/>
                  <a:gd name="T20" fmla="*/ 0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0" y="0"/>
                    </a:moveTo>
                    <a:lnTo>
                      <a:pt x="8" y="4"/>
                    </a:lnTo>
                    <a:lnTo>
                      <a:pt x="12" y="0"/>
                    </a:lnTo>
                    <a:lnTo>
                      <a:pt x="8" y="8"/>
                    </a:lnTo>
                    <a:lnTo>
                      <a:pt x="16" y="12"/>
                    </a:lnTo>
                    <a:lnTo>
                      <a:pt x="8" y="12"/>
                    </a:lnTo>
                    <a:lnTo>
                      <a:pt x="8" y="16"/>
                    </a:lnTo>
                    <a:lnTo>
                      <a:pt x="4" y="12"/>
                    </a:lnTo>
                    <a:lnTo>
                      <a:pt x="0" y="12"/>
                    </a:lnTo>
                    <a:lnTo>
                      <a:pt x="4" y="8"/>
                    </a:lnTo>
                    <a:lnTo>
                      <a:pt x="0" y="0"/>
                    </a:lnTo>
                  </a:path>
                </a:pathLst>
              </a:custGeom>
              <a:solidFill>
                <a:srgbClr val="FFFFFF"/>
              </a:solidFill>
              <a:ln w="12700" cap="rnd">
                <a:solidFill>
                  <a:srgbClr val="FFFFFF"/>
                </a:solidFill>
                <a:round/>
                <a:headEnd/>
                <a:tailEnd/>
              </a:ln>
            </p:spPr>
            <p:txBody>
              <a:bodyPr/>
              <a:lstStyle/>
              <a:p>
                <a:endParaRPr lang="en-US"/>
              </a:p>
            </p:txBody>
          </p:sp>
          <p:sp>
            <p:nvSpPr>
              <p:cNvPr id="116026" name="Freeform 221"/>
              <p:cNvSpPr>
                <a:spLocks/>
              </p:cNvSpPr>
              <p:nvPr/>
            </p:nvSpPr>
            <p:spPr bwMode="auto">
              <a:xfrm>
                <a:off x="3550" y="3603"/>
                <a:ext cx="17" cy="17"/>
              </a:xfrm>
              <a:custGeom>
                <a:avLst/>
                <a:gdLst>
                  <a:gd name="T0" fmla="*/ 7 w 17"/>
                  <a:gd name="T1" fmla="*/ 0 h 17"/>
                  <a:gd name="T2" fmla="*/ 11 w 17"/>
                  <a:gd name="T3" fmla="*/ 4 h 17"/>
                  <a:gd name="T4" fmla="*/ 16 w 17"/>
                  <a:gd name="T5" fmla="*/ 0 h 17"/>
                  <a:gd name="T6" fmla="*/ 11 w 17"/>
                  <a:gd name="T7" fmla="*/ 10 h 17"/>
                  <a:gd name="T8" fmla="*/ 16 w 17"/>
                  <a:gd name="T9" fmla="*/ 16 h 17"/>
                  <a:gd name="T10" fmla="*/ 7 w 17"/>
                  <a:gd name="T11" fmla="*/ 10 h 17"/>
                  <a:gd name="T12" fmla="*/ 4 w 17"/>
                  <a:gd name="T13" fmla="*/ 16 h 17"/>
                  <a:gd name="T14" fmla="*/ 4 w 17"/>
                  <a:gd name="T15" fmla="*/ 10 h 17"/>
                  <a:gd name="T16" fmla="*/ 0 w 17"/>
                  <a:gd name="T17" fmla="*/ 4 h 17"/>
                  <a:gd name="T18" fmla="*/ 7 w 17"/>
                  <a:gd name="T19" fmla="*/ 4 h 17"/>
                  <a:gd name="T20" fmla="*/ 7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7" y="0"/>
                    </a:moveTo>
                    <a:lnTo>
                      <a:pt x="11" y="4"/>
                    </a:lnTo>
                    <a:lnTo>
                      <a:pt x="16" y="0"/>
                    </a:lnTo>
                    <a:lnTo>
                      <a:pt x="11" y="10"/>
                    </a:lnTo>
                    <a:lnTo>
                      <a:pt x="16" y="16"/>
                    </a:lnTo>
                    <a:lnTo>
                      <a:pt x="7" y="10"/>
                    </a:lnTo>
                    <a:lnTo>
                      <a:pt x="4" y="16"/>
                    </a:lnTo>
                    <a:lnTo>
                      <a:pt x="4" y="10"/>
                    </a:lnTo>
                    <a:lnTo>
                      <a:pt x="0" y="4"/>
                    </a:lnTo>
                    <a:lnTo>
                      <a:pt x="7" y="4"/>
                    </a:lnTo>
                    <a:lnTo>
                      <a:pt x="7" y="0"/>
                    </a:lnTo>
                  </a:path>
                </a:pathLst>
              </a:custGeom>
              <a:solidFill>
                <a:srgbClr val="FFFFFF"/>
              </a:solidFill>
              <a:ln w="12700" cap="rnd">
                <a:solidFill>
                  <a:srgbClr val="FFFFFF"/>
                </a:solidFill>
                <a:round/>
                <a:headEnd/>
                <a:tailEnd/>
              </a:ln>
            </p:spPr>
            <p:txBody>
              <a:bodyPr/>
              <a:lstStyle/>
              <a:p>
                <a:endParaRPr lang="en-US"/>
              </a:p>
            </p:txBody>
          </p:sp>
          <p:sp>
            <p:nvSpPr>
              <p:cNvPr id="116027" name="Freeform 222"/>
              <p:cNvSpPr>
                <a:spLocks/>
              </p:cNvSpPr>
              <p:nvPr/>
            </p:nvSpPr>
            <p:spPr bwMode="auto">
              <a:xfrm>
                <a:off x="3537" y="3589"/>
                <a:ext cx="17" cy="17"/>
              </a:xfrm>
              <a:custGeom>
                <a:avLst/>
                <a:gdLst>
                  <a:gd name="T0" fmla="*/ 7 w 17"/>
                  <a:gd name="T1" fmla="*/ 0 h 17"/>
                  <a:gd name="T2" fmla="*/ 7 w 17"/>
                  <a:gd name="T3" fmla="*/ 3 h 17"/>
                  <a:gd name="T4" fmla="*/ 16 w 17"/>
                  <a:gd name="T5" fmla="*/ 7 h 17"/>
                  <a:gd name="T6" fmla="*/ 7 w 17"/>
                  <a:gd name="T7" fmla="*/ 7 h 17"/>
                  <a:gd name="T8" fmla="*/ 7 w 17"/>
                  <a:gd name="T9" fmla="*/ 16 h 17"/>
                  <a:gd name="T10" fmla="*/ 3 w 17"/>
                  <a:gd name="T11" fmla="*/ 11 h 17"/>
                  <a:gd name="T12" fmla="*/ 0 w 17"/>
                  <a:gd name="T13" fmla="*/ 11 h 17"/>
                  <a:gd name="T14" fmla="*/ 3 w 17"/>
                  <a:gd name="T15" fmla="*/ 7 h 17"/>
                  <a:gd name="T16" fmla="*/ 0 w 17"/>
                  <a:gd name="T17" fmla="*/ 3 h 17"/>
                  <a:gd name="T18" fmla="*/ 3 w 17"/>
                  <a:gd name="T19" fmla="*/ 3 h 17"/>
                  <a:gd name="T20" fmla="*/ 7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7" y="0"/>
                    </a:moveTo>
                    <a:lnTo>
                      <a:pt x="7" y="3"/>
                    </a:lnTo>
                    <a:lnTo>
                      <a:pt x="16" y="7"/>
                    </a:lnTo>
                    <a:lnTo>
                      <a:pt x="7" y="7"/>
                    </a:lnTo>
                    <a:lnTo>
                      <a:pt x="7" y="16"/>
                    </a:lnTo>
                    <a:lnTo>
                      <a:pt x="3" y="11"/>
                    </a:lnTo>
                    <a:lnTo>
                      <a:pt x="0" y="11"/>
                    </a:lnTo>
                    <a:lnTo>
                      <a:pt x="3" y="7"/>
                    </a:lnTo>
                    <a:lnTo>
                      <a:pt x="0" y="3"/>
                    </a:lnTo>
                    <a:lnTo>
                      <a:pt x="3" y="3"/>
                    </a:lnTo>
                    <a:lnTo>
                      <a:pt x="7" y="0"/>
                    </a:lnTo>
                  </a:path>
                </a:pathLst>
              </a:custGeom>
              <a:solidFill>
                <a:srgbClr val="FFFFFF"/>
              </a:solidFill>
              <a:ln w="12700" cap="rnd">
                <a:solidFill>
                  <a:srgbClr val="FFFFFF"/>
                </a:solidFill>
                <a:round/>
                <a:headEnd/>
                <a:tailEnd/>
              </a:ln>
            </p:spPr>
            <p:txBody>
              <a:bodyPr/>
              <a:lstStyle/>
              <a:p>
                <a:endParaRPr lang="en-US"/>
              </a:p>
            </p:txBody>
          </p:sp>
          <p:sp>
            <p:nvSpPr>
              <p:cNvPr id="116028" name="Freeform 223"/>
              <p:cNvSpPr>
                <a:spLocks/>
              </p:cNvSpPr>
              <p:nvPr/>
            </p:nvSpPr>
            <p:spPr bwMode="auto">
              <a:xfrm>
                <a:off x="3523" y="3572"/>
                <a:ext cx="17" cy="17"/>
              </a:xfrm>
              <a:custGeom>
                <a:avLst/>
                <a:gdLst>
                  <a:gd name="T0" fmla="*/ 13 w 17"/>
                  <a:gd name="T1" fmla="*/ 0 h 17"/>
                  <a:gd name="T2" fmla="*/ 9 w 17"/>
                  <a:gd name="T3" fmla="*/ 4 h 17"/>
                  <a:gd name="T4" fmla="*/ 16 w 17"/>
                  <a:gd name="T5" fmla="*/ 10 h 17"/>
                  <a:gd name="T6" fmla="*/ 9 w 17"/>
                  <a:gd name="T7" fmla="*/ 10 h 17"/>
                  <a:gd name="T8" fmla="*/ 6 w 17"/>
                  <a:gd name="T9" fmla="*/ 16 h 17"/>
                  <a:gd name="T10" fmla="*/ 6 w 17"/>
                  <a:gd name="T11" fmla="*/ 10 h 17"/>
                  <a:gd name="T12" fmla="*/ 0 w 17"/>
                  <a:gd name="T13" fmla="*/ 10 h 17"/>
                  <a:gd name="T14" fmla="*/ 6 w 17"/>
                  <a:gd name="T15" fmla="*/ 4 h 17"/>
                  <a:gd name="T16" fmla="*/ 2 w 17"/>
                  <a:gd name="T17" fmla="*/ 0 h 17"/>
                  <a:gd name="T18" fmla="*/ 9 w 17"/>
                  <a:gd name="T19" fmla="*/ 4 h 17"/>
                  <a:gd name="T20" fmla="*/ 13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3" y="0"/>
                    </a:moveTo>
                    <a:lnTo>
                      <a:pt x="9" y="4"/>
                    </a:lnTo>
                    <a:lnTo>
                      <a:pt x="16" y="10"/>
                    </a:lnTo>
                    <a:lnTo>
                      <a:pt x="9" y="10"/>
                    </a:lnTo>
                    <a:lnTo>
                      <a:pt x="6" y="16"/>
                    </a:lnTo>
                    <a:lnTo>
                      <a:pt x="6" y="10"/>
                    </a:lnTo>
                    <a:lnTo>
                      <a:pt x="0" y="10"/>
                    </a:lnTo>
                    <a:lnTo>
                      <a:pt x="6" y="4"/>
                    </a:lnTo>
                    <a:lnTo>
                      <a:pt x="2" y="0"/>
                    </a:lnTo>
                    <a:lnTo>
                      <a:pt x="9" y="4"/>
                    </a:lnTo>
                    <a:lnTo>
                      <a:pt x="13" y="0"/>
                    </a:lnTo>
                  </a:path>
                </a:pathLst>
              </a:custGeom>
              <a:solidFill>
                <a:srgbClr val="FFFFFF"/>
              </a:solidFill>
              <a:ln w="12700" cap="rnd">
                <a:solidFill>
                  <a:srgbClr val="FFFFFF"/>
                </a:solidFill>
                <a:round/>
                <a:headEnd/>
                <a:tailEnd/>
              </a:ln>
            </p:spPr>
            <p:txBody>
              <a:bodyPr/>
              <a:lstStyle/>
              <a:p>
                <a:endParaRPr lang="en-US"/>
              </a:p>
            </p:txBody>
          </p:sp>
          <p:sp>
            <p:nvSpPr>
              <p:cNvPr id="116029" name="Freeform 224"/>
              <p:cNvSpPr>
                <a:spLocks/>
              </p:cNvSpPr>
              <p:nvPr/>
            </p:nvSpPr>
            <p:spPr bwMode="auto">
              <a:xfrm>
                <a:off x="3523" y="3544"/>
                <a:ext cx="17" cy="17"/>
              </a:xfrm>
              <a:custGeom>
                <a:avLst/>
                <a:gdLst>
                  <a:gd name="T0" fmla="*/ 16 w 17"/>
                  <a:gd name="T1" fmla="*/ 4 h 17"/>
                  <a:gd name="T2" fmla="*/ 11 w 17"/>
                  <a:gd name="T3" fmla="*/ 8 h 17"/>
                  <a:gd name="T4" fmla="*/ 16 w 17"/>
                  <a:gd name="T5" fmla="*/ 16 h 17"/>
                  <a:gd name="T6" fmla="*/ 11 w 17"/>
                  <a:gd name="T7" fmla="*/ 12 h 17"/>
                  <a:gd name="T8" fmla="*/ 3 w 17"/>
                  <a:gd name="T9" fmla="*/ 16 h 17"/>
                  <a:gd name="T10" fmla="*/ 7 w 17"/>
                  <a:gd name="T11" fmla="*/ 8 h 17"/>
                  <a:gd name="T12" fmla="*/ 0 w 17"/>
                  <a:gd name="T13" fmla="*/ 8 h 17"/>
                  <a:gd name="T14" fmla="*/ 7 w 17"/>
                  <a:gd name="T15" fmla="*/ 4 h 17"/>
                  <a:gd name="T16" fmla="*/ 7 w 17"/>
                  <a:gd name="T17" fmla="*/ 0 h 17"/>
                  <a:gd name="T18" fmla="*/ 11 w 17"/>
                  <a:gd name="T19" fmla="*/ 4 h 17"/>
                  <a:gd name="T20" fmla="*/ 16 w 17"/>
                  <a:gd name="T21" fmla="*/ 4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4"/>
                    </a:moveTo>
                    <a:lnTo>
                      <a:pt x="11" y="8"/>
                    </a:lnTo>
                    <a:lnTo>
                      <a:pt x="16" y="16"/>
                    </a:lnTo>
                    <a:lnTo>
                      <a:pt x="11" y="12"/>
                    </a:lnTo>
                    <a:lnTo>
                      <a:pt x="3" y="16"/>
                    </a:lnTo>
                    <a:lnTo>
                      <a:pt x="7" y="8"/>
                    </a:lnTo>
                    <a:lnTo>
                      <a:pt x="0" y="8"/>
                    </a:lnTo>
                    <a:lnTo>
                      <a:pt x="7" y="4"/>
                    </a:lnTo>
                    <a:lnTo>
                      <a:pt x="7" y="0"/>
                    </a:lnTo>
                    <a:lnTo>
                      <a:pt x="11" y="4"/>
                    </a:lnTo>
                    <a:lnTo>
                      <a:pt x="16" y="4"/>
                    </a:lnTo>
                  </a:path>
                </a:pathLst>
              </a:custGeom>
              <a:solidFill>
                <a:srgbClr val="FFFFFF"/>
              </a:solidFill>
              <a:ln w="12700" cap="rnd">
                <a:solidFill>
                  <a:srgbClr val="FFFFFF"/>
                </a:solidFill>
                <a:round/>
                <a:headEnd/>
                <a:tailEnd/>
              </a:ln>
            </p:spPr>
            <p:txBody>
              <a:bodyPr/>
              <a:lstStyle/>
              <a:p>
                <a:endParaRPr lang="en-US"/>
              </a:p>
            </p:txBody>
          </p:sp>
          <p:sp>
            <p:nvSpPr>
              <p:cNvPr id="116030" name="Freeform 225"/>
              <p:cNvSpPr>
                <a:spLocks/>
              </p:cNvSpPr>
              <p:nvPr/>
            </p:nvSpPr>
            <p:spPr bwMode="auto">
              <a:xfrm>
                <a:off x="3537" y="3528"/>
                <a:ext cx="17" cy="17"/>
              </a:xfrm>
              <a:custGeom>
                <a:avLst/>
                <a:gdLst>
                  <a:gd name="T0" fmla="*/ 16 w 17"/>
                  <a:gd name="T1" fmla="*/ 10 h 17"/>
                  <a:gd name="T2" fmla="*/ 10 w 17"/>
                  <a:gd name="T3" fmla="*/ 10 h 17"/>
                  <a:gd name="T4" fmla="*/ 10 w 17"/>
                  <a:gd name="T5" fmla="*/ 16 h 17"/>
                  <a:gd name="T6" fmla="*/ 4 w 17"/>
                  <a:gd name="T7" fmla="*/ 10 h 17"/>
                  <a:gd name="T8" fmla="*/ 0 w 17"/>
                  <a:gd name="T9" fmla="*/ 10 h 17"/>
                  <a:gd name="T10" fmla="*/ 4 w 17"/>
                  <a:gd name="T11" fmla="*/ 4 h 17"/>
                  <a:gd name="T12" fmla="*/ 0 w 17"/>
                  <a:gd name="T13" fmla="*/ 0 h 17"/>
                  <a:gd name="T14" fmla="*/ 4 w 17"/>
                  <a:gd name="T15" fmla="*/ 4 h 17"/>
                  <a:gd name="T16" fmla="*/ 10 w 17"/>
                  <a:gd name="T17" fmla="*/ 0 h 17"/>
                  <a:gd name="T18" fmla="*/ 10 w 17"/>
                  <a:gd name="T19" fmla="*/ 4 h 17"/>
                  <a:gd name="T20" fmla="*/ 16 w 17"/>
                  <a:gd name="T21" fmla="*/ 1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0"/>
                    </a:moveTo>
                    <a:lnTo>
                      <a:pt x="10" y="10"/>
                    </a:lnTo>
                    <a:lnTo>
                      <a:pt x="10" y="16"/>
                    </a:lnTo>
                    <a:lnTo>
                      <a:pt x="4" y="10"/>
                    </a:lnTo>
                    <a:lnTo>
                      <a:pt x="0" y="10"/>
                    </a:lnTo>
                    <a:lnTo>
                      <a:pt x="4" y="4"/>
                    </a:lnTo>
                    <a:lnTo>
                      <a:pt x="0" y="0"/>
                    </a:lnTo>
                    <a:lnTo>
                      <a:pt x="4" y="4"/>
                    </a:lnTo>
                    <a:lnTo>
                      <a:pt x="10" y="0"/>
                    </a:lnTo>
                    <a:lnTo>
                      <a:pt x="10" y="4"/>
                    </a:lnTo>
                    <a:lnTo>
                      <a:pt x="16" y="10"/>
                    </a:lnTo>
                  </a:path>
                </a:pathLst>
              </a:custGeom>
              <a:solidFill>
                <a:srgbClr val="FFFFFF"/>
              </a:solidFill>
              <a:ln w="12700" cap="rnd">
                <a:solidFill>
                  <a:srgbClr val="FFFFFF"/>
                </a:solidFill>
                <a:round/>
                <a:headEnd/>
                <a:tailEnd/>
              </a:ln>
            </p:spPr>
            <p:txBody>
              <a:bodyPr/>
              <a:lstStyle/>
              <a:p>
                <a:endParaRPr lang="en-US"/>
              </a:p>
            </p:txBody>
          </p:sp>
          <p:sp>
            <p:nvSpPr>
              <p:cNvPr id="116031" name="Freeform 226"/>
              <p:cNvSpPr>
                <a:spLocks/>
              </p:cNvSpPr>
              <p:nvPr/>
            </p:nvSpPr>
            <p:spPr bwMode="auto">
              <a:xfrm>
                <a:off x="3553" y="3511"/>
                <a:ext cx="17" cy="17"/>
              </a:xfrm>
              <a:custGeom>
                <a:avLst/>
                <a:gdLst>
                  <a:gd name="T0" fmla="*/ 16 w 17"/>
                  <a:gd name="T1" fmla="*/ 11 h 17"/>
                  <a:gd name="T2" fmla="*/ 10 w 17"/>
                  <a:gd name="T3" fmla="*/ 11 h 17"/>
                  <a:gd name="T4" fmla="*/ 4 w 17"/>
                  <a:gd name="T5" fmla="*/ 16 h 17"/>
                  <a:gd name="T6" fmla="*/ 4 w 17"/>
                  <a:gd name="T7" fmla="*/ 11 h 17"/>
                  <a:gd name="T8" fmla="*/ 0 w 17"/>
                  <a:gd name="T9" fmla="*/ 11 h 17"/>
                  <a:gd name="T10" fmla="*/ 4 w 17"/>
                  <a:gd name="T11" fmla="*/ 7 h 17"/>
                  <a:gd name="T12" fmla="*/ 4 w 17"/>
                  <a:gd name="T13" fmla="*/ 0 h 17"/>
                  <a:gd name="T14" fmla="*/ 10 w 17"/>
                  <a:gd name="T15" fmla="*/ 7 h 17"/>
                  <a:gd name="T16" fmla="*/ 16 w 17"/>
                  <a:gd name="T17" fmla="*/ 3 h 17"/>
                  <a:gd name="T18" fmla="*/ 10 w 17"/>
                  <a:gd name="T19" fmla="*/ 7 h 17"/>
                  <a:gd name="T20" fmla="*/ 16 w 17"/>
                  <a:gd name="T21" fmla="*/ 11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1"/>
                    </a:moveTo>
                    <a:lnTo>
                      <a:pt x="10" y="11"/>
                    </a:lnTo>
                    <a:lnTo>
                      <a:pt x="4" y="16"/>
                    </a:lnTo>
                    <a:lnTo>
                      <a:pt x="4" y="11"/>
                    </a:lnTo>
                    <a:lnTo>
                      <a:pt x="0" y="11"/>
                    </a:lnTo>
                    <a:lnTo>
                      <a:pt x="4" y="7"/>
                    </a:lnTo>
                    <a:lnTo>
                      <a:pt x="4" y="0"/>
                    </a:lnTo>
                    <a:lnTo>
                      <a:pt x="10" y="7"/>
                    </a:lnTo>
                    <a:lnTo>
                      <a:pt x="16" y="3"/>
                    </a:lnTo>
                    <a:lnTo>
                      <a:pt x="10" y="7"/>
                    </a:lnTo>
                    <a:lnTo>
                      <a:pt x="16" y="11"/>
                    </a:lnTo>
                  </a:path>
                </a:pathLst>
              </a:custGeom>
              <a:solidFill>
                <a:srgbClr val="FFFFFF"/>
              </a:solidFill>
              <a:ln w="12700" cap="rnd">
                <a:solidFill>
                  <a:srgbClr val="FFFFFF"/>
                </a:solidFill>
                <a:round/>
                <a:headEnd/>
                <a:tailEnd/>
              </a:ln>
            </p:spPr>
            <p:txBody>
              <a:bodyPr/>
              <a:lstStyle/>
              <a:p>
                <a:endParaRPr lang="en-US"/>
              </a:p>
            </p:txBody>
          </p:sp>
          <p:sp>
            <p:nvSpPr>
              <p:cNvPr id="116032" name="Freeform 227"/>
              <p:cNvSpPr>
                <a:spLocks/>
              </p:cNvSpPr>
              <p:nvPr/>
            </p:nvSpPr>
            <p:spPr bwMode="auto">
              <a:xfrm>
                <a:off x="3567" y="3528"/>
                <a:ext cx="20" cy="59"/>
              </a:xfrm>
              <a:custGeom>
                <a:avLst/>
                <a:gdLst>
                  <a:gd name="T0" fmla="*/ 9 w 20"/>
                  <a:gd name="T1" fmla="*/ 58 h 59"/>
                  <a:gd name="T2" fmla="*/ 3 w 20"/>
                  <a:gd name="T3" fmla="*/ 50 h 59"/>
                  <a:gd name="T4" fmla="*/ 3 w 20"/>
                  <a:gd name="T5" fmla="*/ 40 h 59"/>
                  <a:gd name="T6" fmla="*/ 0 w 20"/>
                  <a:gd name="T7" fmla="*/ 30 h 59"/>
                  <a:gd name="T8" fmla="*/ 0 w 20"/>
                  <a:gd name="T9" fmla="*/ 16 h 59"/>
                  <a:gd name="T10" fmla="*/ 3 w 20"/>
                  <a:gd name="T11" fmla="*/ 6 h 59"/>
                  <a:gd name="T12" fmla="*/ 3 w 20"/>
                  <a:gd name="T13" fmla="*/ 2 h 59"/>
                  <a:gd name="T14" fmla="*/ 6 w 20"/>
                  <a:gd name="T15" fmla="*/ 0 h 59"/>
                  <a:gd name="T16" fmla="*/ 12 w 20"/>
                  <a:gd name="T17" fmla="*/ 6 h 59"/>
                  <a:gd name="T18" fmla="*/ 19 w 20"/>
                  <a:gd name="T19" fmla="*/ 23 h 59"/>
                  <a:gd name="T20" fmla="*/ 19 w 20"/>
                  <a:gd name="T21" fmla="*/ 54 h 59"/>
                  <a:gd name="T22" fmla="*/ 16 w 20"/>
                  <a:gd name="T23" fmla="*/ 58 h 59"/>
                  <a:gd name="T24" fmla="*/ 9 w 20"/>
                  <a:gd name="T25" fmla="*/ 58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59"/>
                  <a:gd name="T41" fmla="*/ 20 w 20"/>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59">
                    <a:moveTo>
                      <a:pt x="9" y="58"/>
                    </a:moveTo>
                    <a:lnTo>
                      <a:pt x="3" y="50"/>
                    </a:lnTo>
                    <a:lnTo>
                      <a:pt x="3" y="40"/>
                    </a:lnTo>
                    <a:lnTo>
                      <a:pt x="0" y="30"/>
                    </a:lnTo>
                    <a:lnTo>
                      <a:pt x="0" y="16"/>
                    </a:lnTo>
                    <a:lnTo>
                      <a:pt x="3" y="6"/>
                    </a:lnTo>
                    <a:lnTo>
                      <a:pt x="3" y="2"/>
                    </a:lnTo>
                    <a:lnTo>
                      <a:pt x="6" y="0"/>
                    </a:lnTo>
                    <a:lnTo>
                      <a:pt x="12" y="6"/>
                    </a:lnTo>
                    <a:lnTo>
                      <a:pt x="19" y="23"/>
                    </a:lnTo>
                    <a:lnTo>
                      <a:pt x="19" y="54"/>
                    </a:lnTo>
                    <a:lnTo>
                      <a:pt x="16" y="58"/>
                    </a:lnTo>
                    <a:lnTo>
                      <a:pt x="9" y="58"/>
                    </a:lnTo>
                  </a:path>
                </a:pathLst>
              </a:custGeom>
              <a:solidFill>
                <a:srgbClr val="FFFFFF"/>
              </a:solidFill>
              <a:ln w="12700" cap="rnd">
                <a:solidFill>
                  <a:srgbClr val="005EB7"/>
                </a:solidFill>
                <a:round/>
                <a:headEnd/>
                <a:tailEnd/>
              </a:ln>
            </p:spPr>
            <p:txBody>
              <a:bodyPr/>
              <a:lstStyle/>
              <a:p>
                <a:endParaRPr lang="en-US"/>
              </a:p>
            </p:txBody>
          </p:sp>
          <p:sp>
            <p:nvSpPr>
              <p:cNvPr id="116033" name="Freeform 228"/>
              <p:cNvSpPr>
                <a:spLocks/>
              </p:cNvSpPr>
              <p:nvPr/>
            </p:nvSpPr>
            <p:spPr bwMode="auto">
              <a:xfrm>
                <a:off x="3570" y="3541"/>
                <a:ext cx="17" cy="19"/>
              </a:xfrm>
              <a:custGeom>
                <a:avLst/>
                <a:gdLst>
                  <a:gd name="T0" fmla="*/ 0 w 17"/>
                  <a:gd name="T1" fmla="*/ 0 h 19"/>
                  <a:gd name="T2" fmla="*/ 0 w 17"/>
                  <a:gd name="T3" fmla="*/ 3 h 19"/>
                  <a:gd name="T4" fmla="*/ 9 w 17"/>
                  <a:gd name="T5" fmla="*/ 14 h 19"/>
                  <a:gd name="T6" fmla="*/ 16 w 17"/>
                  <a:gd name="T7" fmla="*/ 18 h 19"/>
                  <a:gd name="T8" fmla="*/ 0 60000 65536"/>
                  <a:gd name="T9" fmla="*/ 0 60000 65536"/>
                  <a:gd name="T10" fmla="*/ 0 60000 65536"/>
                  <a:gd name="T11" fmla="*/ 0 60000 65536"/>
                  <a:gd name="T12" fmla="*/ 0 w 17"/>
                  <a:gd name="T13" fmla="*/ 0 h 19"/>
                  <a:gd name="T14" fmla="*/ 17 w 17"/>
                  <a:gd name="T15" fmla="*/ 19 h 19"/>
                </a:gdLst>
                <a:ahLst/>
                <a:cxnLst>
                  <a:cxn ang="T8">
                    <a:pos x="T0" y="T1"/>
                  </a:cxn>
                  <a:cxn ang="T9">
                    <a:pos x="T2" y="T3"/>
                  </a:cxn>
                  <a:cxn ang="T10">
                    <a:pos x="T4" y="T5"/>
                  </a:cxn>
                  <a:cxn ang="T11">
                    <a:pos x="T6" y="T7"/>
                  </a:cxn>
                </a:cxnLst>
                <a:rect l="T12" t="T13" r="T14" b="T15"/>
                <a:pathLst>
                  <a:path w="17" h="19">
                    <a:moveTo>
                      <a:pt x="0" y="0"/>
                    </a:moveTo>
                    <a:lnTo>
                      <a:pt x="0" y="3"/>
                    </a:lnTo>
                    <a:lnTo>
                      <a:pt x="9" y="14"/>
                    </a:lnTo>
                    <a:lnTo>
                      <a:pt x="16" y="18"/>
                    </a:lnTo>
                  </a:path>
                </a:pathLst>
              </a:custGeom>
              <a:noFill/>
              <a:ln w="12700" cap="rnd">
                <a:solidFill>
                  <a:srgbClr val="005EB7"/>
                </a:solidFill>
                <a:round/>
                <a:headEnd type="none" w="sm" len="sm"/>
                <a:tailEnd type="none" w="sm" len="sm"/>
              </a:ln>
            </p:spPr>
            <p:txBody>
              <a:bodyPr/>
              <a:lstStyle/>
              <a:p>
                <a:endParaRPr lang="en-US"/>
              </a:p>
            </p:txBody>
          </p:sp>
          <p:sp>
            <p:nvSpPr>
              <p:cNvPr id="116034" name="Freeform 229"/>
              <p:cNvSpPr>
                <a:spLocks/>
              </p:cNvSpPr>
              <p:nvPr/>
            </p:nvSpPr>
            <p:spPr bwMode="auto">
              <a:xfrm>
                <a:off x="3567" y="3548"/>
                <a:ext cx="20" cy="17"/>
              </a:xfrm>
              <a:custGeom>
                <a:avLst/>
                <a:gdLst>
                  <a:gd name="T0" fmla="*/ 0 w 20"/>
                  <a:gd name="T1" fmla="*/ 0 h 17"/>
                  <a:gd name="T2" fmla="*/ 6 w 20"/>
                  <a:gd name="T3" fmla="*/ 8 h 17"/>
                  <a:gd name="T4" fmla="*/ 19 w 20"/>
                  <a:gd name="T5" fmla="*/ 16 h 17"/>
                  <a:gd name="T6" fmla="*/ 0 60000 65536"/>
                  <a:gd name="T7" fmla="*/ 0 60000 65536"/>
                  <a:gd name="T8" fmla="*/ 0 60000 65536"/>
                  <a:gd name="T9" fmla="*/ 0 w 20"/>
                  <a:gd name="T10" fmla="*/ 0 h 17"/>
                  <a:gd name="T11" fmla="*/ 20 w 20"/>
                  <a:gd name="T12" fmla="*/ 17 h 17"/>
                </a:gdLst>
                <a:ahLst/>
                <a:cxnLst>
                  <a:cxn ang="T6">
                    <a:pos x="T0" y="T1"/>
                  </a:cxn>
                  <a:cxn ang="T7">
                    <a:pos x="T2" y="T3"/>
                  </a:cxn>
                  <a:cxn ang="T8">
                    <a:pos x="T4" y="T5"/>
                  </a:cxn>
                </a:cxnLst>
                <a:rect l="T9" t="T10" r="T11" b="T12"/>
                <a:pathLst>
                  <a:path w="20" h="17">
                    <a:moveTo>
                      <a:pt x="0" y="0"/>
                    </a:moveTo>
                    <a:lnTo>
                      <a:pt x="6" y="8"/>
                    </a:lnTo>
                    <a:lnTo>
                      <a:pt x="19" y="16"/>
                    </a:lnTo>
                  </a:path>
                </a:pathLst>
              </a:custGeom>
              <a:noFill/>
              <a:ln w="12700" cap="rnd">
                <a:solidFill>
                  <a:srgbClr val="005EB7"/>
                </a:solidFill>
                <a:round/>
                <a:headEnd type="none" w="sm" len="sm"/>
                <a:tailEnd type="none" w="sm" len="sm"/>
              </a:ln>
            </p:spPr>
            <p:txBody>
              <a:bodyPr/>
              <a:lstStyle/>
              <a:p>
                <a:endParaRPr lang="en-US"/>
              </a:p>
            </p:txBody>
          </p:sp>
          <p:sp>
            <p:nvSpPr>
              <p:cNvPr id="116035" name="Freeform 230"/>
              <p:cNvSpPr>
                <a:spLocks/>
              </p:cNvSpPr>
              <p:nvPr/>
            </p:nvSpPr>
            <p:spPr bwMode="auto">
              <a:xfrm>
                <a:off x="3567" y="3555"/>
                <a:ext cx="20" cy="17"/>
              </a:xfrm>
              <a:custGeom>
                <a:avLst/>
                <a:gdLst>
                  <a:gd name="T0" fmla="*/ 0 w 20"/>
                  <a:gd name="T1" fmla="*/ 0 h 17"/>
                  <a:gd name="T2" fmla="*/ 6 w 20"/>
                  <a:gd name="T3" fmla="*/ 4 h 17"/>
                  <a:gd name="T4" fmla="*/ 9 w 20"/>
                  <a:gd name="T5" fmla="*/ 7 h 17"/>
                  <a:gd name="T6" fmla="*/ 16 w 20"/>
                  <a:gd name="T7" fmla="*/ 11 h 17"/>
                  <a:gd name="T8" fmla="*/ 19 w 20"/>
                  <a:gd name="T9" fmla="*/ 16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0"/>
                    </a:moveTo>
                    <a:lnTo>
                      <a:pt x="6" y="4"/>
                    </a:lnTo>
                    <a:lnTo>
                      <a:pt x="9" y="7"/>
                    </a:lnTo>
                    <a:lnTo>
                      <a:pt x="16" y="11"/>
                    </a:lnTo>
                    <a:lnTo>
                      <a:pt x="19" y="16"/>
                    </a:lnTo>
                  </a:path>
                </a:pathLst>
              </a:custGeom>
              <a:noFill/>
              <a:ln w="12700" cap="rnd">
                <a:solidFill>
                  <a:srgbClr val="005EB7"/>
                </a:solidFill>
                <a:round/>
                <a:headEnd type="none" w="sm" len="sm"/>
                <a:tailEnd type="none" w="sm" len="sm"/>
              </a:ln>
            </p:spPr>
            <p:txBody>
              <a:bodyPr/>
              <a:lstStyle/>
              <a:p>
                <a:endParaRPr lang="en-US"/>
              </a:p>
            </p:txBody>
          </p:sp>
          <p:sp>
            <p:nvSpPr>
              <p:cNvPr id="116036" name="Freeform 231"/>
              <p:cNvSpPr>
                <a:spLocks/>
              </p:cNvSpPr>
              <p:nvPr/>
            </p:nvSpPr>
            <p:spPr bwMode="auto">
              <a:xfrm>
                <a:off x="3567" y="3561"/>
                <a:ext cx="20" cy="17"/>
              </a:xfrm>
              <a:custGeom>
                <a:avLst/>
                <a:gdLst>
                  <a:gd name="T0" fmla="*/ 0 w 20"/>
                  <a:gd name="T1" fmla="*/ 0 h 17"/>
                  <a:gd name="T2" fmla="*/ 6 w 20"/>
                  <a:gd name="T3" fmla="*/ 5 h 17"/>
                  <a:gd name="T4" fmla="*/ 9 w 20"/>
                  <a:gd name="T5" fmla="*/ 10 h 17"/>
                  <a:gd name="T6" fmla="*/ 16 w 20"/>
                  <a:gd name="T7" fmla="*/ 16 h 17"/>
                  <a:gd name="T8" fmla="*/ 19 w 20"/>
                  <a:gd name="T9" fmla="*/ 16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0" y="0"/>
                    </a:moveTo>
                    <a:lnTo>
                      <a:pt x="6" y="5"/>
                    </a:lnTo>
                    <a:lnTo>
                      <a:pt x="9" y="10"/>
                    </a:lnTo>
                    <a:lnTo>
                      <a:pt x="16" y="16"/>
                    </a:lnTo>
                    <a:lnTo>
                      <a:pt x="19" y="16"/>
                    </a:lnTo>
                  </a:path>
                </a:pathLst>
              </a:custGeom>
              <a:noFill/>
              <a:ln w="12700" cap="rnd">
                <a:solidFill>
                  <a:srgbClr val="005EB7"/>
                </a:solidFill>
                <a:round/>
                <a:headEnd type="none" w="sm" len="sm"/>
                <a:tailEnd type="none" w="sm" len="sm"/>
              </a:ln>
            </p:spPr>
            <p:txBody>
              <a:bodyPr/>
              <a:lstStyle/>
              <a:p>
                <a:endParaRPr lang="en-US"/>
              </a:p>
            </p:txBody>
          </p:sp>
          <p:sp>
            <p:nvSpPr>
              <p:cNvPr id="116037" name="Freeform 232"/>
              <p:cNvSpPr>
                <a:spLocks/>
              </p:cNvSpPr>
              <p:nvPr/>
            </p:nvSpPr>
            <p:spPr bwMode="auto">
              <a:xfrm>
                <a:off x="3567" y="3569"/>
                <a:ext cx="20" cy="17"/>
              </a:xfrm>
              <a:custGeom>
                <a:avLst/>
                <a:gdLst>
                  <a:gd name="T0" fmla="*/ 0 w 20"/>
                  <a:gd name="T1" fmla="*/ 0 h 17"/>
                  <a:gd name="T2" fmla="*/ 6 w 20"/>
                  <a:gd name="T3" fmla="*/ 10 h 17"/>
                  <a:gd name="T4" fmla="*/ 12 w 20"/>
                  <a:gd name="T5" fmla="*/ 10 h 17"/>
                  <a:gd name="T6" fmla="*/ 19 w 20"/>
                  <a:gd name="T7" fmla="*/ 16 h 17"/>
                  <a:gd name="T8" fmla="*/ 0 60000 65536"/>
                  <a:gd name="T9" fmla="*/ 0 60000 65536"/>
                  <a:gd name="T10" fmla="*/ 0 60000 65536"/>
                  <a:gd name="T11" fmla="*/ 0 60000 65536"/>
                  <a:gd name="T12" fmla="*/ 0 w 20"/>
                  <a:gd name="T13" fmla="*/ 0 h 17"/>
                  <a:gd name="T14" fmla="*/ 20 w 20"/>
                  <a:gd name="T15" fmla="*/ 17 h 17"/>
                </a:gdLst>
                <a:ahLst/>
                <a:cxnLst>
                  <a:cxn ang="T8">
                    <a:pos x="T0" y="T1"/>
                  </a:cxn>
                  <a:cxn ang="T9">
                    <a:pos x="T2" y="T3"/>
                  </a:cxn>
                  <a:cxn ang="T10">
                    <a:pos x="T4" y="T5"/>
                  </a:cxn>
                  <a:cxn ang="T11">
                    <a:pos x="T6" y="T7"/>
                  </a:cxn>
                </a:cxnLst>
                <a:rect l="T12" t="T13" r="T14" b="T15"/>
                <a:pathLst>
                  <a:path w="20" h="17">
                    <a:moveTo>
                      <a:pt x="0" y="0"/>
                    </a:moveTo>
                    <a:lnTo>
                      <a:pt x="6" y="10"/>
                    </a:lnTo>
                    <a:lnTo>
                      <a:pt x="12" y="10"/>
                    </a:lnTo>
                    <a:lnTo>
                      <a:pt x="19" y="16"/>
                    </a:lnTo>
                  </a:path>
                </a:pathLst>
              </a:custGeom>
              <a:noFill/>
              <a:ln w="12700" cap="rnd">
                <a:solidFill>
                  <a:srgbClr val="005EB7"/>
                </a:solidFill>
                <a:round/>
                <a:headEnd type="none" w="sm" len="sm"/>
                <a:tailEnd type="none" w="sm" len="sm"/>
              </a:ln>
            </p:spPr>
            <p:txBody>
              <a:bodyPr/>
              <a:lstStyle/>
              <a:p>
                <a:endParaRPr lang="en-US"/>
              </a:p>
            </p:txBody>
          </p:sp>
          <p:sp>
            <p:nvSpPr>
              <p:cNvPr id="116038" name="Freeform 233"/>
              <p:cNvSpPr>
                <a:spLocks/>
              </p:cNvSpPr>
              <p:nvPr/>
            </p:nvSpPr>
            <p:spPr bwMode="auto">
              <a:xfrm>
                <a:off x="3570" y="3575"/>
                <a:ext cx="17" cy="17"/>
              </a:xfrm>
              <a:custGeom>
                <a:avLst/>
                <a:gdLst>
                  <a:gd name="T0" fmla="*/ 0 w 17"/>
                  <a:gd name="T1" fmla="*/ 0 h 17"/>
                  <a:gd name="T2" fmla="*/ 2 w 17"/>
                  <a:gd name="T3" fmla="*/ 8 h 17"/>
                  <a:gd name="T4" fmla="*/ 6 w 17"/>
                  <a:gd name="T5" fmla="*/ 8 h 17"/>
                  <a:gd name="T6" fmla="*/ 13 w 17"/>
                  <a:gd name="T7" fmla="*/ 16 h 17"/>
                  <a:gd name="T8" fmla="*/ 16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2" y="8"/>
                    </a:lnTo>
                    <a:lnTo>
                      <a:pt x="6" y="8"/>
                    </a:lnTo>
                    <a:lnTo>
                      <a:pt x="13" y="16"/>
                    </a:lnTo>
                    <a:lnTo>
                      <a:pt x="16" y="16"/>
                    </a:lnTo>
                  </a:path>
                </a:pathLst>
              </a:custGeom>
              <a:noFill/>
              <a:ln w="12700" cap="rnd">
                <a:solidFill>
                  <a:srgbClr val="005EB7"/>
                </a:solidFill>
                <a:round/>
                <a:headEnd type="none" w="sm" len="sm"/>
                <a:tailEnd type="none" w="sm" len="sm"/>
              </a:ln>
            </p:spPr>
            <p:txBody>
              <a:bodyPr/>
              <a:lstStyle/>
              <a:p>
                <a:endParaRPr lang="en-US"/>
              </a:p>
            </p:txBody>
          </p:sp>
          <p:sp>
            <p:nvSpPr>
              <p:cNvPr id="116039" name="Freeform 234"/>
              <p:cNvSpPr>
                <a:spLocks/>
              </p:cNvSpPr>
              <p:nvPr/>
            </p:nvSpPr>
            <p:spPr bwMode="auto">
              <a:xfrm>
                <a:off x="3570" y="3582"/>
                <a:ext cx="17" cy="17"/>
              </a:xfrm>
              <a:custGeom>
                <a:avLst/>
                <a:gdLst>
                  <a:gd name="T0" fmla="*/ 0 w 17"/>
                  <a:gd name="T1" fmla="*/ 0 h 17"/>
                  <a:gd name="T2" fmla="*/ 7 w 17"/>
                  <a:gd name="T3" fmla="*/ 0 h 17"/>
                  <a:gd name="T4" fmla="*/ 11 w 17"/>
                  <a:gd name="T5" fmla="*/ 16 h 17"/>
                  <a:gd name="T6" fmla="*/ 16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7" y="0"/>
                    </a:lnTo>
                    <a:lnTo>
                      <a:pt x="11" y="16"/>
                    </a:lnTo>
                    <a:lnTo>
                      <a:pt x="16" y="16"/>
                    </a:lnTo>
                  </a:path>
                </a:pathLst>
              </a:custGeom>
              <a:noFill/>
              <a:ln w="12700" cap="rnd">
                <a:solidFill>
                  <a:srgbClr val="005EB7"/>
                </a:solidFill>
                <a:round/>
                <a:headEnd type="none" w="sm" len="sm"/>
                <a:tailEnd type="none" w="sm" len="sm"/>
              </a:ln>
            </p:spPr>
            <p:txBody>
              <a:bodyPr/>
              <a:lstStyle/>
              <a:p>
                <a:endParaRPr lang="en-US"/>
              </a:p>
            </p:txBody>
          </p:sp>
          <p:sp>
            <p:nvSpPr>
              <p:cNvPr id="116040" name="Freeform 235"/>
              <p:cNvSpPr>
                <a:spLocks/>
              </p:cNvSpPr>
              <p:nvPr/>
            </p:nvSpPr>
            <p:spPr bwMode="auto">
              <a:xfrm>
                <a:off x="3570" y="3538"/>
                <a:ext cx="17" cy="17"/>
              </a:xfrm>
              <a:custGeom>
                <a:avLst/>
                <a:gdLst>
                  <a:gd name="T0" fmla="*/ 0 w 17"/>
                  <a:gd name="T1" fmla="*/ 0 h 17"/>
                  <a:gd name="T2" fmla="*/ 6 w 17"/>
                  <a:gd name="T3" fmla="*/ 7 h 17"/>
                  <a:gd name="T4" fmla="*/ 13 w 17"/>
                  <a:gd name="T5" fmla="*/ 11 h 17"/>
                  <a:gd name="T6" fmla="*/ 16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6" y="7"/>
                    </a:lnTo>
                    <a:lnTo>
                      <a:pt x="13" y="11"/>
                    </a:lnTo>
                    <a:lnTo>
                      <a:pt x="16" y="16"/>
                    </a:lnTo>
                  </a:path>
                </a:pathLst>
              </a:custGeom>
              <a:noFill/>
              <a:ln w="12700" cap="rnd">
                <a:solidFill>
                  <a:srgbClr val="005EB7"/>
                </a:solidFill>
                <a:round/>
                <a:headEnd type="none" w="sm" len="sm"/>
                <a:tailEnd type="none" w="sm" len="sm"/>
              </a:ln>
            </p:spPr>
            <p:txBody>
              <a:bodyPr/>
              <a:lstStyle/>
              <a:p>
                <a:endParaRPr lang="en-US"/>
              </a:p>
            </p:txBody>
          </p:sp>
          <p:sp>
            <p:nvSpPr>
              <p:cNvPr id="116041" name="Freeform 236"/>
              <p:cNvSpPr>
                <a:spLocks/>
              </p:cNvSpPr>
              <p:nvPr/>
            </p:nvSpPr>
            <p:spPr bwMode="auto">
              <a:xfrm>
                <a:off x="3570" y="3535"/>
                <a:ext cx="17" cy="17"/>
              </a:xfrm>
              <a:custGeom>
                <a:avLst/>
                <a:gdLst>
                  <a:gd name="T0" fmla="*/ 0 w 17"/>
                  <a:gd name="T1" fmla="*/ 0 h 17"/>
                  <a:gd name="T2" fmla="*/ 3 w 17"/>
                  <a:gd name="T3" fmla="*/ 5 h 17"/>
                  <a:gd name="T4" fmla="*/ 7 w 17"/>
                  <a:gd name="T5" fmla="*/ 5 h 17"/>
                  <a:gd name="T6" fmla="*/ 16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3" y="5"/>
                    </a:lnTo>
                    <a:lnTo>
                      <a:pt x="7" y="5"/>
                    </a:lnTo>
                    <a:lnTo>
                      <a:pt x="16" y="16"/>
                    </a:lnTo>
                  </a:path>
                </a:pathLst>
              </a:custGeom>
              <a:noFill/>
              <a:ln w="12700" cap="rnd">
                <a:solidFill>
                  <a:srgbClr val="005EB7"/>
                </a:solidFill>
                <a:round/>
                <a:headEnd type="none" w="sm" len="sm"/>
                <a:tailEnd type="none" w="sm" len="sm"/>
              </a:ln>
            </p:spPr>
            <p:txBody>
              <a:bodyPr/>
              <a:lstStyle/>
              <a:p>
                <a:endParaRPr lang="en-US"/>
              </a:p>
            </p:txBody>
          </p:sp>
          <p:sp>
            <p:nvSpPr>
              <p:cNvPr id="116042" name="Freeform 237"/>
              <p:cNvSpPr>
                <a:spLocks/>
              </p:cNvSpPr>
              <p:nvPr/>
            </p:nvSpPr>
            <p:spPr bwMode="auto">
              <a:xfrm>
                <a:off x="3570" y="3531"/>
                <a:ext cx="17" cy="17"/>
              </a:xfrm>
              <a:custGeom>
                <a:avLst/>
                <a:gdLst>
                  <a:gd name="T0" fmla="*/ 0 w 17"/>
                  <a:gd name="T1" fmla="*/ 0 h 17"/>
                  <a:gd name="T2" fmla="*/ 3 w 17"/>
                  <a:gd name="T3" fmla="*/ 8 h 17"/>
                  <a:gd name="T4" fmla="*/ 7 w 17"/>
                  <a:gd name="T5" fmla="*/ 8 h 17"/>
                  <a:gd name="T6" fmla="*/ 11 w 17"/>
                  <a:gd name="T7" fmla="*/ 16 h 17"/>
                  <a:gd name="T8" fmla="*/ 16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3" y="8"/>
                    </a:lnTo>
                    <a:lnTo>
                      <a:pt x="7" y="8"/>
                    </a:lnTo>
                    <a:lnTo>
                      <a:pt x="11" y="16"/>
                    </a:lnTo>
                    <a:lnTo>
                      <a:pt x="16" y="16"/>
                    </a:lnTo>
                  </a:path>
                </a:pathLst>
              </a:custGeom>
              <a:noFill/>
              <a:ln w="12700" cap="rnd">
                <a:solidFill>
                  <a:srgbClr val="005EB7"/>
                </a:solidFill>
                <a:round/>
                <a:headEnd type="none" w="sm" len="sm"/>
                <a:tailEnd type="none" w="sm" len="sm"/>
              </a:ln>
            </p:spPr>
            <p:txBody>
              <a:bodyPr/>
              <a:lstStyle/>
              <a:p>
                <a:endParaRPr lang="en-US"/>
              </a:p>
            </p:txBody>
          </p:sp>
          <p:sp>
            <p:nvSpPr>
              <p:cNvPr id="116043" name="Freeform 238"/>
              <p:cNvSpPr>
                <a:spLocks/>
              </p:cNvSpPr>
              <p:nvPr/>
            </p:nvSpPr>
            <p:spPr bwMode="auto">
              <a:xfrm>
                <a:off x="3573" y="3528"/>
                <a:ext cx="17" cy="17"/>
              </a:xfrm>
              <a:custGeom>
                <a:avLst/>
                <a:gdLst>
                  <a:gd name="T0" fmla="*/ 0 w 17"/>
                  <a:gd name="T1" fmla="*/ 0 h 17"/>
                  <a:gd name="T2" fmla="*/ 0 w 17"/>
                  <a:gd name="T3" fmla="*/ 0 h 17"/>
                  <a:gd name="T4" fmla="*/ 16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0" y="0"/>
                    </a:moveTo>
                    <a:lnTo>
                      <a:pt x="0" y="0"/>
                    </a:lnTo>
                    <a:lnTo>
                      <a:pt x="16" y="16"/>
                    </a:lnTo>
                  </a:path>
                </a:pathLst>
              </a:custGeom>
              <a:noFill/>
              <a:ln w="12700" cap="rnd">
                <a:solidFill>
                  <a:srgbClr val="005EB7"/>
                </a:solidFill>
                <a:round/>
                <a:headEnd type="none" w="sm" len="sm"/>
                <a:tailEnd type="none" w="sm" len="sm"/>
              </a:ln>
            </p:spPr>
            <p:txBody>
              <a:bodyPr/>
              <a:lstStyle/>
              <a:p>
                <a:endParaRPr lang="en-US"/>
              </a:p>
            </p:txBody>
          </p:sp>
          <p:sp>
            <p:nvSpPr>
              <p:cNvPr id="116044" name="Freeform 239"/>
              <p:cNvSpPr>
                <a:spLocks/>
              </p:cNvSpPr>
              <p:nvPr/>
            </p:nvSpPr>
            <p:spPr bwMode="auto">
              <a:xfrm>
                <a:off x="3570" y="3531"/>
                <a:ext cx="17" cy="17"/>
              </a:xfrm>
              <a:custGeom>
                <a:avLst/>
                <a:gdLst>
                  <a:gd name="T0" fmla="*/ 16 w 17"/>
                  <a:gd name="T1" fmla="*/ 0 h 17"/>
                  <a:gd name="T2" fmla="*/ 16 w 17"/>
                  <a:gd name="T3" fmla="*/ 0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16" y="0"/>
                    </a:lnTo>
                    <a:lnTo>
                      <a:pt x="0" y="16"/>
                    </a:lnTo>
                  </a:path>
                </a:pathLst>
              </a:custGeom>
              <a:noFill/>
              <a:ln w="12700" cap="rnd">
                <a:solidFill>
                  <a:srgbClr val="005EB7"/>
                </a:solidFill>
                <a:round/>
                <a:headEnd type="none" w="sm" len="sm"/>
                <a:tailEnd type="none" w="sm" len="sm"/>
              </a:ln>
            </p:spPr>
            <p:txBody>
              <a:bodyPr/>
              <a:lstStyle/>
              <a:p>
                <a:endParaRPr lang="en-US"/>
              </a:p>
            </p:txBody>
          </p:sp>
          <p:sp>
            <p:nvSpPr>
              <p:cNvPr id="116045" name="Freeform 240"/>
              <p:cNvSpPr>
                <a:spLocks/>
              </p:cNvSpPr>
              <p:nvPr/>
            </p:nvSpPr>
            <p:spPr bwMode="auto">
              <a:xfrm>
                <a:off x="3570" y="3531"/>
                <a:ext cx="17" cy="17"/>
              </a:xfrm>
              <a:custGeom>
                <a:avLst/>
                <a:gdLst>
                  <a:gd name="T0" fmla="*/ 16 w 17"/>
                  <a:gd name="T1" fmla="*/ 0 h 17"/>
                  <a:gd name="T2" fmla="*/ 16 w 17"/>
                  <a:gd name="T3" fmla="*/ 5 h 17"/>
                  <a:gd name="T4" fmla="*/ 4 w 17"/>
                  <a:gd name="T5" fmla="*/ 16 h 17"/>
                  <a:gd name="T6" fmla="*/ 0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16" y="5"/>
                    </a:lnTo>
                    <a:lnTo>
                      <a:pt x="4" y="16"/>
                    </a:lnTo>
                    <a:lnTo>
                      <a:pt x="0" y="16"/>
                    </a:lnTo>
                  </a:path>
                </a:pathLst>
              </a:custGeom>
              <a:noFill/>
              <a:ln w="12700" cap="rnd">
                <a:solidFill>
                  <a:srgbClr val="005EB7"/>
                </a:solidFill>
                <a:round/>
                <a:headEnd type="none" w="sm" len="sm"/>
                <a:tailEnd type="none" w="sm" len="sm"/>
              </a:ln>
            </p:spPr>
            <p:txBody>
              <a:bodyPr/>
              <a:lstStyle/>
              <a:p>
                <a:endParaRPr lang="en-US"/>
              </a:p>
            </p:txBody>
          </p:sp>
          <p:sp>
            <p:nvSpPr>
              <p:cNvPr id="116046" name="Freeform 241"/>
              <p:cNvSpPr>
                <a:spLocks/>
              </p:cNvSpPr>
              <p:nvPr/>
            </p:nvSpPr>
            <p:spPr bwMode="auto">
              <a:xfrm>
                <a:off x="3567" y="3538"/>
                <a:ext cx="17" cy="17"/>
              </a:xfrm>
              <a:custGeom>
                <a:avLst/>
                <a:gdLst>
                  <a:gd name="T0" fmla="*/ 0 w 17"/>
                  <a:gd name="T1" fmla="*/ 16 h 17"/>
                  <a:gd name="T2" fmla="*/ 7 w 17"/>
                  <a:gd name="T3" fmla="*/ 11 h 17"/>
                  <a:gd name="T4" fmla="*/ 16 w 17"/>
                  <a:gd name="T5" fmla="*/ 4 h 17"/>
                  <a:gd name="T6" fmla="*/ 1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16"/>
                    </a:moveTo>
                    <a:lnTo>
                      <a:pt x="7" y="11"/>
                    </a:lnTo>
                    <a:lnTo>
                      <a:pt x="16" y="4"/>
                    </a:lnTo>
                    <a:lnTo>
                      <a:pt x="16" y="0"/>
                    </a:lnTo>
                  </a:path>
                </a:pathLst>
              </a:custGeom>
              <a:noFill/>
              <a:ln w="12700" cap="rnd">
                <a:solidFill>
                  <a:srgbClr val="005EB7"/>
                </a:solidFill>
                <a:round/>
                <a:headEnd type="none" w="sm" len="sm"/>
                <a:tailEnd type="none" w="sm" len="sm"/>
              </a:ln>
            </p:spPr>
            <p:txBody>
              <a:bodyPr/>
              <a:lstStyle/>
              <a:p>
                <a:endParaRPr lang="en-US"/>
              </a:p>
            </p:txBody>
          </p:sp>
          <p:sp>
            <p:nvSpPr>
              <p:cNvPr id="116047" name="Freeform 242"/>
              <p:cNvSpPr>
                <a:spLocks/>
              </p:cNvSpPr>
              <p:nvPr/>
            </p:nvSpPr>
            <p:spPr bwMode="auto">
              <a:xfrm>
                <a:off x="3567" y="3541"/>
                <a:ext cx="17" cy="17"/>
              </a:xfrm>
              <a:custGeom>
                <a:avLst/>
                <a:gdLst>
                  <a:gd name="T0" fmla="*/ 16 w 17"/>
                  <a:gd name="T1" fmla="*/ 0 h 17"/>
                  <a:gd name="T2" fmla="*/ 6 w 17"/>
                  <a:gd name="T3" fmla="*/ 11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6" y="11"/>
                    </a:lnTo>
                    <a:lnTo>
                      <a:pt x="0" y="16"/>
                    </a:lnTo>
                  </a:path>
                </a:pathLst>
              </a:custGeom>
              <a:noFill/>
              <a:ln w="12700" cap="rnd">
                <a:solidFill>
                  <a:srgbClr val="005EB7"/>
                </a:solidFill>
                <a:round/>
                <a:headEnd type="none" w="sm" len="sm"/>
                <a:tailEnd type="none" w="sm" len="sm"/>
              </a:ln>
            </p:spPr>
            <p:txBody>
              <a:bodyPr/>
              <a:lstStyle/>
              <a:p>
                <a:endParaRPr lang="en-US"/>
              </a:p>
            </p:txBody>
          </p:sp>
          <p:sp>
            <p:nvSpPr>
              <p:cNvPr id="116048" name="Freeform 243"/>
              <p:cNvSpPr>
                <a:spLocks/>
              </p:cNvSpPr>
              <p:nvPr/>
            </p:nvSpPr>
            <p:spPr bwMode="auto">
              <a:xfrm>
                <a:off x="3567" y="3548"/>
                <a:ext cx="20" cy="17"/>
              </a:xfrm>
              <a:custGeom>
                <a:avLst/>
                <a:gdLst>
                  <a:gd name="T0" fmla="*/ 19 w 20"/>
                  <a:gd name="T1" fmla="*/ 0 h 17"/>
                  <a:gd name="T2" fmla="*/ 16 w 20"/>
                  <a:gd name="T3" fmla="*/ 5 h 17"/>
                  <a:gd name="T4" fmla="*/ 9 w 20"/>
                  <a:gd name="T5" fmla="*/ 10 h 17"/>
                  <a:gd name="T6" fmla="*/ 6 w 20"/>
                  <a:gd name="T7" fmla="*/ 16 h 17"/>
                  <a:gd name="T8" fmla="*/ 0 w 20"/>
                  <a:gd name="T9" fmla="*/ 16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9" y="0"/>
                    </a:moveTo>
                    <a:lnTo>
                      <a:pt x="16" y="5"/>
                    </a:lnTo>
                    <a:lnTo>
                      <a:pt x="9" y="10"/>
                    </a:lnTo>
                    <a:lnTo>
                      <a:pt x="6" y="16"/>
                    </a:lnTo>
                    <a:lnTo>
                      <a:pt x="0" y="16"/>
                    </a:lnTo>
                  </a:path>
                </a:pathLst>
              </a:custGeom>
              <a:noFill/>
              <a:ln w="12700" cap="rnd">
                <a:solidFill>
                  <a:srgbClr val="005EB7"/>
                </a:solidFill>
                <a:round/>
                <a:headEnd type="none" w="sm" len="sm"/>
                <a:tailEnd type="none" w="sm" len="sm"/>
              </a:ln>
            </p:spPr>
            <p:txBody>
              <a:bodyPr/>
              <a:lstStyle/>
              <a:p>
                <a:endParaRPr lang="en-US"/>
              </a:p>
            </p:txBody>
          </p:sp>
          <p:sp>
            <p:nvSpPr>
              <p:cNvPr id="116049" name="Freeform 244"/>
              <p:cNvSpPr>
                <a:spLocks/>
              </p:cNvSpPr>
              <p:nvPr/>
            </p:nvSpPr>
            <p:spPr bwMode="auto">
              <a:xfrm>
                <a:off x="3567" y="3552"/>
                <a:ext cx="20" cy="17"/>
              </a:xfrm>
              <a:custGeom>
                <a:avLst/>
                <a:gdLst>
                  <a:gd name="T0" fmla="*/ 19 w 20"/>
                  <a:gd name="T1" fmla="*/ 0 h 17"/>
                  <a:gd name="T2" fmla="*/ 16 w 20"/>
                  <a:gd name="T3" fmla="*/ 4 h 17"/>
                  <a:gd name="T4" fmla="*/ 9 w 20"/>
                  <a:gd name="T5" fmla="*/ 8 h 17"/>
                  <a:gd name="T6" fmla="*/ 6 w 20"/>
                  <a:gd name="T7" fmla="*/ 11 h 17"/>
                  <a:gd name="T8" fmla="*/ 0 w 20"/>
                  <a:gd name="T9" fmla="*/ 16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9" y="0"/>
                    </a:moveTo>
                    <a:lnTo>
                      <a:pt x="16" y="4"/>
                    </a:lnTo>
                    <a:lnTo>
                      <a:pt x="9" y="8"/>
                    </a:lnTo>
                    <a:lnTo>
                      <a:pt x="6" y="11"/>
                    </a:lnTo>
                    <a:lnTo>
                      <a:pt x="0" y="16"/>
                    </a:lnTo>
                  </a:path>
                </a:pathLst>
              </a:custGeom>
              <a:noFill/>
              <a:ln w="12700" cap="rnd">
                <a:solidFill>
                  <a:srgbClr val="005EB7"/>
                </a:solidFill>
                <a:round/>
                <a:headEnd type="none" w="sm" len="sm"/>
                <a:tailEnd type="none" w="sm" len="sm"/>
              </a:ln>
            </p:spPr>
            <p:txBody>
              <a:bodyPr/>
              <a:lstStyle/>
              <a:p>
                <a:endParaRPr lang="en-US"/>
              </a:p>
            </p:txBody>
          </p:sp>
          <p:sp>
            <p:nvSpPr>
              <p:cNvPr id="116050" name="Freeform 245"/>
              <p:cNvSpPr>
                <a:spLocks/>
              </p:cNvSpPr>
              <p:nvPr/>
            </p:nvSpPr>
            <p:spPr bwMode="auto">
              <a:xfrm>
                <a:off x="3567" y="3559"/>
                <a:ext cx="20" cy="17"/>
              </a:xfrm>
              <a:custGeom>
                <a:avLst/>
                <a:gdLst>
                  <a:gd name="T0" fmla="*/ 19 w 20"/>
                  <a:gd name="T1" fmla="*/ 0 h 17"/>
                  <a:gd name="T2" fmla="*/ 16 w 20"/>
                  <a:gd name="T3" fmla="*/ 4 h 17"/>
                  <a:gd name="T4" fmla="*/ 9 w 20"/>
                  <a:gd name="T5" fmla="*/ 10 h 17"/>
                  <a:gd name="T6" fmla="*/ 6 w 20"/>
                  <a:gd name="T7" fmla="*/ 16 h 17"/>
                  <a:gd name="T8" fmla="*/ 0 w 20"/>
                  <a:gd name="T9" fmla="*/ 16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9" y="0"/>
                    </a:moveTo>
                    <a:lnTo>
                      <a:pt x="16" y="4"/>
                    </a:lnTo>
                    <a:lnTo>
                      <a:pt x="9" y="10"/>
                    </a:lnTo>
                    <a:lnTo>
                      <a:pt x="6" y="16"/>
                    </a:lnTo>
                    <a:lnTo>
                      <a:pt x="0" y="16"/>
                    </a:lnTo>
                  </a:path>
                </a:pathLst>
              </a:custGeom>
              <a:noFill/>
              <a:ln w="12700" cap="rnd">
                <a:solidFill>
                  <a:srgbClr val="005EB7"/>
                </a:solidFill>
                <a:round/>
                <a:headEnd type="none" w="sm" len="sm"/>
                <a:tailEnd type="none" w="sm" len="sm"/>
              </a:ln>
            </p:spPr>
            <p:txBody>
              <a:bodyPr/>
              <a:lstStyle/>
              <a:p>
                <a:endParaRPr lang="en-US"/>
              </a:p>
            </p:txBody>
          </p:sp>
          <p:sp>
            <p:nvSpPr>
              <p:cNvPr id="116051" name="Freeform 246"/>
              <p:cNvSpPr>
                <a:spLocks/>
              </p:cNvSpPr>
              <p:nvPr/>
            </p:nvSpPr>
            <p:spPr bwMode="auto">
              <a:xfrm>
                <a:off x="3570" y="3561"/>
                <a:ext cx="17" cy="17"/>
              </a:xfrm>
              <a:custGeom>
                <a:avLst/>
                <a:gdLst>
                  <a:gd name="T0" fmla="*/ 16 w 17"/>
                  <a:gd name="T1" fmla="*/ 0 h 17"/>
                  <a:gd name="T2" fmla="*/ 13 w 17"/>
                  <a:gd name="T3" fmla="*/ 5 h 17"/>
                  <a:gd name="T4" fmla="*/ 6 w 17"/>
                  <a:gd name="T5" fmla="*/ 10 h 17"/>
                  <a:gd name="T6" fmla="*/ 2 w 17"/>
                  <a:gd name="T7" fmla="*/ 16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13" y="5"/>
                    </a:lnTo>
                    <a:lnTo>
                      <a:pt x="6" y="10"/>
                    </a:lnTo>
                    <a:lnTo>
                      <a:pt x="2" y="16"/>
                    </a:lnTo>
                    <a:lnTo>
                      <a:pt x="0" y="16"/>
                    </a:lnTo>
                  </a:path>
                </a:pathLst>
              </a:custGeom>
              <a:noFill/>
              <a:ln w="12700" cap="rnd">
                <a:solidFill>
                  <a:srgbClr val="005EB7"/>
                </a:solidFill>
                <a:round/>
                <a:headEnd type="none" w="sm" len="sm"/>
                <a:tailEnd type="none" w="sm" len="sm"/>
              </a:ln>
            </p:spPr>
            <p:txBody>
              <a:bodyPr/>
              <a:lstStyle/>
              <a:p>
                <a:endParaRPr lang="en-US"/>
              </a:p>
            </p:txBody>
          </p:sp>
          <p:sp>
            <p:nvSpPr>
              <p:cNvPr id="116052" name="Freeform 247"/>
              <p:cNvSpPr>
                <a:spLocks/>
              </p:cNvSpPr>
              <p:nvPr/>
            </p:nvSpPr>
            <p:spPr bwMode="auto">
              <a:xfrm>
                <a:off x="3570" y="3569"/>
                <a:ext cx="17" cy="17"/>
              </a:xfrm>
              <a:custGeom>
                <a:avLst/>
                <a:gdLst>
                  <a:gd name="T0" fmla="*/ 16 w 17"/>
                  <a:gd name="T1" fmla="*/ 0 h 17"/>
                  <a:gd name="T2" fmla="*/ 13 w 17"/>
                  <a:gd name="T3" fmla="*/ 8 h 17"/>
                  <a:gd name="T4" fmla="*/ 9 w 17"/>
                  <a:gd name="T5" fmla="*/ 8 h 17"/>
                  <a:gd name="T6" fmla="*/ 6 w 17"/>
                  <a:gd name="T7" fmla="*/ 16 h 17"/>
                  <a:gd name="T8" fmla="*/ 0 w 17"/>
                  <a:gd name="T9" fmla="*/ 1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0"/>
                    </a:moveTo>
                    <a:lnTo>
                      <a:pt x="13" y="8"/>
                    </a:lnTo>
                    <a:lnTo>
                      <a:pt x="9" y="8"/>
                    </a:lnTo>
                    <a:lnTo>
                      <a:pt x="6" y="16"/>
                    </a:lnTo>
                    <a:lnTo>
                      <a:pt x="0" y="16"/>
                    </a:lnTo>
                  </a:path>
                </a:pathLst>
              </a:custGeom>
              <a:noFill/>
              <a:ln w="12700" cap="rnd">
                <a:solidFill>
                  <a:srgbClr val="005EB7"/>
                </a:solidFill>
                <a:round/>
                <a:headEnd type="none" w="sm" len="sm"/>
                <a:tailEnd type="none" w="sm" len="sm"/>
              </a:ln>
            </p:spPr>
            <p:txBody>
              <a:bodyPr/>
              <a:lstStyle/>
              <a:p>
                <a:endParaRPr lang="en-US"/>
              </a:p>
            </p:txBody>
          </p:sp>
          <p:sp>
            <p:nvSpPr>
              <p:cNvPr id="116053" name="Freeform 248"/>
              <p:cNvSpPr>
                <a:spLocks/>
              </p:cNvSpPr>
              <p:nvPr/>
            </p:nvSpPr>
            <p:spPr bwMode="auto">
              <a:xfrm>
                <a:off x="3570" y="3572"/>
                <a:ext cx="17" cy="17"/>
              </a:xfrm>
              <a:custGeom>
                <a:avLst/>
                <a:gdLst>
                  <a:gd name="T0" fmla="*/ 16 w 17"/>
                  <a:gd name="T1" fmla="*/ 0 h 17"/>
                  <a:gd name="T2" fmla="*/ 9 w 17"/>
                  <a:gd name="T3" fmla="*/ 10 h 17"/>
                  <a:gd name="T4" fmla="*/ 6 w 17"/>
                  <a:gd name="T5" fmla="*/ 10 h 17"/>
                  <a:gd name="T6" fmla="*/ 0 w 17"/>
                  <a:gd name="T7" fmla="*/ 16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16" y="0"/>
                    </a:moveTo>
                    <a:lnTo>
                      <a:pt x="9" y="10"/>
                    </a:lnTo>
                    <a:lnTo>
                      <a:pt x="6" y="10"/>
                    </a:lnTo>
                    <a:lnTo>
                      <a:pt x="0" y="16"/>
                    </a:lnTo>
                  </a:path>
                </a:pathLst>
              </a:custGeom>
              <a:noFill/>
              <a:ln w="12700" cap="rnd">
                <a:solidFill>
                  <a:srgbClr val="005EB7"/>
                </a:solidFill>
                <a:round/>
                <a:headEnd type="none" w="sm" len="sm"/>
                <a:tailEnd type="none" w="sm" len="sm"/>
              </a:ln>
            </p:spPr>
            <p:txBody>
              <a:bodyPr/>
              <a:lstStyle/>
              <a:p>
                <a:endParaRPr lang="en-US"/>
              </a:p>
            </p:txBody>
          </p:sp>
          <p:sp>
            <p:nvSpPr>
              <p:cNvPr id="116054" name="Line 249"/>
              <p:cNvSpPr>
                <a:spLocks noChangeShapeType="1"/>
              </p:cNvSpPr>
              <p:nvPr/>
            </p:nvSpPr>
            <p:spPr bwMode="auto">
              <a:xfrm flipV="1">
                <a:off x="3576" y="3575"/>
                <a:ext cx="10" cy="11"/>
              </a:xfrm>
              <a:prstGeom prst="line">
                <a:avLst/>
              </a:prstGeom>
              <a:noFill/>
              <a:ln w="12700">
                <a:solidFill>
                  <a:srgbClr val="005EB7"/>
                </a:solidFill>
                <a:round/>
                <a:headEnd type="none" w="sm" len="sm"/>
                <a:tailEnd type="none" w="sm" len="sm"/>
              </a:ln>
            </p:spPr>
            <p:txBody>
              <a:bodyPr wrap="none" anchor="ctr"/>
              <a:lstStyle/>
              <a:p>
                <a:endParaRPr lang="en-US"/>
              </a:p>
            </p:txBody>
          </p:sp>
        </p:grpSp>
        <p:sp>
          <p:nvSpPr>
            <p:cNvPr id="115996" name="Rectangle 250"/>
            <p:cNvSpPr>
              <a:spLocks noChangeArrowheads="1"/>
            </p:cNvSpPr>
            <p:nvPr/>
          </p:nvSpPr>
          <p:spPr bwMode="auto">
            <a:xfrm>
              <a:off x="3485" y="3804"/>
              <a:ext cx="513" cy="150"/>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Myanmar</a:t>
              </a:r>
              <a:endParaRPr lang="en-US">
                <a:ea typeface="MS PGothic" pitchFamily="34" charset="-128"/>
              </a:endParaRPr>
            </a:p>
          </p:txBody>
        </p:sp>
      </p:grpSp>
      <p:grpSp>
        <p:nvGrpSpPr>
          <p:cNvPr id="21" name="Group 251"/>
          <p:cNvGrpSpPr>
            <a:grpSpLocks/>
          </p:cNvGrpSpPr>
          <p:nvPr/>
        </p:nvGrpSpPr>
        <p:grpSpPr bwMode="auto">
          <a:xfrm>
            <a:off x="3200400" y="5791200"/>
            <a:ext cx="914400" cy="889000"/>
            <a:chOff x="2064" y="3888"/>
            <a:chExt cx="576" cy="560"/>
          </a:xfrm>
        </p:grpSpPr>
        <p:grpSp>
          <p:nvGrpSpPr>
            <p:cNvPr id="115975" name="Group 252"/>
            <p:cNvGrpSpPr>
              <a:grpSpLocks/>
            </p:cNvGrpSpPr>
            <p:nvPr/>
          </p:nvGrpSpPr>
          <p:grpSpPr bwMode="auto">
            <a:xfrm>
              <a:off x="2112" y="3888"/>
              <a:ext cx="480" cy="298"/>
              <a:chOff x="2162" y="3603"/>
              <a:chExt cx="523" cy="298"/>
            </a:xfrm>
          </p:grpSpPr>
          <p:sp>
            <p:nvSpPr>
              <p:cNvPr id="115977" name="Freeform 253"/>
              <p:cNvSpPr>
                <a:spLocks/>
              </p:cNvSpPr>
              <p:nvPr/>
            </p:nvSpPr>
            <p:spPr bwMode="auto">
              <a:xfrm>
                <a:off x="2162" y="3603"/>
                <a:ext cx="523" cy="298"/>
              </a:xfrm>
              <a:custGeom>
                <a:avLst/>
                <a:gdLst>
                  <a:gd name="T0" fmla="*/ 522 w 523"/>
                  <a:gd name="T1" fmla="*/ 297 h 298"/>
                  <a:gd name="T2" fmla="*/ 0 w 523"/>
                  <a:gd name="T3" fmla="*/ 0 h 298"/>
                  <a:gd name="T4" fmla="*/ 0 w 523"/>
                  <a:gd name="T5" fmla="*/ 297 h 298"/>
                  <a:gd name="T6" fmla="*/ 522 w 523"/>
                  <a:gd name="T7" fmla="*/ 297 h 298"/>
                  <a:gd name="T8" fmla="*/ 0 60000 65536"/>
                  <a:gd name="T9" fmla="*/ 0 60000 65536"/>
                  <a:gd name="T10" fmla="*/ 0 60000 65536"/>
                  <a:gd name="T11" fmla="*/ 0 60000 65536"/>
                  <a:gd name="T12" fmla="*/ 0 w 523"/>
                  <a:gd name="T13" fmla="*/ 0 h 298"/>
                  <a:gd name="T14" fmla="*/ 523 w 523"/>
                  <a:gd name="T15" fmla="*/ 298 h 298"/>
                </a:gdLst>
                <a:ahLst/>
                <a:cxnLst>
                  <a:cxn ang="T8">
                    <a:pos x="T0" y="T1"/>
                  </a:cxn>
                  <a:cxn ang="T9">
                    <a:pos x="T2" y="T3"/>
                  </a:cxn>
                  <a:cxn ang="T10">
                    <a:pos x="T4" y="T5"/>
                  </a:cxn>
                  <a:cxn ang="T11">
                    <a:pos x="T6" y="T7"/>
                  </a:cxn>
                </a:cxnLst>
                <a:rect l="T12" t="T13" r="T14" b="T15"/>
                <a:pathLst>
                  <a:path w="523" h="298">
                    <a:moveTo>
                      <a:pt x="522" y="297"/>
                    </a:moveTo>
                    <a:lnTo>
                      <a:pt x="0" y="0"/>
                    </a:lnTo>
                    <a:lnTo>
                      <a:pt x="0" y="297"/>
                    </a:lnTo>
                    <a:lnTo>
                      <a:pt x="522" y="297"/>
                    </a:lnTo>
                  </a:path>
                </a:pathLst>
              </a:custGeom>
              <a:solidFill>
                <a:srgbClr val="000000"/>
              </a:solidFill>
              <a:ln w="9525">
                <a:noFill/>
                <a:round/>
                <a:headEnd/>
                <a:tailEnd/>
              </a:ln>
            </p:spPr>
            <p:txBody>
              <a:bodyPr/>
              <a:lstStyle/>
              <a:p>
                <a:endParaRPr lang="en-US"/>
              </a:p>
            </p:txBody>
          </p:sp>
          <p:sp>
            <p:nvSpPr>
              <p:cNvPr id="115978" name="Freeform 254"/>
              <p:cNvSpPr>
                <a:spLocks/>
              </p:cNvSpPr>
              <p:nvPr/>
            </p:nvSpPr>
            <p:spPr bwMode="auto">
              <a:xfrm>
                <a:off x="2162" y="3603"/>
                <a:ext cx="523" cy="298"/>
              </a:xfrm>
              <a:custGeom>
                <a:avLst/>
                <a:gdLst>
                  <a:gd name="T0" fmla="*/ 522 w 523"/>
                  <a:gd name="T1" fmla="*/ 297 h 298"/>
                  <a:gd name="T2" fmla="*/ 0 w 523"/>
                  <a:gd name="T3" fmla="*/ 0 h 298"/>
                  <a:gd name="T4" fmla="*/ 0 w 523"/>
                  <a:gd name="T5" fmla="*/ 297 h 298"/>
                  <a:gd name="T6" fmla="*/ 522 w 523"/>
                  <a:gd name="T7" fmla="*/ 297 h 298"/>
                  <a:gd name="T8" fmla="*/ 0 60000 65536"/>
                  <a:gd name="T9" fmla="*/ 0 60000 65536"/>
                  <a:gd name="T10" fmla="*/ 0 60000 65536"/>
                  <a:gd name="T11" fmla="*/ 0 60000 65536"/>
                  <a:gd name="T12" fmla="*/ 0 w 523"/>
                  <a:gd name="T13" fmla="*/ 0 h 298"/>
                  <a:gd name="T14" fmla="*/ 523 w 523"/>
                  <a:gd name="T15" fmla="*/ 298 h 298"/>
                </a:gdLst>
                <a:ahLst/>
                <a:cxnLst>
                  <a:cxn ang="T8">
                    <a:pos x="T0" y="T1"/>
                  </a:cxn>
                  <a:cxn ang="T9">
                    <a:pos x="T2" y="T3"/>
                  </a:cxn>
                  <a:cxn ang="T10">
                    <a:pos x="T4" y="T5"/>
                  </a:cxn>
                  <a:cxn ang="T11">
                    <a:pos x="T6" y="T7"/>
                  </a:cxn>
                </a:cxnLst>
                <a:rect l="T12" t="T13" r="T14" b="T15"/>
                <a:pathLst>
                  <a:path w="523" h="298">
                    <a:moveTo>
                      <a:pt x="522" y="297"/>
                    </a:moveTo>
                    <a:lnTo>
                      <a:pt x="0" y="0"/>
                    </a:lnTo>
                    <a:lnTo>
                      <a:pt x="0" y="297"/>
                    </a:lnTo>
                    <a:lnTo>
                      <a:pt x="522" y="297"/>
                    </a:lnTo>
                  </a:path>
                </a:pathLst>
              </a:custGeom>
              <a:noFill/>
              <a:ln w="12700" cap="rnd">
                <a:solidFill>
                  <a:srgbClr val="000000"/>
                </a:solidFill>
                <a:round/>
                <a:headEnd type="none" w="sm" len="sm"/>
                <a:tailEnd type="none" w="sm" len="sm"/>
              </a:ln>
            </p:spPr>
            <p:txBody>
              <a:bodyPr/>
              <a:lstStyle/>
              <a:p>
                <a:endParaRPr lang="en-US"/>
              </a:p>
            </p:txBody>
          </p:sp>
          <p:sp>
            <p:nvSpPr>
              <p:cNvPr id="115979" name="Freeform 255"/>
              <p:cNvSpPr>
                <a:spLocks/>
              </p:cNvSpPr>
              <p:nvPr/>
            </p:nvSpPr>
            <p:spPr bwMode="auto">
              <a:xfrm>
                <a:off x="2162" y="3603"/>
                <a:ext cx="523" cy="298"/>
              </a:xfrm>
              <a:custGeom>
                <a:avLst/>
                <a:gdLst>
                  <a:gd name="T0" fmla="*/ 0 w 523"/>
                  <a:gd name="T1" fmla="*/ 0 h 298"/>
                  <a:gd name="T2" fmla="*/ 522 w 523"/>
                  <a:gd name="T3" fmla="*/ 0 h 298"/>
                  <a:gd name="T4" fmla="*/ 522 w 523"/>
                  <a:gd name="T5" fmla="*/ 297 h 298"/>
                  <a:gd name="T6" fmla="*/ 0 w 523"/>
                  <a:gd name="T7" fmla="*/ 0 h 298"/>
                  <a:gd name="T8" fmla="*/ 0 60000 65536"/>
                  <a:gd name="T9" fmla="*/ 0 60000 65536"/>
                  <a:gd name="T10" fmla="*/ 0 60000 65536"/>
                  <a:gd name="T11" fmla="*/ 0 60000 65536"/>
                  <a:gd name="T12" fmla="*/ 0 w 523"/>
                  <a:gd name="T13" fmla="*/ 0 h 298"/>
                  <a:gd name="T14" fmla="*/ 523 w 523"/>
                  <a:gd name="T15" fmla="*/ 298 h 298"/>
                </a:gdLst>
                <a:ahLst/>
                <a:cxnLst>
                  <a:cxn ang="T8">
                    <a:pos x="T0" y="T1"/>
                  </a:cxn>
                  <a:cxn ang="T9">
                    <a:pos x="T2" y="T3"/>
                  </a:cxn>
                  <a:cxn ang="T10">
                    <a:pos x="T4" y="T5"/>
                  </a:cxn>
                  <a:cxn ang="T11">
                    <a:pos x="T6" y="T7"/>
                  </a:cxn>
                </a:cxnLst>
                <a:rect l="T12" t="T13" r="T14" b="T15"/>
                <a:pathLst>
                  <a:path w="523" h="298">
                    <a:moveTo>
                      <a:pt x="0" y="0"/>
                    </a:moveTo>
                    <a:lnTo>
                      <a:pt x="522" y="0"/>
                    </a:lnTo>
                    <a:lnTo>
                      <a:pt x="522" y="297"/>
                    </a:lnTo>
                    <a:lnTo>
                      <a:pt x="0" y="0"/>
                    </a:lnTo>
                  </a:path>
                </a:pathLst>
              </a:custGeom>
              <a:solidFill>
                <a:srgbClr val="FF0000"/>
              </a:solidFill>
              <a:ln w="9525">
                <a:noFill/>
                <a:round/>
                <a:headEnd/>
                <a:tailEnd/>
              </a:ln>
            </p:spPr>
            <p:txBody>
              <a:bodyPr/>
              <a:lstStyle/>
              <a:p>
                <a:endParaRPr lang="en-US"/>
              </a:p>
            </p:txBody>
          </p:sp>
          <p:sp>
            <p:nvSpPr>
              <p:cNvPr id="115980" name="Freeform 256"/>
              <p:cNvSpPr>
                <a:spLocks/>
              </p:cNvSpPr>
              <p:nvPr/>
            </p:nvSpPr>
            <p:spPr bwMode="auto">
              <a:xfrm>
                <a:off x="2162" y="3603"/>
                <a:ext cx="523" cy="298"/>
              </a:xfrm>
              <a:custGeom>
                <a:avLst/>
                <a:gdLst>
                  <a:gd name="T0" fmla="*/ 0 w 523"/>
                  <a:gd name="T1" fmla="*/ 0 h 298"/>
                  <a:gd name="T2" fmla="*/ 522 w 523"/>
                  <a:gd name="T3" fmla="*/ 0 h 298"/>
                  <a:gd name="T4" fmla="*/ 522 w 523"/>
                  <a:gd name="T5" fmla="*/ 297 h 298"/>
                  <a:gd name="T6" fmla="*/ 0 w 523"/>
                  <a:gd name="T7" fmla="*/ 0 h 298"/>
                  <a:gd name="T8" fmla="*/ 0 60000 65536"/>
                  <a:gd name="T9" fmla="*/ 0 60000 65536"/>
                  <a:gd name="T10" fmla="*/ 0 60000 65536"/>
                  <a:gd name="T11" fmla="*/ 0 60000 65536"/>
                  <a:gd name="T12" fmla="*/ 0 w 523"/>
                  <a:gd name="T13" fmla="*/ 0 h 298"/>
                  <a:gd name="T14" fmla="*/ 523 w 523"/>
                  <a:gd name="T15" fmla="*/ 298 h 298"/>
                </a:gdLst>
                <a:ahLst/>
                <a:cxnLst>
                  <a:cxn ang="T8">
                    <a:pos x="T0" y="T1"/>
                  </a:cxn>
                  <a:cxn ang="T9">
                    <a:pos x="T2" y="T3"/>
                  </a:cxn>
                  <a:cxn ang="T10">
                    <a:pos x="T4" y="T5"/>
                  </a:cxn>
                  <a:cxn ang="T11">
                    <a:pos x="T6" y="T7"/>
                  </a:cxn>
                </a:cxnLst>
                <a:rect l="T12" t="T13" r="T14" b="T15"/>
                <a:pathLst>
                  <a:path w="523" h="298">
                    <a:moveTo>
                      <a:pt x="0" y="0"/>
                    </a:moveTo>
                    <a:lnTo>
                      <a:pt x="522" y="0"/>
                    </a:lnTo>
                    <a:lnTo>
                      <a:pt x="522" y="297"/>
                    </a:lnTo>
                    <a:lnTo>
                      <a:pt x="0" y="0"/>
                    </a:lnTo>
                  </a:path>
                </a:pathLst>
              </a:custGeom>
              <a:noFill/>
              <a:ln w="12700" cap="rnd">
                <a:solidFill>
                  <a:srgbClr val="FF0000"/>
                </a:solidFill>
                <a:round/>
                <a:headEnd type="none" w="sm" len="sm"/>
                <a:tailEnd type="none" w="sm" len="sm"/>
              </a:ln>
            </p:spPr>
            <p:txBody>
              <a:bodyPr/>
              <a:lstStyle/>
              <a:p>
                <a:endParaRPr lang="en-US"/>
              </a:p>
            </p:txBody>
          </p:sp>
          <p:sp>
            <p:nvSpPr>
              <p:cNvPr id="115981" name="Freeform 257"/>
              <p:cNvSpPr>
                <a:spLocks/>
              </p:cNvSpPr>
              <p:nvPr/>
            </p:nvSpPr>
            <p:spPr bwMode="auto">
              <a:xfrm>
                <a:off x="2447" y="3637"/>
                <a:ext cx="145" cy="142"/>
              </a:xfrm>
              <a:custGeom>
                <a:avLst/>
                <a:gdLst>
                  <a:gd name="T0" fmla="*/ 127 w 145"/>
                  <a:gd name="T1" fmla="*/ 60 h 142"/>
                  <a:gd name="T2" fmla="*/ 133 w 145"/>
                  <a:gd name="T3" fmla="*/ 68 h 142"/>
                  <a:gd name="T4" fmla="*/ 129 w 145"/>
                  <a:gd name="T5" fmla="*/ 68 h 142"/>
                  <a:gd name="T6" fmla="*/ 128 w 145"/>
                  <a:gd name="T7" fmla="*/ 70 h 142"/>
                  <a:gd name="T8" fmla="*/ 124 w 145"/>
                  <a:gd name="T9" fmla="*/ 71 h 142"/>
                  <a:gd name="T10" fmla="*/ 127 w 145"/>
                  <a:gd name="T11" fmla="*/ 80 h 142"/>
                  <a:gd name="T12" fmla="*/ 143 w 145"/>
                  <a:gd name="T13" fmla="*/ 116 h 142"/>
                  <a:gd name="T14" fmla="*/ 123 w 145"/>
                  <a:gd name="T15" fmla="*/ 141 h 142"/>
                  <a:gd name="T16" fmla="*/ 132 w 145"/>
                  <a:gd name="T17" fmla="*/ 134 h 142"/>
                  <a:gd name="T18" fmla="*/ 131 w 145"/>
                  <a:gd name="T19" fmla="*/ 96 h 142"/>
                  <a:gd name="T20" fmla="*/ 107 w 145"/>
                  <a:gd name="T21" fmla="*/ 121 h 142"/>
                  <a:gd name="T22" fmla="*/ 97 w 145"/>
                  <a:gd name="T23" fmla="*/ 118 h 142"/>
                  <a:gd name="T24" fmla="*/ 128 w 145"/>
                  <a:gd name="T25" fmla="*/ 106 h 142"/>
                  <a:gd name="T26" fmla="*/ 121 w 145"/>
                  <a:gd name="T27" fmla="*/ 86 h 142"/>
                  <a:gd name="T28" fmla="*/ 103 w 145"/>
                  <a:gd name="T29" fmla="*/ 76 h 142"/>
                  <a:gd name="T30" fmla="*/ 97 w 145"/>
                  <a:gd name="T31" fmla="*/ 74 h 142"/>
                  <a:gd name="T32" fmla="*/ 97 w 145"/>
                  <a:gd name="T33" fmla="*/ 78 h 142"/>
                  <a:gd name="T34" fmla="*/ 98 w 145"/>
                  <a:gd name="T35" fmla="*/ 82 h 142"/>
                  <a:gd name="T36" fmla="*/ 100 w 145"/>
                  <a:gd name="T37" fmla="*/ 87 h 142"/>
                  <a:gd name="T38" fmla="*/ 98 w 145"/>
                  <a:gd name="T39" fmla="*/ 89 h 142"/>
                  <a:gd name="T40" fmla="*/ 101 w 145"/>
                  <a:gd name="T41" fmla="*/ 95 h 142"/>
                  <a:gd name="T42" fmla="*/ 104 w 145"/>
                  <a:gd name="T43" fmla="*/ 100 h 142"/>
                  <a:gd name="T44" fmla="*/ 83 w 145"/>
                  <a:gd name="T45" fmla="*/ 92 h 142"/>
                  <a:gd name="T46" fmla="*/ 71 w 145"/>
                  <a:gd name="T47" fmla="*/ 86 h 142"/>
                  <a:gd name="T48" fmla="*/ 68 w 145"/>
                  <a:gd name="T49" fmla="*/ 89 h 142"/>
                  <a:gd name="T50" fmla="*/ 63 w 145"/>
                  <a:gd name="T51" fmla="*/ 89 h 142"/>
                  <a:gd name="T52" fmla="*/ 61 w 145"/>
                  <a:gd name="T53" fmla="*/ 93 h 142"/>
                  <a:gd name="T54" fmla="*/ 41 w 145"/>
                  <a:gd name="T55" fmla="*/ 69 h 142"/>
                  <a:gd name="T56" fmla="*/ 36 w 145"/>
                  <a:gd name="T57" fmla="*/ 74 h 142"/>
                  <a:gd name="T58" fmla="*/ 35 w 145"/>
                  <a:gd name="T59" fmla="*/ 70 h 142"/>
                  <a:gd name="T60" fmla="*/ 29 w 145"/>
                  <a:gd name="T61" fmla="*/ 75 h 142"/>
                  <a:gd name="T62" fmla="*/ 25 w 145"/>
                  <a:gd name="T63" fmla="*/ 72 h 142"/>
                  <a:gd name="T64" fmla="*/ 17 w 145"/>
                  <a:gd name="T65" fmla="*/ 77 h 142"/>
                  <a:gd name="T66" fmla="*/ 19 w 145"/>
                  <a:gd name="T67" fmla="*/ 70 h 142"/>
                  <a:gd name="T68" fmla="*/ 12 w 145"/>
                  <a:gd name="T69" fmla="*/ 74 h 142"/>
                  <a:gd name="T70" fmla="*/ 9 w 145"/>
                  <a:gd name="T71" fmla="*/ 71 h 142"/>
                  <a:gd name="T72" fmla="*/ 4 w 145"/>
                  <a:gd name="T73" fmla="*/ 72 h 142"/>
                  <a:gd name="T74" fmla="*/ 4 w 145"/>
                  <a:gd name="T75" fmla="*/ 68 h 142"/>
                  <a:gd name="T76" fmla="*/ 6 w 145"/>
                  <a:gd name="T77" fmla="*/ 61 h 142"/>
                  <a:gd name="T78" fmla="*/ 27 w 145"/>
                  <a:gd name="T79" fmla="*/ 47 h 142"/>
                  <a:gd name="T80" fmla="*/ 38 w 145"/>
                  <a:gd name="T81" fmla="*/ 55 h 142"/>
                  <a:gd name="T82" fmla="*/ 42 w 145"/>
                  <a:gd name="T83" fmla="*/ 50 h 142"/>
                  <a:gd name="T84" fmla="*/ 33 w 145"/>
                  <a:gd name="T85" fmla="*/ 42 h 142"/>
                  <a:gd name="T86" fmla="*/ 43 w 145"/>
                  <a:gd name="T87" fmla="*/ 38 h 142"/>
                  <a:gd name="T88" fmla="*/ 53 w 145"/>
                  <a:gd name="T89" fmla="*/ 44 h 142"/>
                  <a:gd name="T90" fmla="*/ 56 w 145"/>
                  <a:gd name="T91" fmla="*/ 17 h 142"/>
                  <a:gd name="T92" fmla="*/ 74 w 145"/>
                  <a:gd name="T93" fmla="*/ 2 h 142"/>
                  <a:gd name="T94" fmla="*/ 72 w 145"/>
                  <a:gd name="T95" fmla="*/ 9 h 142"/>
                  <a:gd name="T96" fmla="*/ 75 w 145"/>
                  <a:gd name="T97" fmla="*/ 9 h 142"/>
                  <a:gd name="T98" fmla="*/ 74 w 145"/>
                  <a:gd name="T99" fmla="*/ 14 h 142"/>
                  <a:gd name="T100" fmla="*/ 76 w 145"/>
                  <a:gd name="T101" fmla="*/ 19 h 142"/>
                  <a:gd name="T102" fmla="*/ 76 w 145"/>
                  <a:gd name="T103" fmla="*/ 23 h 142"/>
                  <a:gd name="T104" fmla="*/ 76 w 145"/>
                  <a:gd name="T105" fmla="*/ 27 h 142"/>
                  <a:gd name="T106" fmla="*/ 78 w 145"/>
                  <a:gd name="T107" fmla="*/ 30 h 142"/>
                  <a:gd name="T108" fmla="*/ 78 w 145"/>
                  <a:gd name="T109" fmla="*/ 34 h 142"/>
                  <a:gd name="T110" fmla="*/ 91 w 145"/>
                  <a:gd name="T111" fmla="*/ 29 h 142"/>
                  <a:gd name="T112" fmla="*/ 111 w 145"/>
                  <a:gd name="T113" fmla="*/ 29 h 142"/>
                  <a:gd name="T114" fmla="*/ 112 w 145"/>
                  <a:gd name="T115" fmla="*/ 33 h 142"/>
                  <a:gd name="T116" fmla="*/ 125 w 145"/>
                  <a:gd name="T117" fmla="*/ 41 h 142"/>
                  <a:gd name="T118" fmla="*/ 124 w 145"/>
                  <a:gd name="T119" fmla="*/ 45 h 142"/>
                  <a:gd name="T120" fmla="*/ 131 w 145"/>
                  <a:gd name="T121" fmla="*/ 52 h 142"/>
                  <a:gd name="T122" fmla="*/ 130 w 145"/>
                  <a:gd name="T123" fmla="*/ 55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5"/>
                  <a:gd name="T187" fmla="*/ 0 h 142"/>
                  <a:gd name="T188" fmla="*/ 145 w 145"/>
                  <a:gd name="T189" fmla="*/ 142 h 1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5" h="142">
                    <a:moveTo>
                      <a:pt x="133" y="60"/>
                    </a:moveTo>
                    <a:lnTo>
                      <a:pt x="133" y="60"/>
                    </a:lnTo>
                    <a:lnTo>
                      <a:pt x="132" y="60"/>
                    </a:lnTo>
                    <a:lnTo>
                      <a:pt x="131" y="60"/>
                    </a:lnTo>
                    <a:lnTo>
                      <a:pt x="130" y="60"/>
                    </a:lnTo>
                    <a:lnTo>
                      <a:pt x="129" y="60"/>
                    </a:lnTo>
                    <a:lnTo>
                      <a:pt x="129" y="59"/>
                    </a:lnTo>
                    <a:lnTo>
                      <a:pt x="128" y="59"/>
                    </a:lnTo>
                    <a:lnTo>
                      <a:pt x="128" y="60"/>
                    </a:lnTo>
                    <a:lnTo>
                      <a:pt x="127" y="60"/>
                    </a:lnTo>
                    <a:lnTo>
                      <a:pt x="127" y="61"/>
                    </a:lnTo>
                    <a:lnTo>
                      <a:pt x="127" y="62"/>
                    </a:lnTo>
                    <a:lnTo>
                      <a:pt x="128" y="62"/>
                    </a:lnTo>
                    <a:lnTo>
                      <a:pt x="128" y="63"/>
                    </a:lnTo>
                    <a:lnTo>
                      <a:pt x="129" y="63"/>
                    </a:lnTo>
                    <a:lnTo>
                      <a:pt x="129" y="64"/>
                    </a:lnTo>
                    <a:lnTo>
                      <a:pt x="130" y="64"/>
                    </a:lnTo>
                    <a:lnTo>
                      <a:pt x="130" y="65"/>
                    </a:lnTo>
                    <a:lnTo>
                      <a:pt x="131" y="65"/>
                    </a:lnTo>
                    <a:lnTo>
                      <a:pt x="131" y="66"/>
                    </a:lnTo>
                    <a:lnTo>
                      <a:pt x="132" y="66"/>
                    </a:lnTo>
                    <a:lnTo>
                      <a:pt x="132" y="67"/>
                    </a:lnTo>
                    <a:lnTo>
                      <a:pt x="133" y="67"/>
                    </a:lnTo>
                    <a:lnTo>
                      <a:pt x="133" y="68"/>
                    </a:lnTo>
                    <a:lnTo>
                      <a:pt x="134" y="69"/>
                    </a:lnTo>
                    <a:lnTo>
                      <a:pt x="133" y="69"/>
                    </a:lnTo>
                    <a:lnTo>
                      <a:pt x="132" y="69"/>
                    </a:lnTo>
                    <a:lnTo>
                      <a:pt x="131" y="69"/>
                    </a:lnTo>
                    <a:lnTo>
                      <a:pt x="130" y="69"/>
                    </a:lnTo>
                    <a:lnTo>
                      <a:pt x="130" y="68"/>
                    </a:lnTo>
                    <a:lnTo>
                      <a:pt x="129" y="68"/>
                    </a:lnTo>
                    <a:lnTo>
                      <a:pt x="128" y="68"/>
                    </a:lnTo>
                    <a:lnTo>
                      <a:pt x="127" y="68"/>
                    </a:lnTo>
                    <a:lnTo>
                      <a:pt x="127" y="67"/>
                    </a:lnTo>
                    <a:lnTo>
                      <a:pt x="126" y="67"/>
                    </a:lnTo>
                    <a:lnTo>
                      <a:pt x="126" y="68"/>
                    </a:lnTo>
                    <a:lnTo>
                      <a:pt x="126" y="69"/>
                    </a:lnTo>
                    <a:lnTo>
                      <a:pt x="127" y="69"/>
                    </a:lnTo>
                    <a:lnTo>
                      <a:pt x="127" y="70"/>
                    </a:lnTo>
                    <a:lnTo>
                      <a:pt x="128" y="70"/>
                    </a:lnTo>
                    <a:lnTo>
                      <a:pt x="128" y="71"/>
                    </a:lnTo>
                    <a:lnTo>
                      <a:pt x="129" y="71"/>
                    </a:lnTo>
                    <a:lnTo>
                      <a:pt x="128" y="71"/>
                    </a:lnTo>
                    <a:lnTo>
                      <a:pt x="128" y="72"/>
                    </a:lnTo>
                    <a:lnTo>
                      <a:pt x="127" y="72"/>
                    </a:lnTo>
                    <a:lnTo>
                      <a:pt x="126" y="72"/>
                    </a:lnTo>
                    <a:lnTo>
                      <a:pt x="126" y="71"/>
                    </a:lnTo>
                    <a:lnTo>
                      <a:pt x="125" y="71"/>
                    </a:lnTo>
                    <a:lnTo>
                      <a:pt x="124" y="71"/>
                    </a:lnTo>
                    <a:lnTo>
                      <a:pt x="123" y="71"/>
                    </a:lnTo>
                    <a:lnTo>
                      <a:pt x="122" y="71"/>
                    </a:lnTo>
                    <a:lnTo>
                      <a:pt x="121" y="71"/>
                    </a:lnTo>
                    <a:lnTo>
                      <a:pt x="120" y="71"/>
                    </a:lnTo>
                    <a:lnTo>
                      <a:pt x="121" y="71"/>
                    </a:lnTo>
                    <a:lnTo>
                      <a:pt x="121" y="72"/>
                    </a:lnTo>
                    <a:lnTo>
                      <a:pt x="122" y="72"/>
                    </a:lnTo>
                    <a:lnTo>
                      <a:pt x="122" y="73"/>
                    </a:lnTo>
                    <a:lnTo>
                      <a:pt x="123" y="74"/>
                    </a:lnTo>
                    <a:lnTo>
                      <a:pt x="124" y="75"/>
                    </a:lnTo>
                    <a:lnTo>
                      <a:pt x="124" y="76"/>
                    </a:lnTo>
                    <a:lnTo>
                      <a:pt x="125" y="77"/>
                    </a:lnTo>
                    <a:lnTo>
                      <a:pt x="125" y="78"/>
                    </a:lnTo>
                    <a:lnTo>
                      <a:pt x="126" y="78"/>
                    </a:lnTo>
                    <a:lnTo>
                      <a:pt x="126" y="79"/>
                    </a:lnTo>
                    <a:lnTo>
                      <a:pt x="127" y="80"/>
                    </a:lnTo>
                    <a:lnTo>
                      <a:pt x="127" y="81"/>
                    </a:lnTo>
                    <a:lnTo>
                      <a:pt x="128" y="82"/>
                    </a:lnTo>
                    <a:lnTo>
                      <a:pt x="128" y="83"/>
                    </a:lnTo>
                    <a:lnTo>
                      <a:pt x="129" y="84"/>
                    </a:lnTo>
                    <a:lnTo>
                      <a:pt x="129" y="85"/>
                    </a:lnTo>
                    <a:lnTo>
                      <a:pt x="129" y="86"/>
                    </a:lnTo>
                    <a:lnTo>
                      <a:pt x="130" y="87"/>
                    </a:lnTo>
                    <a:lnTo>
                      <a:pt x="130" y="88"/>
                    </a:lnTo>
                    <a:lnTo>
                      <a:pt x="130" y="89"/>
                    </a:lnTo>
                    <a:lnTo>
                      <a:pt x="131" y="90"/>
                    </a:lnTo>
                    <a:lnTo>
                      <a:pt x="131" y="91"/>
                    </a:lnTo>
                    <a:lnTo>
                      <a:pt x="131" y="92"/>
                    </a:lnTo>
                    <a:lnTo>
                      <a:pt x="133" y="94"/>
                    </a:lnTo>
                    <a:lnTo>
                      <a:pt x="135" y="96"/>
                    </a:lnTo>
                    <a:lnTo>
                      <a:pt x="136" y="99"/>
                    </a:lnTo>
                    <a:lnTo>
                      <a:pt x="138" y="101"/>
                    </a:lnTo>
                    <a:lnTo>
                      <a:pt x="139" y="103"/>
                    </a:lnTo>
                    <a:lnTo>
                      <a:pt x="140" y="105"/>
                    </a:lnTo>
                    <a:lnTo>
                      <a:pt x="141" y="107"/>
                    </a:lnTo>
                    <a:lnTo>
                      <a:pt x="141" y="109"/>
                    </a:lnTo>
                    <a:lnTo>
                      <a:pt x="142" y="111"/>
                    </a:lnTo>
                    <a:lnTo>
                      <a:pt x="143" y="113"/>
                    </a:lnTo>
                    <a:lnTo>
                      <a:pt x="143" y="114"/>
                    </a:lnTo>
                    <a:lnTo>
                      <a:pt x="143" y="116"/>
                    </a:lnTo>
                    <a:lnTo>
                      <a:pt x="144" y="118"/>
                    </a:lnTo>
                    <a:lnTo>
                      <a:pt x="143" y="119"/>
                    </a:lnTo>
                    <a:lnTo>
                      <a:pt x="143" y="121"/>
                    </a:lnTo>
                    <a:lnTo>
                      <a:pt x="143" y="122"/>
                    </a:lnTo>
                    <a:lnTo>
                      <a:pt x="142" y="124"/>
                    </a:lnTo>
                    <a:lnTo>
                      <a:pt x="142" y="125"/>
                    </a:lnTo>
                    <a:lnTo>
                      <a:pt x="141" y="127"/>
                    </a:lnTo>
                    <a:lnTo>
                      <a:pt x="141" y="128"/>
                    </a:lnTo>
                    <a:lnTo>
                      <a:pt x="140" y="129"/>
                    </a:lnTo>
                    <a:lnTo>
                      <a:pt x="139" y="130"/>
                    </a:lnTo>
                    <a:lnTo>
                      <a:pt x="138" y="132"/>
                    </a:lnTo>
                    <a:lnTo>
                      <a:pt x="137" y="133"/>
                    </a:lnTo>
                    <a:lnTo>
                      <a:pt x="136" y="134"/>
                    </a:lnTo>
                    <a:lnTo>
                      <a:pt x="135" y="135"/>
                    </a:lnTo>
                    <a:lnTo>
                      <a:pt x="133" y="136"/>
                    </a:lnTo>
                    <a:lnTo>
                      <a:pt x="132" y="137"/>
                    </a:lnTo>
                    <a:lnTo>
                      <a:pt x="131" y="138"/>
                    </a:lnTo>
                    <a:lnTo>
                      <a:pt x="130" y="138"/>
                    </a:lnTo>
                    <a:lnTo>
                      <a:pt x="128" y="139"/>
                    </a:lnTo>
                    <a:lnTo>
                      <a:pt x="127" y="140"/>
                    </a:lnTo>
                    <a:lnTo>
                      <a:pt x="126" y="140"/>
                    </a:lnTo>
                    <a:lnTo>
                      <a:pt x="126" y="141"/>
                    </a:lnTo>
                    <a:lnTo>
                      <a:pt x="125" y="141"/>
                    </a:lnTo>
                    <a:lnTo>
                      <a:pt x="124" y="141"/>
                    </a:lnTo>
                    <a:lnTo>
                      <a:pt x="123" y="141"/>
                    </a:lnTo>
                    <a:lnTo>
                      <a:pt x="122" y="141"/>
                    </a:lnTo>
                    <a:lnTo>
                      <a:pt x="122" y="140"/>
                    </a:lnTo>
                    <a:lnTo>
                      <a:pt x="121" y="140"/>
                    </a:lnTo>
                    <a:lnTo>
                      <a:pt x="121" y="139"/>
                    </a:lnTo>
                    <a:lnTo>
                      <a:pt x="121" y="138"/>
                    </a:lnTo>
                    <a:lnTo>
                      <a:pt x="122" y="138"/>
                    </a:lnTo>
                    <a:lnTo>
                      <a:pt x="122" y="137"/>
                    </a:lnTo>
                    <a:lnTo>
                      <a:pt x="123" y="137"/>
                    </a:lnTo>
                    <a:lnTo>
                      <a:pt x="125" y="137"/>
                    </a:lnTo>
                    <a:lnTo>
                      <a:pt x="127" y="136"/>
                    </a:lnTo>
                    <a:lnTo>
                      <a:pt x="129" y="136"/>
                    </a:lnTo>
                    <a:lnTo>
                      <a:pt x="130" y="135"/>
                    </a:lnTo>
                    <a:lnTo>
                      <a:pt x="132" y="134"/>
                    </a:lnTo>
                    <a:lnTo>
                      <a:pt x="133" y="133"/>
                    </a:lnTo>
                    <a:lnTo>
                      <a:pt x="134" y="132"/>
                    </a:lnTo>
                    <a:lnTo>
                      <a:pt x="135" y="131"/>
                    </a:lnTo>
                    <a:lnTo>
                      <a:pt x="136" y="130"/>
                    </a:lnTo>
                    <a:lnTo>
                      <a:pt x="137" y="129"/>
                    </a:lnTo>
                    <a:lnTo>
                      <a:pt x="138" y="128"/>
                    </a:lnTo>
                    <a:lnTo>
                      <a:pt x="139" y="126"/>
                    </a:lnTo>
                    <a:lnTo>
                      <a:pt x="139" y="125"/>
                    </a:lnTo>
                    <a:lnTo>
                      <a:pt x="140" y="124"/>
                    </a:lnTo>
                    <a:lnTo>
                      <a:pt x="140" y="122"/>
                    </a:lnTo>
                    <a:lnTo>
                      <a:pt x="140" y="120"/>
                    </a:lnTo>
                    <a:lnTo>
                      <a:pt x="141" y="119"/>
                    </a:lnTo>
                    <a:lnTo>
                      <a:pt x="141" y="117"/>
                    </a:lnTo>
                    <a:lnTo>
                      <a:pt x="141" y="116"/>
                    </a:lnTo>
                    <a:lnTo>
                      <a:pt x="140" y="114"/>
                    </a:lnTo>
                    <a:lnTo>
                      <a:pt x="140" y="113"/>
                    </a:lnTo>
                    <a:lnTo>
                      <a:pt x="140" y="111"/>
                    </a:lnTo>
                    <a:lnTo>
                      <a:pt x="139" y="109"/>
                    </a:lnTo>
                    <a:lnTo>
                      <a:pt x="139" y="108"/>
                    </a:lnTo>
                    <a:lnTo>
                      <a:pt x="138" y="106"/>
                    </a:lnTo>
                    <a:lnTo>
                      <a:pt x="138" y="105"/>
                    </a:lnTo>
                    <a:lnTo>
                      <a:pt x="137" y="103"/>
                    </a:lnTo>
                    <a:lnTo>
                      <a:pt x="136" y="102"/>
                    </a:lnTo>
                    <a:lnTo>
                      <a:pt x="135" y="100"/>
                    </a:lnTo>
                    <a:lnTo>
                      <a:pt x="133" y="99"/>
                    </a:lnTo>
                    <a:lnTo>
                      <a:pt x="132" y="98"/>
                    </a:lnTo>
                    <a:lnTo>
                      <a:pt x="131" y="96"/>
                    </a:lnTo>
                    <a:lnTo>
                      <a:pt x="131" y="98"/>
                    </a:lnTo>
                    <a:lnTo>
                      <a:pt x="131" y="100"/>
                    </a:lnTo>
                    <a:lnTo>
                      <a:pt x="131" y="101"/>
                    </a:lnTo>
                    <a:lnTo>
                      <a:pt x="131" y="103"/>
                    </a:lnTo>
                    <a:lnTo>
                      <a:pt x="130" y="104"/>
                    </a:lnTo>
                    <a:lnTo>
                      <a:pt x="130" y="105"/>
                    </a:lnTo>
                    <a:lnTo>
                      <a:pt x="130" y="107"/>
                    </a:lnTo>
                    <a:lnTo>
                      <a:pt x="129" y="108"/>
                    </a:lnTo>
                    <a:lnTo>
                      <a:pt x="128" y="109"/>
                    </a:lnTo>
                    <a:lnTo>
                      <a:pt x="128" y="110"/>
                    </a:lnTo>
                    <a:lnTo>
                      <a:pt x="127" y="112"/>
                    </a:lnTo>
                    <a:lnTo>
                      <a:pt x="126" y="113"/>
                    </a:lnTo>
                    <a:lnTo>
                      <a:pt x="125" y="114"/>
                    </a:lnTo>
                    <a:lnTo>
                      <a:pt x="124" y="114"/>
                    </a:lnTo>
                    <a:lnTo>
                      <a:pt x="123" y="115"/>
                    </a:lnTo>
                    <a:lnTo>
                      <a:pt x="122" y="116"/>
                    </a:lnTo>
                    <a:lnTo>
                      <a:pt x="121" y="117"/>
                    </a:lnTo>
                    <a:lnTo>
                      <a:pt x="120" y="118"/>
                    </a:lnTo>
                    <a:lnTo>
                      <a:pt x="119" y="119"/>
                    </a:lnTo>
                    <a:lnTo>
                      <a:pt x="117" y="119"/>
                    </a:lnTo>
                    <a:lnTo>
                      <a:pt x="116" y="119"/>
                    </a:lnTo>
                    <a:lnTo>
                      <a:pt x="115" y="120"/>
                    </a:lnTo>
                    <a:lnTo>
                      <a:pt x="113" y="120"/>
                    </a:lnTo>
                    <a:lnTo>
                      <a:pt x="112" y="121"/>
                    </a:lnTo>
                    <a:lnTo>
                      <a:pt x="110" y="121"/>
                    </a:lnTo>
                    <a:lnTo>
                      <a:pt x="108" y="121"/>
                    </a:lnTo>
                    <a:lnTo>
                      <a:pt x="107" y="121"/>
                    </a:lnTo>
                    <a:lnTo>
                      <a:pt x="105" y="122"/>
                    </a:lnTo>
                    <a:lnTo>
                      <a:pt x="103" y="122"/>
                    </a:lnTo>
                    <a:lnTo>
                      <a:pt x="102" y="121"/>
                    </a:lnTo>
                    <a:lnTo>
                      <a:pt x="100" y="121"/>
                    </a:lnTo>
                    <a:lnTo>
                      <a:pt x="98" y="121"/>
                    </a:lnTo>
                    <a:lnTo>
                      <a:pt x="97" y="121"/>
                    </a:lnTo>
                    <a:lnTo>
                      <a:pt x="96" y="120"/>
                    </a:lnTo>
                    <a:lnTo>
                      <a:pt x="96" y="119"/>
                    </a:lnTo>
                    <a:lnTo>
                      <a:pt x="96" y="118"/>
                    </a:lnTo>
                    <a:lnTo>
                      <a:pt x="97" y="118"/>
                    </a:lnTo>
                    <a:lnTo>
                      <a:pt x="98" y="118"/>
                    </a:lnTo>
                    <a:lnTo>
                      <a:pt x="99" y="118"/>
                    </a:lnTo>
                    <a:lnTo>
                      <a:pt x="101" y="118"/>
                    </a:lnTo>
                    <a:lnTo>
                      <a:pt x="103" y="119"/>
                    </a:lnTo>
                    <a:lnTo>
                      <a:pt x="105" y="119"/>
                    </a:lnTo>
                    <a:lnTo>
                      <a:pt x="107" y="119"/>
                    </a:lnTo>
                    <a:lnTo>
                      <a:pt x="109" y="119"/>
                    </a:lnTo>
                    <a:lnTo>
                      <a:pt x="111" y="118"/>
                    </a:lnTo>
                    <a:lnTo>
                      <a:pt x="113" y="118"/>
                    </a:lnTo>
                    <a:lnTo>
                      <a:pt x="114" y="118"/>
                    </a:lnTo>
                    <a:lnTo>
                      <a:pt x="116" y="117"/>
                    </a:lnTo>
                    <a:lnTo>
                      <a:pt x="117" y="116"/>
                    </a:lnTo>
                    <a:lnTo>
                      <a:pt x="119" y="116"/>
                    </a:lnTo>
                    <a:lnTo>
                      <a:pt x="120" y="115"/>
                    </a:lnTo>
                    <a:lnTo>
                      <a:pt x="121" y="114"/>
                    </a:lnTo>
                    <a:lnTo>
                      <a:pt x="122" y="113"/>
                    </a:lnTo>
                    <a:lnTo>
                      <a:pt x="124" y="113"/>
                    </a:lnTo>
                    <a:lnTo>
                      <a:pt x="125" y="112"/>
                    </a:lnTo>
                    <a:lnTo>
                      <a:pt x="125" y="110"/>
                    </a:lnTo>
                    <a:lnTo>
                      <a:pt x="126" y="109"/>
                    </a:lnTo>
                    <a:lnTo>
                      <a:pt x="127" y="108"/>
                    </a:lnTo>
                    <a:lnTo>
                      <a:pt x="127" y="107"/>
                    </a:lnTo>
                    <a:lnTo>
                      <a:pt x="128" y="106"/>
                    </a:lnTo>
                    <a:lnTo>
                      <a:pt x="129" y="105"/>
                    </a:lnTo>
                    <a:lnTo>
                      <a:pt x="129" y="104"/>
                    </a:lnTo>
                    <a:lnTo>
                      <a:pt x="129" y="102"/>
                    </a:lnTo>
                    <a:lnTo>
                      <a:pt x="129" y="101"/>
                    </a:lnTo>
                    <a:lnTo>
                      <a:pt x="129" y="100"/>
                    </a:lnTo>
                    <a:lnTo>
                      <a:pt x="129" y="99"/>
                    </a:lnTo>
                    <a:lnTo>
                      <a:pt x="129" y="98"/>
                    </a:lnTo>
                    <a:lnTo>
                      <a:pt x="129" y="97"/>
                    </a:lnTo>
                    <a:lnTo>
                      <a:pt x="129" y="96"/>
                    </a:lnTo>
                    <a:lnTo>
                      <a:pt x="129" y="95"/>
                    </a:lnTo>
                    <a:lnTo>
                      <a:pt x="128" y="94"/>
                    </a:lnTo>
                    <a:lnTo>
                      <a:pt x="128" y="93"/>
                    </a:lnTo>
                    <a:lnTo>
                      <a:pt x="128" y="92"/>
                    </a:lnTo>
                    <a:lnTo>
                      <a:pt x="127" y="92"/>
                    </a:lnTo>
                    <a:lnTo>
                      <a:pt x="127" y="91"/>
                    </a:lnTo>
                    <a:lnTo>
                      <a:pt x="126" y="91"/>
                    </a:lnTo>
                    <a:lnTo>
                      <a:pt x="126" y="90"/>
                    </a:lnTo>
                    <a:lnTo>
                      <a:pt x="125" y="90"/>
                    </a:lnTo>
                    <a:lnTo>
                      <a:pt x="125" y="89"/>
                    </a:lnTo>
                    <a:lnTo>
                      <a:pt x="124" y="89"/>
                    </a:lnTo>
                    <a:lnTo>
                      <a:pt x="123" y="88"/>
                    </a:lnTo>
                    <a:lnTo>
                      <a:pt x="123" y="87"/>
                    </a:lnTo>
                    <a:lnTo>
                      <a:pt x="122" y="87"/>
                    </a:lnTo>
                    <a:lnTo>
                      <a:pt x="121" y="86"/>
                    </a:lnTo>
                    <a:lnTo>
                      <a:pt x="121" y="85"/>
                    </a:lnTo>
                    <a:lnTo>
                      <a:pt x="120" y="85"/>
                    </a:lnTo>
                    <a:lnTo>
                      <a:pt x="119" y="84"/>
                    </a:lnTo>
                    <a:lnTo>
                      <a:pt x="118" y="83"/>
                    </a:lnTo>
                    <a:lnTo>
                      <a:pt x="117" y="83"/>
                    </a:lnTo>
                    <a:lnTo>
                      <a:pt x="116" y="82"/>
                    </a:lnTo>
                    <a:lnTo>
                      <a:pt x="115" y="81"/>
                    </a:lnTo>
                    <a:lnTo>
                      <a:pt x="114" y="80"/>
                    </a:lnTo>
                    <a:lnTo>
                      <a:pt x="113" y="79"/>
                    </a:lnTo>
                    <a:lnTo>
                      <a:pt x="112" y="79"/>
                    </a:lnTo>
                    <a:lnTo>
                      <a:pt x="111" y="78"/>
                    </a:lnTo>
                    <a:lnTo>
                      <a:pt x="110" y="77"/>
                    </a:lnTo>
                    <a:lnTo>
                      <a:pt x="109" y="77"/>
                    </a:lnTo>
                    <a:lnTo>
                      <a:pt x="108" y="76"/>
                    </a:lnTo>
                    <a:lnTo>
                      <a:pt x="107" y="76"/>
                    </a:lnTo>
                    <a:lnTo>
                      <a:pt x="106" y="76"/>
                    </a:lnTo>
                    <a:lnTo>
                      <a:pt x="105" y="76"/>
                    </a:lnTo>
                    <a:lnTo>
                      <a:pt x="104" y="76"/>
                    </a:lnTo>
                    <a:lnTo>
                      <a:pt x="103" y="76"/>
                    </a:lnTo>
                    <a:lnTo>
                      <a:pt x="102" y="75"/>
                    </a:lnTo>
                    <a:lnTo>
                      <a:pt x="101" y="75"/>
                    </a:lnTo>
                    <a:lnTo>
                      <a:pt x="100" y="74"/>
                    </a:lnTo>
                    <a:lnTo>
                      <a:pt x="99" y="74"/>
                    </a:lnTo>
                    <a:lnTo>
                      <a:pt x="99" y="73"/>
                    </a:lnTo>
                    <a:lnTo>
                      <a:pt x="98" y="73"/>
                    </a:lnTo>
                    <a:lnTo>
                      <a:pt x="98" y="72"/>
                    </a:lnTo>
                    <a:lnTo>
                      <a:pt x="97" y="72"/>
                    </a:lnTo>
                    <a:lnTo>
                      <a:pt x="97" y="73"/>
                    </a:lnTo>
                    <a:lnTo>
                      <a:pt x="97" y="74"/>
                    </a:lnTo>
                    <a:lnTo>
                      <a:pt x="98" y="74"/>
                    </a:lnTo>
                    <a:lnTo>
                      <a:pt x="98" y="75"/>
                    </a:lnTo>
                    <a:lnTo>
                      <a:pt x="99" y="76"/>
                    </a:lnTo>
                    <a:lnTo>
                      <a:pt x="99" y="77"/>
                    </a:lnTo>
                    <a:lnTo>
                      <a:pt x="98" y="78"/>
                    </a:lnTo>
                    <a:lnTo>
                      <a:pt x="97" y="78"/>
                    </a:lnTo>
                    <a:lnTo>
                      <a:pt x="96" y="78"/>
                    </a:lnTo>
                    <a:lnTo>
                      <a:pt x="96" y="77"/>
                    </a:lnTo>
                    <a:lnTo>
                      <a:pt x="95" y="77"/>
                    </a:lnTo>
                    <a:lnTo>
                      <a:pt x="94" y="77"/>
                    </a:lnTo>
                    <a:lnTo>
                      <a:pt x="95" y="77"/>
                    </a:lnTo>
                    <a:lnTo>
                      <a:pt x="95" y="78"/>
                    </a:lnTo>
                    <a:lnTo>
                      <a:pt x="95" y="79"/>
                    </a:lnTo>
                    <a:lnTo>
                      <a:pt x="96" y="79"/>
                    </a:lnTo>
                    <a:lnTo>
                      <a:pt x="96" y="80"/>
                    </a:lnTo>
                    <a:lnTo>
                      <a:pt x="97" y="81"/>
                    </a:lnTo>
                    <a:lnTo>
                      <a:pt x="97" y="82"/>
                    </a:lnTo>
                    <a:lnTo>
                      <a:pt x="98" y="82"/>
                    </a:lnTo>
                    <a:lnTo>
                      <a:pt x="98" y="83"/>
                    </a:lnTo>
                    <a:lnTo>
                      <a:pt x="99" y="83"/>
                    </a:lnTo>
                    <a:lnTo>
                      <a:pt x="100" y="84"/>
                    </a:lnTo>
                    <a:lnTo>
                      <a:pt x="101" y="84"/>
                    </a:lnTo>
                    <a:lnTo>
                      <a:pt x="101" y="85"/>
                    </a:lnTo>
                    <a:lnTo>
                      <a:pt x="102" y="85"/>
                    </a:lnTo>
                    <a:lnTo>
                      <a:pt x="103" y="86"/>
                    </a:lnTo>
                    <a:lnTo>
                      <a:pt x="102" y="86"/>
                    </a:lnTo>
                    <a:lnTo>
                      <a:pt x="101" y="86"/>
                    </a:lnTo>
                    <a:lnTo>
                      <a:pt x="101" y="87"/>
                    </a:lnTo>
                    <a:lnTo>
                      <a:pt x="100" y="87"/>
                    </a:lnTo>
                    <a:lnTo>
                      <a:pt x="99" y="87"/>
                    </a:lnTo>
                    <a:lnTo>
                      <a:pt x="99" y="86"/>
                    </a:lnTo>
                    <a:lnTo>
                      <a:pt x="98" y="86"/>
                    </a:lnTo>
                    <a:lnTo>
                      <a:pt x="97" y="86"/>
                    </a:lnTo>
                    <a:lnTo>
                      <a:pt x="96" y="86"/>
                    </a:lnTo>
                    <a:lnTo>
                      <a:pt x="96" y="87"/>
                    </a:lnTo>
                    <a:lnTo>
                      <a:pt x="97" y="88"/>
                    </a:lnTo>
                    <a:lnTo>
                      <a:pt x="97" y="89"/>
                    </a:lnTo>
                    <a:lnTo>
                      <a:pt x="98" y="89"/>
                    </a:lnTo>
                    <a:lnTo>
                      <a:pt x="98" y="90"/>
                    </a:lnTo>
                    <a:lnTo>
                      <a:pt x="99" y="90"/>
                    </a:lnTo>
                    <a:lnTo>
                      <a:pt x="99" y="91"/>
                    </a:lnTo>
                    <a:lnTo>
                      <a:pt x="100" y="91"/>
                    </a:lnTo>
                    <a:lnTo>
                      <a:pt x="100" y="92"/>
                    </a:lnTo>
                    <a:lnTo>
                      <a:pt x="101" y="92"/>
                    </a:lnTo>
                    <a:lnTo>
                      <a:pt x="101" y="93"/>
                    </a:lnTo>
                    <a:lnTo>
                      <a:pt x="102" y="93"/>
                    </a:lnTo>
                    <a:lnTo>
                      <a:pt x="102" y="94"/>
                    </a:lnTo>
                    <a:lnTo>
                      <a:pt x="102" y="95"/>
                    </a:lnTo>
                    <a:lnTo>
                      <a:pt x="101" y="95"/>
                    </a:lnTo>
                    <a:lnTo>
                      <a:pt x="101" y="96"/>
                    </a:lnTo>
                    <a:lnTo>
                      <a:pt x="101" y="97"/>
                    </a:lnTo>
                    <a:lnTo>
                      <a:pt x="101" y="98"/>
                    </a:lnTo>
                    <a:lnTo>
                      <a:pt x="102" y="98"/>
                    </a:lnTo>
                    <a:lnTo>
                      <a:pt x="102" y="99"/>
                    </a:lnTo>
                    <a:lnTo>
                      <a:pt x="103" y="100"/>
                    </a:lnTo>
                    <a:lnTo>
                      <a:pt x="104" y="100"/>
                    </a:lnTo>
                    <a:lnTo>
                      <a:pt x="104" y="101"/>
                    </a:lnTo>
                    <a:lnTo>
                      <a:pt x="105" y="101"/>
                    </a:lnTo>
                    <a:lnTo>
                      <a:pt x="104" y="101"/>
                    </a:lnTo>
                    <a:lnTo>
                      <a:pt x="103" y="101"/>
                    </a:lnTo>
                    <a:lnTo>
                      <a:pt x="102" y="101"/>
                    </a:lnTo>
                    <a:lnTo>
                      <a:pt x="101" y="101"/>
                    </a:lnTo>
                    <a:lnTo>
                      <a:pt x="100" y="101"/>
                    </a:lnTo>
                    <a:lnTo>
                      <a:pt x="99" y="101"/>
                    </a:lnTo>
                    <a:lnTo>
                      <a:pt x="98" y="101"/>
                    </a:lnTo>
                    <a:lnTo>
                      <a:pt x="97" y="100"/>
                    </a:lnTo>
                    <a:lnTo>
                      <a:pt x="96" y="100"/>
                    </a:lnTo>
                    <a:lnTo>
                      <a:pt x="95" y="99"/>
                    </a:lnTo>
                    <a:lnTo>
                      <a:pt x="94" y="99"/>
                    </a:lnTo>
                    <a:lnTo>
                      <a:pt x="93" y="98"/>
                    </a:lnTo>
                    <a:lnTo>
                      <a:pt x="92" y="97"/>
                    </a:lnTo>
                    <a:lnTo>
                      <a:pt x="90" y="97"/>
                    </a:lnTo>
                    <a:lnTo>
                      <a:pt x="89" y="96"/>
                    </a:lnTo>
                    <a:lnTo>
                      <a:pt x="88" y="95"/>
                    </a:lnTo>
                    <a:lnTo>
                      <a:pt x="86" y="95"/>
                    </a:lnTo>
                    <a:lnTo>
                      <a:pt x="85" y="94"/>
                    </a:lnTo>
                    <a:lnTo>
                      <a:pt x="84" y="93"/>
                    </a:lnTo>
                    <a:lnTo>
                      <a:pt x="83" y="92"/>
                    </a:lnTo>
                    <a:lnTo>
                      <a:pt x="82" y="91"/>
                    </a:lnTo>
                    <a:lnTo>
                      <a:pt x="80" y="90"/>
                    </a:lnTo>
                    <a:lnTo>
                      <a:pt x="79" y="89"/>
                    </a:lnTo>
                    <a:lnTo>
                      <a:pt x="78" y="89"/>
                    </a:lnTo>
                    <a:lnTo>
                      <a:pt x="77" y="88"/>
                    </a:lnTo>
                    <a:lnTo>
                      <a:pt x="76" y="87"/>
                    </a:lnTo>
                    <a:lnTo>
                      <a:pt x="75" y="86"/>
                    </a:lnTo>
                    <a:lnTo>
                      <a:pt x="74" y="86"/>
                    </a:lnTo>
                    <a:lnTo>
                      <a:pt x="73" y="85"/>
                    </a:lnTo>
                    <a:lnTo>
                      <a:pt x="72" y="84"/>
                    </a:lnTo>
                    <a:lnTo>
                      <a:pt x="71" y="83"/>
                    </a:lnTo>
                    <a:lnTo>
                      <a:pt x="70" y="83"/>
                    </a:lnTo>
                    <a:lnTo>
                      <a:pt x="70" y="84"/>
                    </a:lnTo>
                    <a:lnTo>
                      <a:pt x="70" y="85"/>
                    </a:lnTo>
                    <a:lnTo>
                      <a:pt x="71" y="86"/>
                    </a:lnTo>
                    <a:lnTo>
                      <a:pt x="71" y="87"/>
                    </a:lnTo>
                    <a:lnTo>
                      <a:pt x="72" y="88"/>
                    </a:lnTo>
                    <a:lnTo>
                      <a:pt x="72" y="89"/>
                    </a:lnTo>
                    <a:lnTo>
                      <a:pt x="73" y="89"/>
                    </a:lnTo>
                    <a:lnTo>
                      <a:pt x="72" y="89"/>
                    </a:lnTo>
                    <a:lnTo>
                      <a:pt x="71" y="89"/>
                    </a:lnTo>
                    <a:lnTo>
                      <a:pt x="70" y="89"/>
                    </a:lnTo>
                    <a:lnTo>
                      <a:pt x="69" y="89"/>
                    </a:lnTo>
                    <a:lnTo>
                      <a:pt x="68" y="89"/>
                    </a:lnTo>
                    <a:lnTo>
                      <a:pt x="67" y="88"/>
                    </a:lnTo>
                    <a:lnTo>
                      <a:pt x="66" y="88"/>
                    </a:lnTo>
                    <a:lnTo>
                      <a:pt x="66" y="87"/>
                    </a:lnTo>
                    <a:lnTo>
                      <a:pt x="65" y="87"/>
                    </a:lnTo>
                    <a:lnTo>
                      <a:pt x="65" y="86"/>
                    </a:lnTo>
                    <a:lnTo>
                      <a:pt x="64" y="86"/>
                    </a:lnTo>
                    <a:lnTo>
                      <a:pt x="63" y="86"/>
                    </a:lnTo>
                    <a:lnTo>
                      <a:pt x="63" y="87"/>
                    </a:lnTo>
                    <a:lnTo>
                      <a:pt x="63" y="88"/>
                    </a:lnTo>
                    <a:lnTo>
                      <a:pt x="63" y="89"/>
                    </a:lnTo>
                    <a:lnTo>
                      <a:pt x="64" y="90"/>
                    </a:lnTo>
                    <a:lnTo>
                      <a:pt x="64" y="91"/>
                    </a:lnTo>
                    <a:lnTo>
                      <a:pt x="64" y="92"/>
                    </a:lnTo>
                    <a:lnTo>
                      <a:pt x="64" y="93"/>
                    </a:lnTo>
                    <a:lnTo>
                      <a:pt x="64" y="94"/>
                    </a:lnTo>
                    <a:lnTo>
                      <a:pt x="64" y="95"/>
                    </a:lnTo>
                    <a:lnTo>
                      <a:pt x="63" y="94"/>
                    </a:lnTo>
                    <a:lnTo>
                      <a:pt x="62" y="94"/>
                    </a:lnTo>
                    <a:lnTo>
                      <a:pt x="61" y="93"/>
                    </a:lnTo>
                    <a:lnTo>
                      <a:pt x="60" y="93"/>
                    </a:lnTo>
                    <a:lnTo>
                      <a:pt x="59" y="92"/>
                    </a:lnTo>
                    <a:lnTo>
                      <a:pt x="58" y="91"/>
                    </a:lnTo>
                    <a:lnTo>
                      <a:pt x="58" y="90"/>
                    </a:lnTo>
                    <a:lnTo>
                      <a:pt x="57" y="89"/>
                    </a:lnTo>
                    <a:lnTo>
                      <a:pt x="56" y="88"/>
                    </a:lnTo>
                    <a:lnTo>
                      <a:pt x="55" y="87"/>
                    </a:lnTo>
                    <a:lnTo>
                      <a:pt x="54" y="86"/>
                    </a:lnTo>
                    <a:lnTo>
                      <a:pt x="53" y="85"/>
                    </a:lnTo>
                    <a:lnTo>
                      <a:pt x="52" y="83"/>
                    </a:lnTo>
                    <a:lnTo>
                      <a:pt x="51" y="82"/>
                    </a:lnTo>
                    <a:lnTo>
                      <a:pt x="50" y="81"/>
                    </a:lnTo>
                    <a:lnTo>
                      <a:pt x="49" y="80"/>
                    </a:lnTo>
                    <a:lnTo>
                      <a:pt x="48" y="79"/>
                    </a:lnTo>
                    <a:lnTo>
                      <a:pt x="47" y="77"/>
                    </a:lnTo>
                    <a:lnTo>
                      <a:pt x="46" y="77"/>
                    </a:lnTo>
                    <a:lnTo>
                      <a:pt x="45" y="75"/>
                    </a:lnTo>
                    <a:lnTo>
                      <a:pt x="44" y="74"/>
                    </a:lnTo>
                    <a:lnTo>
                      <a:pt x="44" y="73"/>
                    </a:lnTo>
                    <a:lnTo>
                      <a:pt x="43" y="72"/>
                    </a:lnTo>
                    <a:lnTo>
                      <a:pt x="42" y="71"/>
                    </a:lnTo>
                    <a:lnTo>
                      <a:pt x="42" y="70"/>
                    </a:lnTo>
                    <a:lnTo>
                      <a:pt x="41" y="70"/>
                    </a:lnTo>
                    <a:lnTo>
                      <a:pt x="41" y="69"/>
                    </a:lnTo>
                    <a:lnTo>
                      <a:pt x="41" y="70"/>
                    </a:lnTo>
                    <a:lnTo>
                      <a:pt x="40" y="70"/>
                    </a:lnTo>
                    <a:lnTo>
                      <a:pt x="40" y="71"/>
                    </a:lnTo>
                    <a:lnTo>
                      <a:pt x="39" y="71"/>
                    </a:lnTo>
                    <a:lnTo>
                      <a:pt x="39" y="72"/>
                    </a:lnTo>
                    <a:lnTo>
                      <a:pt x="38" y="72"/>
                    </a:lnTo>
                    <a:lnTo>
                      <a:pt x="38" y="73"/>
                    </a:lnTo>
                    <a:lnTo>
                      <a:pt x="37" y="73"/>
                    </a:lnTo>
                    <a:lnTo>
                      <a:pt x="36" y="73"/>
                    </a:lnTo>
                    <a:lnTo>
                      <a:pt x="36" y="74"/>
                    </a:lnTo>
                    <a:lnTo>
                      <a:pt x="35" y="74"/>
                    </a:lnTo>
                    <a:lnTo>
                      <a:pt x="34" y="74"/>
                    </a:lnTo>
                    <a:lnTo>
                      <a:pt x="35" y="74"/>
                    </a:lnTo>
                    <a:lnTo>
                      <a:pt x="35" y="73"/>
                    </a:lnTo>
                    <a:lnTo>
                      <a:pt x="35" y="72"/>
                    </a:lnTo>
                    <a:lnTo>
                      <a:pt x="36" y="72"/>
                    </a:lnTo>
                    <a:lnTo>
                      <a:pt x="36" y="71"/>
                    </a:lnTo>
                    <a:lnTo>
                      <a:pt x="36" y="70"/>
                    </a:lnTo>
                    <a:lnTo>
                      <a:pt x="35" y="70"/>
                    </a:lnTo>
                    <a:lnTo>
                      <a:pt x="34" y="70"/>
                    </a:lnTo>
                    <a:lnTo>
                      <a:pt x="34" y="69"/>
                    </a:lnTo>
                    <a:lnTo>
                      <a:pt x="34" y="70"/>
                    </a:lnTo>
                    <a:lnTo>
                      <a:pt x="33" y="70"/>
                    </a:lnTo>
                    <a:lnTo>
                      <a:pt x="33" y="71"/>
                    </a:lnTo>
                    <a:lnTo>
                      <a:pt x="32" y="71"/>
                    </a:lnTo>
                    <a:lnTo>
                      <a:pt x="32" y="72"/>
                    </a:lnTo>
                    <a:lnTo>
                      <a:pt x="32" y="73"/>
                    </a:lnTo>
                    <a:lnTo>
                      <a:pt x="31" y="73"/>
                    </a:lnTo>
                    <a:lnTo>
                      <a:pt x="30" y="74"/>
                    </a:lnTo>
                    <a:lnTo>
                      <a:pt x="29" y="75"/>
                    </a:lnTo>
                    <a:lnTo>
                      <a:pt x="28" y="75"/>
                    </a:lnTo>
                    <a:lnTo>
                      <a:pt x="27" y="75"/>
                    </a:lnTo>
                    <a:lnTo>
                      <a:pt x="27" y="74"/>
                    </a:lnTo>
                    <a:lnTo>
                      <a:pt x="27" y="73"/>
                    </a:lnTo>
                    <a:lnTo>
                      <a:pt x="27" y="72"/>
                    </a:lnTo>
                    <a:lnTo>
                      <a:pt x="27" y="71"/>
                    </a:lnTo>
                    <a:lnTo>
                      <a:pt x="26" y="71"/>
                    </a:lnTo>
                    <a:lnTo>
                      <a:pt x="26" y="72"/>
                    </a:lnTo>
                    <a:lnTo>
                      <a:pt x="25" y="72"/>
                    </a:lnTo>
                    <a:lnTo>
                      <a:pt x="24" y="73"/>
                    </a:lnTo>
                    <a:lnTo>
                      <a:pt x="23" y="73"/>
                    </a:lnTo>
                    <a:lnTo>
                      <a:pt x="23" y="74"/>
                    </a:lnTo>
                    <a:lnTo>
                      <a:pt x="22" y="74"/>
                    </a:lnTo>
                    <a:lnTo>
                      <a:pt x="22" y="75"/>
                    </a:lnTo>
                    <a:lnTo>
                      <a:pt x="21" y="75"/>
                    </a:lnTo>
                    <a:lnTo>
                      <a:pt x="20" y="76"/>
                    </a:lnTo>
                    <a:lnTo>
                      <a:pt x="19" y="76"/>
                    </a:lnTo>
                    <a:lnTo>
                      <a:pt x="18" y="76"/>
                    </a:lnTo>
                    <a:lnTo>
                      <a:pt x="18" y="77"/>
                    </a:lnTo>
                    <a:lnTo>
                      <a:pt x="17" y="77"/>
                    </a:lnTo>
                    <a:lnTo>
                      <a:pt x="17" y="76"/>
                    </a:lnTo>
                    <a:lnTo>
                      <a:pt x="18" y="76"/>
                    </a:lnTo>
                    <a:lnTo>
                      <a:pt x="18" y="75"/>
                    </a:lnTo>
                    <a:lnTo>
                      <a:pt x="18" y="74"/>
                    </a:lnTo>
                    <a:lnTo>
                      <a:pt x="19" y="74"/>
                    </a:lnTo>
                    <a:lnTo>
                      <a:pt x="19" y="73"/>
                    </a:lnTo>
                    <a:lnTo>
                      <a:pt x="19" y="72"/>
                    </a:lnTo>
                    <a:lnTo>
                      <a:pt x="19" y="71"/>
                    </a:lnTo>
                    <a:lnTo>
                      <a:pt x="20" y="71"/>
                    </a:lnTo>
                    <a:lnTo>
                      <a:pt x="19" y="71"/>
                    </a:lnTo>
                    <a:lnTo>
                      <a:pt x="19" y="70"/>
                    </a:lnTo>
                    <a:lnTo>
                      <a:pt x="18" y="70"/>
                    </a:lnTo>
                    <a:lnTo>
                      <a:pt x="17" y="70"/>
                    </a:lnTo>
                    <a:lnTo>
                      <a:pt x="17" y="71"/>
                    </a:lnTo>
                    <a:lnTo>
                      <a:pt x="16" y="71"/>
                    </a:lnTo>
                    <a:lnTo>
                      <a:pt x="15" y="71"/>
                    </a:lnTo>
                    <a:lnTo>
                      <a:pt x="15" y="72"/>
                    </a:lnTo>
                    <a:lnTo>
                      <a:pt x="14" y="72"/>
                    </a:lnTo>
                    <a:lnTo>
                      <a:pt x="14" y="73"/>
                    </a:lnTo>
                    <a:lnTo>
                      <a:pt x="13" y="73"/>
                    </a:lnTo>
                    <a:lnTo>
                      <a:pt x="12" y="74"/>
                    </a:lnTo>
                    <a:lnTo>
                      <a:pt x="11" y="74"/>
                    </a:lnTo>
                    <a:lnTo>
                      <a:pt x="10" y="74"/>
                    </a:lnTo>
                    <a:lnTo>
                      <a:pt x="10" y="73"/>
                    </a:lnTo>
                    <a:lnTo>
                      <a:pt x="10" y="72"/>
                    </a:lnTo>
                    <a:lnTo>
                      <a:pt x="11" y="72"/>
                    </a:lnTo>
                    <a:lnTo>
                      <a:pt x="11" y="71"/>
                    </a:lnTo>
                    <a:lnTo>
                      <a:pt x="10" y="71"/>
                    </a:lnTo>
                    <a:lnTo>
                      <a:pt x="9" y="71"/>
                    </a:lnTo>
                    <a:lnTo>
                      <a:pt x="8" y="71"/>
                    </a:lnTo>
                    <a:lnTo>
                      <a:pt x="7" y="72"/>
                    </a:lnTo>
                    <a:lnTo>
                      <a:pt x="6" y="72"/>
                    </a:lnTo>
                    <a:lnTo>
                      <a:pt x="5" y="72"/>
                    </a:lnTo>
                    <a:lnTo>
                      <a:pt x="5" y="73"/>
                    </a:lnTo>
                    <a:lnTo>
                      <a:pt x="4" y="73"/>
                    </a:lnTo>
                    <a:lnTo>
                      <a:pt x="4" y="72"/>
                    </a:lnTo>
                    <a:lnTo>
                      <a:pt x="4" y="71"/>
                    </a:lnTo>
                    <a:lnTo>
                      <a:pt x="5" y="71"/>
                    </a:lnTo>
                    <a:lnTo>
                      <a:pt x="5" y="70"/>
                    </a:lnTo>
                    <a:lnTo>
                      <a:pt x="6" y="70"/>
                    </a:lnTo>
                    <a:lnTo>
                      <a:pt x="6" y="69"/>
                    </a:lnTo>
                    <a:lnTo>
                      <a:pt x="5" y="69"/>
                    </a:lnTo>
                    <a:lnTo>
                      <a:pt x="5" y="68"/>
                    </a:lnTo>
                    <a:lnTo>
                      <a:pt x="4" y="68"/>
                    </a:lnTo>
                    <a:lnTo>
                      <a:pt x="3" y="68"/>
                    </a:lnTo>
                    <a:lnTo>
                      <a:pt x="2" y="68"/>
                    </a:lnTo>
                    <a:lnTo>
                      <a:pt x="2" y="69"/>
                    </a:lnTo>
                    <a:lnTo>
                      <a:pt x="1" y="69"/>
                    </a:lnTo>
                    <a:lnTo>
                      <a:pt x="0" y="69"/>
                    </a:lnTo>
                    <a:lnTo>
                      <a:pt x="0" y="70"/>
                    </a:lnTo>
                    <a:lnTo>
                      <a:pt x="0" y="69"/>
                    </a:lnTo>
                    <a:lnTo>
                      <a:pt x="1" y="68"/>
                    </a:lnTo>
                    <a:lnTo>
                      <a:pt x="2" y="66"/>
                    </a:lnTo>
                    <a:lnTo>
                      <a:pt x="3" y="65"/>
                    </a:lnTo>
                    <a:lnTo>
                      <a:pt x="4" y="64"/>
                    </a:lnTo>
                    <a:lnTo>
                      <a:pt x="5" y="63"/>
                    </a:lnTo>
                    <a:lnTo>
                      <a:pt x="6" y="62"/>
                    </a:lnTo>
                    <a:lnTo>
                      <a:pt x="6" y="61"/>
                    </a:lnTo>
                    <a:lnTo>
                      <a:pt x="7" y="60"/>
                    </a:lnTo>
                    <a:lnTo>
                      <a:pt x="8" y="59"/>
                    </a:lnTo>
                    <a:lnTo>
                      <a:pt x="9" y="58"/>
                    </a:lnTo>
                    <a:lnTo>
                      <a:pt x="10" y="57"/>
                    </a:lnTo>
                    <a:lnTo>
                      <a:pt x="11" y="56"/>
                    </a:lnTo>
                    <a:lnTo>
                      <a:pt x="12" y="55"/>
                    </a:lnTo>
                    <a:lnTo>
                      <a:pt x="13" y="54"/>
                    </a:lnTo>
                    <a:lnTo>
                      <a:pt x="14" y="53"/>
                    </a:lnTo>
                    <a:lnTo>
                      <a:pt x="15" y="52"/>
                    </a:lnTo>
                    <a:lnTo>
                      <a:pt x="16" y="51"/>
                    </a:lnTo>
                    <a:lnTo>
                      <a:pt x="17" y="51"/>
                    </a:lnTo>
                    <a:lnTo>
                      <a:pt x="18" y="50"/>
                    </a:lnTo>
                    <a:lnTo>
                      <a:pt x="19" y="49"/>
                    </a:lnTo>
                    <a:lnTo>
                      <a:pt x="20" y="49"/>
                    </a:lnTo>
                    <a:lnTo>
                      <a:pt x="21" y="48"/>
                    </a:lnTo>
                    <a:lnTo>
                      <a:pt x="22" y="47"/>
                    </a:lnTo>
                    <a:lnTo>
                      <a:pt x="23" y="47"/>
                    </a:lnTo>
                    <a:lnTo>
                      <a:pt x="24" y="47"/>
                    </a:lnTo>
                    <a:lnTo>
                      <a:pt x="25" y="47"/>
                    </a:lnTo>
                    <a:lnTo>
                      <a:pt x="26" y="47"/>
                    </a:lnTo>
                    <a:lnTo>
                      <a:pt x="27" y="47"/>
                    </a:lnTo>
                    <a:lnTo>
                      <a:pt x="28" y="47"/>
                    </a:lnTo>
                    <a:lnTo>
                      <a:pt x="29" y="48"/>
                    </a:lnTo>
                    <a:lnTo>
                      <a:pt x="30" y="48"/>
                    </a:lnTo>
                    <a:lnTo>
                      <a:pt x="30" y="49"/>
                    </a:lnTo>
                    <a:lnTo>
                      <a:pt x="31" y="49"/>
                    </a:lnTo>
                    <a:lnTo>
                      <a:pt x="32" y="50"/>
                    </a:lnTo>
                    <a:lnTo>
                      <a:pt x="33" y="51"/>
                    </a:lnTo>
                    <a:lnTo>
                      <a:pt x="34" y="52"/>
                    </a:lnTo>
                    <a:lnTo>
                      <a:pt x="34" y="53"/>
                    </a:lnTo>
                    <a:lnTo>
                      <a:pt x="35" y="53"/>
                    </a:lnTo>
                    <a:lnTo>
                      <a:pt x="36" y="54"/>
                    </a:lnTo>
                    <a:lnTo>
                      <a:pt x="37" y="54"/>
                    </a:lnTo>
                    <a:lnTo>
                      <a:pt x="37" y="55"/>
                    </a:lnTo>
                    <a:lnTo>
                      <a:pt x="38" y="55"/>
                    </a:lnTo>
                    <a:lnTo>
                      <a:pt x="38" y="56"/>
                    </a:lnTo>
                    <a:lnTo>
                      <a:pt x="39" y="56"/>
                    </a:lnTo>
                    <a:lnTo>
                      <a:pt x="39" y="55"/>
                    </a:lnTo>
                    <a:lnTo>
                      <a:pt x="40" y="55"/>
                    </a:lnTo>
                    <a:lnTo>
                      <a:pt x="41" y="54"/>
                    </a:lnTo>
                    <a:lnTo>
                      <a:pt x="41" y="53"/>
                    </a:lnTo>
                    <a:lnTo>
                      <a:pt x="42" y="53"/>
                    </a:lnTo>
                    <a:lnTo>
                      <a:pt x="42" y="52"/>
                    </a:lnTo>
                    <a:lnTo>
                      <a:pt x="42" y="51"/>
                    </a:lnTo>
                    <a:lnTo>
                      <a:pt x="42" y="50"/>
                    </a:lnTo>
                    <a:lnTo>
                      <a:pt x="42" y="49"/>
                    </a:lnTo>
                    <a:lnTo>
                      <a:pt x="41" y="49"/>
                    </a:lnTo>
                    <a:lnTo>
                      <a:pt x="41" y="48"/>
                    </a:lnTo>
                    <a:lnTo>
                      <a:pt x="41" y="47"/>
                    </a:lnTo>
                    <a:lnTo>
                      <a:pt x="40" y="47"/>
                    </a:lnTo>
                    <a:lnTo>
                      <a:pt x="39" y="46"/>
                    </a:lnTo>
                    <a:lnTo>
                      <a:pt x="38" y="45"/>
                    </a:lnTo>
                    <a:lnTo>
                      <a:pt x="37" y="44"/>
                    </a:lnTo>
                    <a:lnTo>
                      <a:pt x="36" y="44"/>
                    </a:lnTo>
                    <a:lnTo>
                      <a:pt x="36" y="43"/>
                    </a:lnTo>
                    <a:lnTo>
                      <a:pt x="35" y="43"/>
                    </a:lnTo>
                    <a:lnTo>
                      <a:pt x="34" y="43"/>
                    </a:lnTo>
                    <a:lnTo>
                      <a:pt x="34" y="42"/>
                    </a:lnTo>
                    <a:lnTo>
                      <a:pt x="33" y="42"/>
                    </a:lnTo>
                    <a:lnTo>
                      <a:pt x="32" y="41"/>
                    </a:lnTo>
                    <a:lnTo>
                      <a:pt x="31" y="41"/>
                    </a:lnTo>
                    <a:lnTo>
                      <a:pt x="30" y="41"/>
                    </a:lnTo>
                    <a:lnTo>
                      <a:pt x="29" y="41"/>
                    </a:lnTo>
                    <a:lnTo>
                      <a:pt x="29" y="40"/>
                    </a:lnTo>
                    <a:lnTo>
                      <a:pt x="28" y="40"/>
                    </a:lnTo>
                    <a:lnTo>
                      <a:pt x="27" y="40"/>
                    </a:lnTo>
                    <a:lnTo>
                      <a:pt x="26" y="40"/>
                    </a:lnTo>
                    <a:lnTo>
                      <a:pt x="27" y="39"/>
                    </a:lnTo>
                    <a:lnTo>
                      <a:pt x="29" y="38"/>
                    </a:lnTo>
                    <a:lnTo>
                      <a:pt x="31" y="38"/>
                    </a:lnTo>
                    <a:lnTo>
                      <a:pt x="32" y="37"/>
                    </a:lnTo>
                    <a:lnTo>
                      <a:pt x="34" y="37"/>
                    </a:lnTo>
                    <a:lnTo>
                      <a:pt x="35" y="36"/>
                    </a:lnTo>
                    <a:lnTo>
                      <a:pt x="36" y="36"/>
                    </a:lnTo>
                    <a:lnTo>
                      <a:pt x="38" y="36"/>
                    </a:lnTo>
                    <a:lnTo>
                      <a:pt x="39" y="36"/>
                    </a:lnTo>
                    <a:lnTo>
                      <a:pt x="40" y="36"/>
                    </a:lnTo>
                    <a:lnTo>
                      <a:pt x="41" y="37"/>
                    </a:lnTo>
                    <a:lnTo>
                      <a:pt x="42" y="37"/>
                    </a:lnTo>
                    <a:lnTo>
                      <a:pt x="43" y="37"/>
                    </a:lnTo>
                    <a:lnTo>
                      <a:pt x="43" y="38"/>
                    </a:lnTo>
                    <a:lnTo>
                      <a:pt x="44" y="38"/>
                    </a:lnTo>
                    <a:lnTo>
                      <a:pt x="44" y="39"/>
                    </a:lnTo>
                    <a:lnTo>
                      <a:pt x="45" y="39"/>
                    </a:lnTo>
                    <a:lnTo>
                      <a:pt x="45" y="40"/>
                    </a:lnTo>
                    <a:lnTo>
                      <a:pt x="46" y="40"/>
                    </a:lnTo>
                    <a:lnTo>
                      <a:pt x="46" y="41"/>
                    </a:lnTo>
                    <a:lnTo>
                      <a:pt x="47" y="41"/>
                    </a:lnTo>
                    <a:lnTo>
                      <a:pt x="47" y="42"/>
                    </a:lnTo>
                    <a:lnTo>
                      <a:pt x="48" y="42"/>
                    </a:lnTo>
                    <a:lnTo>
                      <a:pt x="48" y="43"/>
                    </a:lnTo>
                    <a:lnTo>
                      <a:pt x="49" y="43"/>
                    </a:lnTo>
                    <a:lnTo>
                      <a:pt x="49" y="44"/>
                    </a:lnTo>
                    <a:lnTo>
                      <a:pt x="50" y="44"/>
                    </a:lnTo>
                    <a:lnTo>
                      <a:pt x="50" y="45"/>
                    </a:lnTo>
                    <a:lnTo>
                      <a:pt x="51" y="45"/>
                    </a:lnTo>
                    <a:lnTo>
                      <a:pt x="52" y="45"/>
                    </a:lnTo>
                    <a:lnTo>
                      <a:pt x="52" y="44"/>
                    </a:lnTo>
                    <a:lnTo>
                      <a:pt x="53" y="44"/>
                    </a:lnTo>
                    <a:lnTo>
                      <a:pt x="53" y="43"/>
                    </a:lnTo>
                    <a:lnTo>
                      <a:pt x="54" y="43"/>
                    </a:lnTo>
                    <a:lnTo>
                      <a:pt x="54" y="42"/>
                    </a:lnTo>
                    <a:lnTo>
                      <a:pt x="54" y="41"/>
                    </a:lnTo>
                    <a:lnTo>
                      <a:pt x="54" y="40"/>
                    </a:lnTo>
                    <a:lnTo>
                      <a:pt x="54" y="38"/>
                    </a:lnTo>
                    <a:lnTo>
                      <a:pt x="53" y="36"/>
                    </a:lnTo>
                    <a:lnTo>
                      <a:pt x="53" y="34"/>
                    </a:lnTo>
                    <a:lnTo>
                      <a:pt x="53" y="32"/>
                    </a:lnTo>
                    <a:lnTo>
                      <a:pt x="53" y="30"/>
                    </a:lnTo>
                    <a:lnTo>
                      <a:pt x="53" y="28"/>
                    </a:lnTo>
                    <a:lnTo>
                      <a:pt x="53" y="27"/>
                    </a:lnTo>
                    <a:lnTo>
                      <a:pt x="54" y="25"/>
                    </a:lnTo>
                    <a:lnTo>
                      <a:pt x="54" y="23"/>
                    </a:lnTo>
                    <a:lnTo>
                      <a:pt x="55" y="22"/>
                    </a:lnTo>
                    <a:lnTo>
                      <a:pt x="55" y="20"/>
                    </a:lnTo>
                    <a:lnTo>
                      <a:pt x="56" y="19"/>
                    </a:lnTo>
                    <a:lnTo>
                      <a:pt x="56" y="17"/>
                    </a:lnTo>
                    <a:lnTo>
                      <a:pt x="57" y="16"/>
                    </a:lnTo>
                    <a:lnTo>
                      <a:pt x="58" y="14"/>
                    </a:lnTo>
                    <a:lnTo>
                      <a:pt x="59" y="13"/>
                    </a:lnTo>
                    <a:lnTo>
                      <a:pt x="60" y="12"/>
                    </a:lnTo>
                    <a:lnTo>
                      <a:pt x="60" y="11"/>
                    </a:lnTo>
                    <a:lnTo>
                      <a:pt x="61" y="10"/>
                    </a:lnTo>
                    <a:lnTo>
                      <a:pt x="62" y="9"/>
                    </a:lnTo>
                    <a:lnTo>
                      <a:pt x="63" y="8"/>
                    </a:lnTo>
                    <a:lnTo>
                      <a:pt x="64" y="7"/>
                    </a:lnTo>
                    <a:lnTo>
                      <a:pt x="65" y="6"/>
                    </a:lnTo>
                    <a:lnTo>
                      <a:pt x="66" y="5"/>
                    </a:lnTo>
                    <a:lnTo>
                      <a:pt x="67" y="4"/>
                    </a:lnTo>
                    <a:lnTo>
                      <a:pt x="68" y="4"/>
                    </a:lnTo>
                    <a:lnTo>
                      <a:pt x="69" y="3"/>
                    </a:lnTo>
                    <a:lnTo>
                      <a:pt x="70" y="2"/>
                    </a:lnTo>
                    <a:lnTo>
                      <a:pt x="71" y="1"/>
                    </a:lnTo>
                    <a:lnTo>
                      <a:pt x="72" y="1"/>
                    </a:lnTo>
                    <a:lnTo>
                      <a:pt x="73" y="0"/>
                    </a:lnTo>
                    <a:lnTo>
                      <a:pt x="74" y="0"/>
                    </a:lnTo>
                    <a:lnTo>
                      <a:pt x="74" y="1"/>
                    </a:lnTo>
                    <a:lnTo>
                      <a:pt x="74" y="2"/>
                    </a:lnTo>
                    <a:lnTo>
                      <a:pt x="74" y="3"/>
                    </a:lnTo>
                    <a:lnTo>
                      <a:pt x="73" y="3"/>
                    </a:lnTo>
                    <a:lnTo>
                      <a:pt x="73" y="4"/>
                    </a:lnTo>
                    <a:lnTo>
                      <a:pt x="73" y="5"/>
                    </a:lnTo>
                    <a:lnTo>
                      <a:pt x="72" y="5"/>
                    </a:lnTo>
                    <a:lnTo>
                      <a:pt x="72" y="6"/>
                    </a:lnTo>
                    <a:lnTo>
                      <a:pt x="72" y="7"/>
                    </a:lnTo>
                    <a:lnTo>
                      <a:pt x="71" y="7"/>
                    </a:lnTo>
                    <a:lnTo>
                      <a:pt x="71" y="8"/>
                    </a:lnTo>
                    <a:lnTo>
                      <a:pt x="71" y="9"/>
                    </a:lnTo>
                    <a:lnTo>
                      <a:pt x="72" y="9"/>
                    </a:lnTo>
                    <a:lnTo>
                      <a:pt x="73" y="9"/>
                    </a:lnTo>
                    <a:lnTo>
                      <a:pt x="74" y="9"/>
                    </a:lnTo>
                    <a:lnTo>
                      <a:pt x="74" y="8"/>
                    </a:lnTo>
                    <a:lnTo>
                      <a:pt x="75" y="8"/>
                    </a:lnTo>
                    <a:lnTo>
                      <a:pt x="75" y="7"/>
                    </a:lnTo>
                    <a:lnTo>
                      <a:pt x="76" y="7"/>
                    </a:lnTo>
                    <a:lnTo>
                      <a:pt x="76" y="8"/>
                    </a:lnTo>
                    <a:lnTo>
                      <a:pt x="76" y="9"/>
                    </a:lnTo>
                    <a:lnTo>
                      <a:pt x="75" y="9"/>
                    </a:lnTo>
                    <a:lnTo>
                      <a:pt x="75" y="10"/>
                    </a:lnTo>
                    <a:lnTo>
                      <a:pt x="75" y="11"/>
                    </a:lnTo>
                    <a:lnTo>
                      <a:pt x="74" y="12"/>
                    </a:lnTo>
                    <a:lnTo>
                      <a:pt x="74" y="13"/>
                    </a:lnTo>
                    <a:lnTo>
                      <a:pt x="73" y="14"/>
                    </a:lnTo>
                    <a:lnTo>
                      <a:pt x="74" y="14"/>
                    </a:lnTo>
                    <a:lnTo>
                      <a:pt x="75" y="14"/>
                    </a:lnTo>
                    <a:lnTo>
                      <a:pt x="76" y="14"/>
                    </a:lnTo>
                    <a:lnTo>
                      <a:pt x="77" y="14"/>
                    </a:lnTo>
                    <a:lnTo>
                      <a:pt x="77" y="15"/>
                    </a:lnTo>
                    <a:lnTo>
                      <a:pt x="77" y="16"/>
                    </a:lnTo>
                    <a:lnTo>
                      <a:pt x="77" y="17"/>
                    </a:lnTo>
                    <a:lnTo>
                      <a:pt x="76" y="17"/>
                    </a:lnTo>
                    <a:lnTo>
                      <a:pt x="76" y="18"/>
                    </a:lnTo>
                    <a:lnTo>
                      <a:pt x="76" y="19"/>
                    </a:lnTo>
                    <a:lnTo>
                      <a:pt x="75" y="19"/>
                    </a:lnTo>
                    <a:lnTo>
                      <a:pt x="75" y="20"/>
                    </a:lnTo>
                    <a:lnTo>
                      <a:pt x="75" y="21"/>
                    </a:lnTo>
                    <a:lnTo>
                      <a:pt x="74" y="21"/>
                    </a:lnTo>
                    <a:lnTo>
                      <a:pt x="74" y="22"/>
                    </a:lnTo>
                    <a:lnTo>
                      <a:pt x="74" y="23"/>
                    </a:lnTo>
                    <a:lnTo>
                      <a:pt x="73" y="24"/>
                    </a:lnTo>
                    <a:lnTo>
                      <a:pt x="74" y="24"/>
                    </a:lnTo>
                    <a:lnTo>
                      <a:pt x="75" y="24"/>
                    </a:lnTo>
                    <a:lnTo>
                      <a:pt x="75" y="23"/>
                    </a:lnTo>
                    <a:lnTo>
                      <a:pt x="76" y="23"/>
                    </a:lnTo>
                    <a:lnTo>
                      <a:pt x="77" y="23"/>
                    </a:lnTo>
                    <a:lnTo>
                      <a:pt x="77" y="22"/>
                    </a:lnTo>
                    <a:lnTo>
                      <a:pt x="77" y="23"/>
                    </a:lnTo>
                    <a:lnTo>
                      <a:pt x="78" y="23"/>
                    </a:lnTo>
                    <a:lnTo>
                      <a:pt x="78" y="24"/>
                    </a:lnTo>
                    <a:lnTo>
                      <a:pt x="77" y="24"/>
                    </a:lnTo>
                    <a:lnTo>
                      <a:pt x="77" y="25"/>
                    </a:lnTo>
                    <a:lnTo>
                      <a:pt x="77" y="26"/>
                    </a:lnTo>
                    <a:lnTo>
                      <a:pt x="76" y="27"/>
                    </a:lnTo>
                    <a:lnTo>
                      <a:pt x="76" y="28"/>
                    </a:lnTo>
                    <a:lnTo>
                      <a:pt x="75" y="28"/>
                    </a:lnTo>
                    <a:lnTo>
                      <a:pt x="75" y="29"/>
                    </a:lnTo>
                    <a:lnTo>
                      <a:pt x="74" y="29"/>
                    </a:lnTo>
                    <a:lnTo>
                      <a:pt x="75" y="30"/>
                    </a:lnTo>
                    <a:lnTo>
                      <a:pt x="76" y="31"/>
                    </a:lnTo>
                    <a:lnTo>
                      <a:pt x="77" y="31"/>
                    </a:lnTo>
                    <a:lnTo>
                      <a:pt x="77" y="30"/>
                    </a:lnTo>
                    <a:lnTo>
                      <a:pt x="78" y="30"/>
                    </a:lnTo>
                    <a:lnTo>
                      <a:pt x="79" y="30"/>
                    </a:lnTo>
                    <a:lnTo>
                      <a:pt x="79" y="29"/>
                    </a:lnTo>
                    <a:lnTo>
                      <a:pt x="79" y="30"/>
                    </a:lnTo>
                    <a:lnTo>
                      <a:pt x="79" y="31"/>
                    </a:lnTo>
                    <a:lnTo>
                      <a:pt x="79" y="32"/>
                    </a:lnTo>
                    <a:lnTo>
                      <a:pt x="79" y="33"/>
                    </a:lnTo>
                    <a:lnTo>
                      <a:pt x="78" y="34"/>
                    </a:lnTo>
                    <a:lnTo>
                      <a:pt x="78" y="35"/>
                    </a:lnTo>
                    <a:lnTo>
                      <a:pt x="77" y="35"/>
                    </a:lnTo>
                    <a:lnTo>
                      <a:pt x="77" y="36"/>
                    </a:lnTo>
                    <a:lnTo>
                      <a:pt x="76" y="36"/>
                    </a:lnTo>
                    <a:lnTo>
                      <a:pt x="76" y="37"/>
                    </a:lnTo>
                    <a:lnTo>
                      <a:pt x="77" y="36"/>
                    </a:lnTo>
                    <a:lnTo>
                      <a:pt x="78" y="36"/>
                    </a:lnTo>
                    <a:lnTo>
                      <a:pt x="79" y="35"/>
                    </a:lnTo>
                    <a:lnTo>
                      <a:pt x="80" y="34"/>
                    </a:lnTo>
                    <a:lnTo>
                      <a:pt x="81" y="34"/>
                    </a:lnTo>
                    <a:lnTo>
                      <a:pt x="82" y="33"/>
                    </a:lnTo>
                    <a:lnTo>
                      <a:pt x="83" y="32"/>
                    </a:lnTo>
                    <a:lnTo>
                      <a:pt x="84" y="32"/>
                    </a:lnTo>
                    <a:lnTo>
                      <a:pt x="85" y="31"/>
                    </a:lnTo>
                    <a:lnTo>
                      <a:pt x="86" y="31"/>
                    </a:lnTo>
                    <a:lnTo>
                      <a:pt x="87" y="30"/>
                    </a:lnTo>
                    <a:lnTo>
                      <a:pt x="88" y="30"/>
                    </a:lnTo>
                    <a:lnTo>
                      <a:pt x="89" y="29"/>
                    </a:lnTo>
                    <a:lnTo>
                      <a:pt x="90" y="29"/>
                    </a:lnTo>
                    <a:lnTo>
                      <a:pt x="91" y="29"/>
                    </a:lnTo>
                    <a:lnTo>
                      <a:pt x="92" y="28"/>
                    </a:lnTo>
                    <a:lnTo>
                      <a:pt x="93" y="28"/>
                    </a:lnTo>
                    <a:lnTo>
                      <a:pt x="95" y="28"/>
                    </a:lnTo>
                    <a:lnTo>
                      <a:pt x="96" y="28"/>
                    </a:lnTo>
                    <a:lnTo>
                      <a:pt x="97" y="27"/>
                    </a:lnTo>
                    <a:lnTo>
                      <a:pt x="98" y="27"/>
                    </a:lnTo>
                    <a:lnTo>
                      <a:pt x="99" y="27"/>
                    </a:lnTo>
                    <a:lnTo>
                      <a:pt x="100" y="27"/>
                    </a:lnTo>
                    <a:lnTo>
                      <a:pt x="102" y="27"/>
                    </a:lnTo>
                    <a:lnTo>
                      <a:pt x="103" y="27"/>
                    </a:lnTo>
                    <a:lnTo>
                      <a:pt x="104" y="27"/>
                    </a:lnTo>
                    <a:lnTo>
                      <a:pt x="106" y="27"/>
                    </a:lnTo>
                    <a:lnTo>
                      <a:pt x="107" y="27"/>
                    </a:lnTo>
                    <a:lnTo>
                      <a:pt x="109" y="27"/>
                    </a:lnTo>
                    <a:lnTo>
                      <a:pt x="110" y="28"/>
                    </a:lnTo>
                    <a:lnTo>
                      <a:pt x="111" y="28"/>
                    </a:lnTo>
                    <a:lnTo>
                      <a:pt x="113" y="28"/>
                    </a:lnTo>
                    <a:lnTo>
                      <a:pt x="112" y="28"/>
                    </a:lnTo>
                    <a:lnTo>
                      <a:pt x="112" y="29"/>
                    </a:lnTo>
                    <a:lnTo>
                      <a:pt x="111" y="29"/>
                    </a:lnTo>
                    <a:lnTo>
                      <a:pt x="110" y="29"/>
                    </a:lnTo>
                    <a:lnTo>
                      <a:pt x="110" y="30"/>
                    </a:lnTo>
                    <a:lnTo>
                      <a:pt x="109" y="30"/>
                    </a:lnTo>
                    <a:lnTo>
                      <a:pt x="109" y="31"/>
                    </a:lnTo>
                    <a:lnTo>
                      <a:pt x="109" y="32"/>
                    </a:lnTo>
                    <a:lnTo>
                      <a:pt x="109" y="33"/>
                    </a:lnTo>
                    <a:lnTo>
                      <a:pt x="109" y="32"/>
                    </a:lnTo>
                    <a:lnTo>
                      <a:pt x="110" y="33"/>
                    </a:lnTo>
                    <a:lnTo>
                      <a:pt x="111" y="33"/>
                    </a:lnTo>
                    <a:lnTo>
                      <a:pt x="112" y="33"/>
                    </a:lnTo>
                    <a:lnTo>
                      <a:pt x="113" y="33"/>
                    </a:lnTo>
                    <a:lnTo>
                      <a:pt x="113" y="34"/>
                    </a:lnTo>
                    <a:lnTo>
                      <a:pt x="114" y="34"/>
                    </a:lnTo>
                    <a:lnTo>
                      <a:pt x="115" y="34"/>
                    </a:lnTo>
                    <a:lnTo>
                      <a:pt x="116" y="35"/>
                    </a:lnTo>
                    <a:lnTo>
                      <a:pt x="117" y="35"/>
                    </a:lnTo>
                    <a:lnTo>
                      <a:pt x="118" y="36"/>
                    </a:lnTo>
                    <a:lnTo>
                      <a:pt x="119" y="36"/>
                    </a:lnTo>
                    <a:lnTo>
                      <a:pt x="120" y="36"/>
                    </a:lnTo>
                    <a:lnTo>
                      <a:pt x="120" y="37"/>
                    </a:lnTo>
                    <a:lnTo>
                      <a:pt x="121" y="37"/>
                    </a:lnTo>
                    <a:lnTo>
                      <a:pt x="121" y="38"/>
                    </a:lnTo>
                    <a:lnTo>
                      <a:pt x="122" y="38"/>
                    </a:lnTo>
                    <a:lnTo>
                      <a:pt x="123" y="38"/>
                    </a:lnTo>
                    <a:lnTo>
                      <a:pt x="123" y="39"/>
                    </a:lnTo>
                    <a:lnTo>
                      <a:pt x="124" y="39"/>
                    </a:lnTo>
                    <a:lnTo>
                      <a:pt x="124" y="40"/>
                    </a:lnTo>
                    <a:lnTo>
                      <a:pt x="125" y="40"/>
                    </a:lnTo>
                    <a:lnTo>
                      <a:pt x="125" y="41"/>
                    </a:lnTo>
                    <a:lnTo>
                      <a:pt x="126" y="41"/>
                    </a:lnTo>
                    <a:lnTo>
                      <a:pt x="125" y="41"/>
                    </a:lnTo>
                    <a:lnTo>
                      <a:pt x="124" y="41"/>
                    </a:lnTo>
                    <a:lnTo>
                      <a:pt x="123" y="41"/>
                    </a:lnTo>
                    <a:lnTo>
                      <a:pt x="122" y="42"/>
                    </a:lnTo>
                    <a:lnTo>
                      <a:pt x="121" y="42"/>
                    </a:lnTo>
                    <a:lnTo>
                      <a:pt x="121" y="43"/>
                    </a:lnTo>
                    <a:lnTo>
                      <a:pt x="122" y="43"/>
                    </a:lnTo>
                    <a:lnTo>
                      <a:pt x="123" y="44"/>
                    </a:lnTo>
                    <a:lnTo>
                      <a:pt x="124" y="44"/>
                    </a:lnTo>
                    <a:lnTo>
                      <a:pt x="124" y="45"/>
                    </a:lnTo>
                    <a:lnTo>
                      <a:pt x="125" y="45"/>
                    </a:lnTo>
                    <a:lnTo>
                      <a:pt x="126" y="46"/>
                    </a:lnTo>
                    <a:lnTo>
                      <a:pt x="127" y="47"/>
                    </a:lnTo>
                    <a:lnTo>
                      <a:pt x="128" y="47"/>
                    </a:lnTo>
                    <a:lnTo>
                      <a:pt x="128" y="48"/>
                    </a:lnTo>
                    <a:lnTo>
                      <a:pt x="129" y="48"/>
                    </a:lnTo>
                    <a:lnTo>
                      <a:pt x="129" y="49"/>
                    </a:lnTo>
                    <a:lnTo>
                      <a:pt x="130" y="49"/>
                    </a:lnTo>
                    <a:lnTo>
                      <a:pt x="130" y="50"/>
                    </a:lnTo>
                    <a:lnTo>
                      <a:pt x="131" y="50"/>
                    </a:lnTo>
                    <a:lnTo>
                      <a:pt x="131" y="51"/>
                    </a:lnTo>
                    <a:lnTo>
                      <a:pt x="132" y="51"/>
                    </a:lnTo>
                    <a:lnTo>
                      <a:pt x="132" y="52"/>
                    </a:lnTo>
                    <a:lnTo>
                      <a:pt x="131" y="52"/>
                    </a:lnTo>
                    <a:lnTo>
                      <a:pt x="130" y="52"/>
                    </a:lnTo>
                    <a:lnTo>
                      <a:pt x="129" y="52"/>
                    </a:lnTo>
                    <a:lnTo>
                      <a:pt x="128" y="52"/>
                    </a:lnTo>
                    <a:lnTo>
                      <a:pt x="127" y="53"/>
                    </a:lnTo>
                    <a:lnTo>
                      <a:pt x="128" y="53"/>
                    </a:lnTo>
                    <a:lnTo>
                      <a:pt x="129" y="53"/>
                    </a:lnTo>
                    <a:lnTo>
                      <a:pt x="129" y="54"/>
                    </a:lnTo>
                    <a:lnTo>
                      <a:pt x="130" y="54"/>
                    </a:lnTo>
                    <a:lnTo>
                      <a:pt x="130" y="55"/>
                    </a:lnTo>
                    <a:lnTo>
                      <a:pt x="131" y="55"/>
                    </a:lnTo>
                    <a:lnTo>
                      <a:pt x="131" y="56"/>
                    </a:lnTo>
                    <a:lnTo>
                      <a:pt x="132" y="57"/>
                    </a:lnTo>
                    <a:lnTo>
                      <a:pt x="132" y="58"/>
                    </a:lnTo>
                    <a:lnTo>
                      <a:pt x="133" y="58"/>
                    </a:lnTo>
                    <a:lnTo>
                      <a:pt x="133" y="59"/>
                    </a:lnTo>
                    <a:lnTo>
                      <a:pt x="133" y="60"/>
                    </a:lnTo>
                  </a:path>
                </a:pathLst>
              </a:custGeom>
              <a:solidFill>
                <a:srgbClr val="FFFF00"/>
              </a:solidFill>
              <a:ln w="9525">
                <a:noFill/>
                <a:round/>
                <a:headEnd/>
                <a:tailEnd/>
              </a:ln>
            </p:spPr>
            <p:txBody>
              <a:bodyPr/>
              <a:lstStyle/>
              <a:p>
                <a:endParaRPr lang="en-US"/>
              </a:p>
            </p:txBody>
          </p:sp>
          <p:sp>
            <p:nvSpPr>
              <p:cNvPr id="115982" name="Freeform 258"/>
              <p:cNvSpPr>
                <a:spLocks/>
              </p:cNvSpPr>
              <p:nvPr/>
            </p:nvSpPr>
            <p:spPr bwMode="auto">
              <a:xfrm>
                <a:off x="2446" y="3637"/>
                <a:ext cx="145" cy="142"/>
              </a:xfrm>
              <a:custGeom>
                <a:avLst/>
                <a:gdLst>
                  <a:gd name="T0" fmla="*/ 128 w 145"/>
                  <a:gd name="T1" fmla="*/ 62 h 142"/>
                  <a:gd name="T2" fmla="*/ 134 w 145"/>
                  <a:gd name="T3" fmla="*/ 69 h 142"/>
                  <a:gd name="T4" fmla="*/ 126 w 145"/>
                  <a:gd name="T5" fmla="*/ 67 h 142"/>
                  <a:gd name="T6" fmla="*/ 127 w 145"/>
                  <a:gd name="T7" fmla="*/ 72 h 142"/>
                  <a:gd name="T8" fmla="*/ 123 w 145"/>
                  <a:gd name="T9" fmla="*/ 74 h 142"/>
                  <a:gd name="T10" fmla="*/ 135 w 145"/>
                  <a:gd name="T11" fmla="*/ 96 h 142"/>
                  <a:gd name="T12" fmla="*/ 143 w 145"/>
                  <a:gd name="T13" fmla="*/ 122 h 142"/>
                  <a:gd name="T14" fmla="*/ 130 w 145"/>
                  <a:gd name="T15" fmla="*/ 138 h 142"/>
                  <a:gd name="T16" fmla="*/ 131 w 145"/>
                  <a:gd name="T17" fmla="*/ 135 h 142"/>
                  <a:gd name="T18" fmla="*/ 141 w 145"/>
                  <a:gd name="T19" fmla="*/ 117 h 142"/>
                  <a:gd name="T20" fmla="*/ 131 w 145"/>
                  <a:gd name="T21" fmla="*/ 96 h 142"/>
                  <a:gd name="T22" fmla="*/ 105 w 145"/>
                  <a:gd name="T23" fmla="*/ 122 h 142"/>
                  <a:gd name="T24" fmla="*/ 115 w 145"/>
                  <a:gd name="T25" fmla="*/ 118 h 142"/>
                  <a:gd name="T26" fmla="*/ 128 w 145"/>
                  <a:gd name="T27" fmla="*/ 92 h 142"/>
                  <a:gd name="T28" fmla="*/ 108 w 145"/>
                  <a:gd name="T29" fmla="*/ 76 h 142"/>
                  <a:gd name="T30" fmla="*/ 98 w 145"/>
                  <a:gd name="T31" fmla="*/ 73 h 142"/>
                  <a:gd name="T32" fmla="*/ 98 w 145"/>
                  <a:gd name="T33" fmla="*/ 78 h 142"/>
                  <a:gd name="T34" fmla="*/ 99 w 145"/>
                  <a:gd name="T35" fmla="*/ 83 h 142"/>
                  <a:gd name="T36" fmla="*/ 96 w 145"/>
                  <a:gd name="T37" fmla="*/ 86 h 142"/>
                  <a:gd name="T38" fmla="*/ 102 w 145"/>
                  <a:gd name="T39" fmla="*/ 94 h 142"/>
                  <a:gd name="T40" fmla="*/ 103 w 145"/>
                  <a:gd name="T41" fmla="*/ 99 h 142"/>
                  <a:gd name="T42" fmla="*/ 83 w 145"/>
                  <a:gd name="T43" fmla="*/ 92 h 142"/>
                  <a:gd name="T44" fmla="*/ 73 w 145"/>
                  <a:gd name="T45" fmla="*/ 89 h 142"/>
                  <a:gd name="T46" fmla="*/ 64 w 145"/>
                  <a:gd name="T47" fmla="*/ 86 h 142"/>
                  <a:gd name="T48" fmla="*/ 64 w 145"/>
                  <a:gd name="T49" fmla="*/ 92 h 142"/>
                  <a:gd name="T50" fmla="*/ 47 w 145"/>
                  <a:gd name="T51" fmla="*/ 77 h 142"/>
                  <a:gd name="T52" fmla="*/ 34 w 145"/>
                  <a:gd name="T53" fmla="*/ 74 h 142"/>
                  <a:gd name="T54" fmla="*/ 33 w 145"/>
                  <a:gd name="T55" fmla="*/ 70 h 142"/>
                  <a:gd name="T56" fmla="*/ 27 w 145"/>
                  <a:gd name="T57" fmla="*/ 73 h 142"/>
                  <a:gd name="T58" fmla="*/ 21 w 145"/>
                  <a:gd name="T59" fmla="*/ 75 h 142"/>
                  <a:gd name="T60" fmla="*/ 19 w 145"/>
                  <a:gd name="T61" fmla="*/ 70 h 142"/>
                  <a:gd name="T62" fmla="*/ 11 w 145"/>
                  <a:gd name="T63" fmla="*/ 74 h 142"/>
                  <a:gd name="T64" fmla="*/ 7 w 145"/>
                  <a:gd name="T65" fmla="*/ 72 h 142"/>
                  <a:gd name="T66" fmla="*/ 4 w 145"/>
                  <a:gd name="T67" fmla="*/ 68 h 142"/>
                  <a:gd name="T68" fmla="*/ 14 w 145"/>
                  <a:gd name="T69" fmla="*/ 53 h 142"/>
                  <a:gd name="T70" fmla="*/ 30 w 145"/>
                  <a:gd name="T71" fmla="*/ 49 h 142"/>
                  <a:gd name="T72" fmla="*/ 41 w 145"/>
                  <a:gd name="T73" fmla="*/ 54 h 142"/>
                  <a:gd name="T74" fmla="*/ 41 w 145"/>
                  <a:gd name="T75" fmla="*/ 48 h 142"/>
                  <a:gd name="T76" fmla="*/ 26 w 145"/>
                  <a:gd name="T77" fmla="*/ 40 h 142"/>
                  <a:gd name="T78" fmla="*/ 49 w 145"/>
                  <a:gd name="T79" fmla="*/ 44 h 142"/>
                  <a:gd name="T80" fmla="*/ 53 w 145"/>
                  <a:gd name="T81" fmla="*/ 32 h 142"/>
                  <a:gd name="T82" fmla="*/ 60 w 145"/>
                  <a:gd name="T83" fmla="*/ 11 h 142"/>
                  <a:gd name="T84" fmla="*/ 74 w 145"/>
                  <a:gd name="T85" fmla="*/ 0 h 142"/>
                  <a:gd name="T86" fmla="*/ 71 w 145"/>
                  <a:gd name="T87" fmla="*/ 8 h 142"/>
                  <a:gd name="T88" fmla="*/ 76 w 145"/>
                  <a:gd name="T89" fmla="*/ 9 h 142"/>
                  <a:gd name="T90" fmla="*/ 74 w 145"/>
                  <a:gd name="T91" fmla="*/ 14 h 142"/>
                  <a:gd name="T92" fmla="*/ 76 w 145"/>
                  <a:gd name="T93" fmla="*/ 18 h 142"/>
                  <a:gd name="T94" fmla="*/ 76 w 145"/>
                  <a:gd name="T95" fmla="*/ 23 h 142"/>
                  <a:gd name="T96" fmla="*/ 76 w 145"/>
                  <a:gd name="T97" fmla="*/ 28 h 142"/>
                  <a:gd name="T98" fmla="*/ 79 w 145"/>
                  <a:gd name="T99" fmla="*/ 30 h 142"/>
                  <a:gd name="T100" fmla="*/ 76 w 145"/>
                  <a:gd name="T101" fmla="*/ 37 h 142"/>
                  <a:gd name="T102" fmla="*/ 107 w 145"/>
                  <a:gd name="T103" fmla="*/ 27 h 142"/>
                  <a:gd name="T104" fmla="*/ 112 w 145"/>
                  <a:gd name="T105" fmla="*/ 33 h 142"/>
                  <a:gd name="T106" fmla="*/ 124 w 145"/>
                  <a:gd name="T107" fmla="*/ 41 h 142"/>
                  <a:gd name="T108" fmla="*/ 128 w 145"/>
                  <a:gd name="T109" fmla="*/ 47 h 142"/>
                  <a:gd name="T110" fmla="*/ 129 w 145"/>
                  <a:gd name="T111" fmla="*/ 52 h 142"/>
                  <a:gd name="T112" fmla="*/ 133 w 145"/>
                  <a:gd name="T113" fmla="*/ 59 h 1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5"/>
                  <a:gd name="T172" fmla="*/ 0 h 142"/>
                  <a:gd name="T173" fmla="*/ 145 w 145"/>
                  <a:gd name="T174" fmla="*/ 142 h 1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5" h="142">
                    <a:moveTo>
                      <a:pt x="134" y="60"/>
                    </a:moveTo>
                    <a:lnTo>
                      <a:pt x="131" y="60"/>
                    </a:lnTo>
                    <a:lnTo>
                      <a:pt x="129" y="59"/>
                    </a:lnTo>
                    <a:lnTo>
                      <a:pt x="128" y="60"/>
                    </a:lnTo>
                    <a:lnTo>
                      <a:pt x="127" y="60"/>
                    </a:lnTo>
                    <a:lnTo>
                      <a:pt x="127" y="61"/>
                    </a:lnTo>
                    <a:lnTo>
                      <a:pt x="128" y="62"/>
                    </a:lnTo>
                    <a:lnTo>
                      <a:pt x="129" y="64"/>
                    </a:lnTo>
                    <a:lnTo>
                      <a:pt x="131" y="65"/>
                    </a:lnTo>
                    <a:lnTo>
                      <a:pt x="132" y="66"/>
                    </a:lnTo>
                    <a:lnTo>
                      <a:pt x="133" y="68"/>
                    </a:lnTo>
                    <a:lnTo>
                      <a:pt x="134" y="69"/>
                    </a:lnTo>
                    <a:lnTo>
                      <a:pt x="135" y="69"/>
                    </a:lnTo>
                    <a:lnTo>
                      <a:pt x="134" y="69"/>
                    </a:lnTo>
                    <a:lnTo>
                      <a:pt x="132" y="69"/>
                    </a:lnTo>
                    <a:lnTo>
                      <a:pt x="131" y="69"/>
                    </a:lnTo>
                    <a:lnTo>
                      <a:pt x="130" y="69"/>
                    </a:lnTo>
                    <a:lnTo>
                      <a:pt x="129" y="68"/>
                    </a:lnTo>
                    <a:lnTo>
                      <a:pt x="128" y="68"/>
                    </a:lnTo>
                    <a:lnTo>
                      <a:pt x="127" y="67"/>
                    </a:lnTo>
                    <a:lnTo>
                      <a:pt x="126" y="67"/>
                    </a:lnTo>
                    <a:lnTo>
                      <a:pt x="126" y="68"/>
                    </a:lnTo>
                    <a:lnTo>
                      <a:pt x="127" y="70"/>
                    </a:lnTo>
                    <a:lnTo>
                      <a:pt x="129" y="71"/>
                    </a:lnTo>
                    <a:lnTo>
                      <a:pt x="128" y="72"/>
                    </a:lnTo>
                    <a:lnTo>
                      <a:pt x="127" y="72"/>
                    </a:lnTo>
                    <a:lnTo>
                      <a:pt x="126" y="71"/>
                    </a:lnTo>
                    <a:lnTo>
                      <a:pt x="124" y="71"/>
                    </a:lnTo>
                    <a:lnTo>
                      <a:pt x="123" y="71"/>
                    </a:lnTo>
                    <a:lnTo>
                      <a:pt x="122" y="71"/>
                    </a:lnTo>
                    <a:lnTo>
                      <a:pt x="121" y="71"/>
                    </a:lnTo>
                    <a:lnTo>
                      <a:pt x="122" y="72"/>
                    </a:lnTo>
                    <a:lnTo>
                      <a:pt x="123" y="74"/>
                    </a:lnTo>
                    <a:lnTo>
                      <a:pt x="125" y="77"/>
                    </a:lnTo>
                    <a:lnTo>
                      <a:pt x="127" y="79"/>
                    </a:lnTo>
                    <a:lnTo>
                      <a:pt x="128" y="82"/>
                    </a:lnTo>
                    <a:lnTo>
                      <a:pt x="129" y="85"/>
                    </a:lnTo>
                    <a:lnTo>
                      <a:pt x="130" y="88"/>
                    </a:lnTo>
                    <a:lnTo>
                      <a:pt x="131" y="92"/>
                    </a:lnTo>
                    <a:lnTo>
                      <a:pt x="135" y="96"/>
                    </a:lnTo>
                    <a:lnTo>
                      <a:pt x="138" y="101"/>
                    </a:lnTo>
                    <a:lnTo>
                      <a:pt x="140" y="105"/>
                    </a:lnTo>
                    <a:lnTo>
                      <a:pt x="142" y="109"/>
                    </a:lnTo>
                    <a:lnTo>
                      <a:pt x="143" y="113"/>
                    </a:lnTo>
                    <a:lnTo>
                      <a:pt x="144" y="116"/>
                    </a:lnTo>
                    <a:lnTo>
                      <a:pt x="144" y="119"/>
                    </a:lnTo>
                    <a:lnTo>
                      <a:pt x="143" y="122"/>
                    </a:lnTo>
                    <a:lnTo>
                      <a:pt x="142" y="125"/>
                    </a:lnTo>
                    <a:lnTo>
                      <a:pt x="141" y="128"/>
                    </a:lnTo>
                    <a:lnTo>
                      <a:pt x="139" y="130"/>
                    </a:lnTo>
                    <a:lnTo>
                      <a:pt x="137" y="133"/>
                    </a:lnTo>
                    <a:lnTo>
                      <a:pt x="135" y="135"/>
                    </a:lnTo>
                    <a:lnTo>
                      <a:pt x="133" y="137"/>
                    </a:lnTo>
                    <a:lnTo>
                      <a:pt x="130" y="138"/>
                    </a:lnTo>
                    <a:lnTo>
                      <a:pt x="127" y="140"/>
                    </a:lnTo>
                    <a:lnTo>
                      <a:pt x="123" y="141"/>
                    </a:lnTo>
                    <a:lnTo>
                      <a:pt x="122" y="140"/>
                    </a:lnTo>
                    <a:lnTo>
                      <a:pt x="122" y="138"/>
                    </a:lnTo>
                    <a:lnTo>
                      <a:pt x="124" y="137"/>
                    </a:lnTo>
                    <a:lnTo>
                      <a:pt x="127" y="136"/>
                    </a:lnTo>
                    <a:lnTo>
                      <a:pt x="131" y="135"/>
                    </a:lnTo>
                    <a:lnTo>
                      <a:pt x="134" y="133"/>
                    </a:lnTo>
                    <a:lnTo>
                      <a:pt x="136" y="131"/>
                    </a:lnTo>
                    <a:lnTo>
                      <a:pt x="138" y="129"/>
                    </a:lnTo>
                    <a:lnTo>
                      <a:pt x="139" y="126"/>
                    </a:lnTo>
                    <a:lnTo>
                      <a:pt x="140" y="124"/>
                    </a:lnTo>
                    <a:lnTo>
                      <a:pt x="141" y="120"/>
                    </a:lnTo>
                    <a:lnTo>
                      <a:pt x="141" y="117"/>
                    </a:lnTo>
                    <a:lnTo>
                      <a:pt x="141" y="114"/>
                    </a:lnTo>
                    <a:lnTo>
                      <a:pt x="140" y="111"/>
                    </a:lnTo>
                    <a:lnTo>
                      <a:pt x="139" y="108"/>
                    </a:lnTo>
                    <a:lnTo>
                      <a:pt x="138" y="105"/>
                    </a:lnTo>
                    <a:lnTo>
                      <a:pt x="136" y="102"/>
                    </a:lnTo>
                    <a:lnTo>
                      <a:pt x="134" y="99"/>
                    </a:lnTo>
                    <a:lnTo>
                      <a:pt x="131" y="96"/>
                    </a:lnTo>
                    <a:lnTo>
                      <a:pt x="131" y="103"/>
                    </a:lnTo>
                    <a:lnTo>
                      <a:pt x="129" y="108"/>
                    </a:lnTo>
                    <a:lnTo>
                      <a:pt x="127" y="113"/>
                    </a:lnTo>
                    <a:lnTo>
                      <a:pt x="122" y="116"/>
                    </a:lnTo>
                    <a:lnTo>
                      <a:pt x="118" y="119"/>
                    </a:lnTo>
                    <a:lnTo>
                      <a:pt x="112" y="121"/>
                    </a:lnTo>
                    <a:lnTo>
                      <a:pt x="105" y="122"/>
                    </a:lnTo>
                    <a:lnTo>
                      <a:pt x="98" y="121"/>
                    </a:lnTo>
                    <a:lnTo>
                      <a:pt x="96" y="120"/>
                    </a:lnTo>
                    <a:lnTo>
                      <a:pt x="96" y="119"/>
                    </a:lnTo>
                    <a:lnTo>
                      <a:pt x="97" y="118"/>
                    </a:lnTo>
                    <a:lnTo>
                      <a:pt x="99" y="118"/>
                    </a:lnTo>
                    <a:lnTo>
                      <a:pt x="108" y="119"/>
                    </a:lnTo>
                    <a:lnTo>
                      <a:pt x="115" y="118"/>
                    </a:lnTo>
                    <a:lnTo>
                      <a:pt x="120" y="115"/>
                    </a:lnTo>
                    <a:lnTo>
                      <a:pt x="125" y="112"/>
                    </a:lnTo>
                    <a:lnTo>
                      <a:pt x="128" y="107"/>
                    </a:lnTo>
                    <a:lnTo>
                      <a:pt x="129" y="102"/>
                    </a:lnTo>
                    <a:lnTo>
                      <a:pt x="130" y="98"/>
                    </a:lnTo>
                    <a:lnTo>
                      <a:pt x="128" y="94"/>
                    </a:lnTo>
                    <a:lnTo>
                      <a:pt x="128" y="92"/>
                    </a:lnTo>
                    <a:lnTo>
                      <a:pt x="127" y="91"/>
                    </a:lnTo>
                    <a:lnTo>
                      <a:pt x="124" y="89"/>
                    </a:lnTo>
                    <a:lnTo>
                      <a:pt x="122" y="86"/>
                    </a:lnTo>
                    <a:lnTo>
                      <a:pt x="118" y="83"/>
                    </a:lnTo>
                    <a:lnTo>
                      <a:pt x="115" y="81"/>
                    </a:lnTo>
                    <a:lnTo>
                      <a:pt x="111" y="78"/>
                    </a:lnTo>
                    <a:lnTo>
                      <a:pt x="108" y="76"/>
                    </a:lnTo>
                    <a:lnTo>
                      <a:pt x="106" y="76"/>
                    </a:lnTo>
                    <a:lnTo>
                      <a:pt x="104" y="76"/>
                    </a:lnTo>
                    <a:lnTo>
                      <a:pt x="103" y="75"/>
                    </a:lnTo>
                    <a:lnTo>
                      <a:pt x="101" y="75"/>
                    </a:lnTo>
                    <a:lnTo>
                      <a:pt x="100" y="74"/>
                    </a:lnTo>
                    <a:lnTo>
                      <a:pt x="99" y="73"/>
                    </a:lnTo>
                    <a:lnTo>
                      <a:pt x="98" y="73"/>
                    </a:lnTo>
                    <a:lnTo>
                      <a:pt x="97" y="72"/>
                    </a:lnTo>
                    <a:lnTo>
                      <a:pt x="97" y="73"/>
                    </a:lnTo>
                    <a:lnTo>
                      <a:pt x="98" y="74"/>
                    </a:lnTo>
                    <a:lnTo>
                      <a:pt x="99" y="76"/>
                    </a:lnTo>
                    <a:lnTo>
                      <a:pt x="100" y="77"/>
                    </a:lnTo>
                    <a:lnTo>
                      <a:pt x="99" y="77"/>
                    </a:lnTo>
                    <a:lnTo>
                      <a:pt x="98" y="78"/>
                    </a:lnTo>
                    <a:lnTo>
                      <a:pt x="96" y="78"/>
                    </a:lnTo>
                    <a:lnTo>
                      <a:pt x="95" y="77"/>
                    </a:lnTo>
                    <a:lnTo>
                      <a:pt x="95" y="78"/>
                    </a:lnTo>
                    <a:lnTo>
                      <a:pt x="96" y="79"/>
                    </a:lnTo>
                    <a:lnTo>
                      <a:pt x="97" y="81"/>
                    </a:lnTo>
                    <a:lnTo>
                      <a:pt x="98" y="82"/>
                    </a:lnTo>
                    <a:lnTo>
                      <a:pt x="99" y="83"/>
                    </a:lnTo>
                    <a:lnTo>
                      <a:pt x="100" y="84"/>
                    </a:lnTo>
                    <a:lnTo>
                      <a:pt x="102" y="85"/>
                    </a:lnTo>
                    <a:lnTo>
                      <a:pt x="103" y="86"/>
                    </a:lnTo>
                    <a:lnTo>
                      <a:pt x="102" y="86"/>
                    </a:lnTo>
                    <a:lnTo>
                      <a:pt x="100" y="87"/>
                    </a:lnTo>
                    <a:lnTo>
                      <a:pt x="98" y="86"/>
                    </a:lnTo>
                    <a:lnTo>
                      <a:pt x="96" y="86"/>
                    </a:lnTo>
                    <a:lnTo>
                      <a:pt x="97" y="87"/>
                    </a:lnTo>
                    <a:lnTo>
                      <a:pt x="97" y="89"/>
                    </a:lnTo>
                    <a:lnTo>
                      <a:pt x="98" y="89"/>
                    </a:lnTo>
                    <a:lnTo>
                      <a:pt x="99" y="90"/>
                    </a:lnTo>
                    <a:lnTo>
                      <a:pt x="100" y="91"/>
                    </a:lnTo>
                    <a:lnTo>
                      <a:pt x="101" y="92"/>
                    </a:lnTo>
                    <a:lnTo>
                      <a:pt x="102" y="94"/>
                    </a:lnTo>
                    <a:lnTo>
                      <a:pt x="103" y="95"/>
                    </a:lnTo>
                    <a:lnTo>
                      <a:pt x="102" y="95"/>
                    </a:lnTo>
                    <a:lnTo>
                      <a:pt x="101" y="95"/>
                    </a:lnTo>
                    <a:lnTo>
                      <a:pt x="101" y="96"/>
                    </a:lnTo>
                    <a:lnTo>
                      <a:pt x="101" y="98"/>
                    </a:lnTo>
                    <a:lnTo>
                      <a:pt x="103" y="99"/>
                    </a:lnTo>
                    <a:lnTo>
                      <a:pt x="104" y="100"/>
                    </a:lnTo>
                    <a:lnTo>
                      <a:pt x="105" y="101"/>
                    </a:lnTo>
                    <a:lnTo>
                      <a:pt x="102" y="101"/>
                    </a:lnTo>
                    <a:lnTo>
                      <a:pt x="98" y="100"/>
                    </a:lnTo>
                    <a:lnTo>
                      <a:pt x="93" y="98"/>
                    </a:lnTo>
                    <a:lnTo>
                      <a:pt x="88" y="95"/>
                    </a:lnTo>
                    <a:lnTo>
                      <a:pt x="83" y="92"/>
                    </a:lnTo>
                    <a:lnTo>
                      <a:pt x="78" y="89"/>
                    </a:lnTo>
                    <a:lnTo>
                      <a:pt x="74" y="86"/>
                    </a:lnTo>
                    <a:lnTo>
                      <a:pt x="70" y="83"/>
                    </a:lnTo>
                    <a:lnTo>
                      <a:pt x="70" y="84"/>
                    </a:lnTo>
                    <a:lnTo>
                      <a:pt x="71" y="86"/>
                    </a:lnTo>
                    <a:lnTo>
                      <a:pt x="72" y="87"/>
                    </a:lnTo>
                    <a:lnTo>
                      <a:pt x="73" y="89"/>
                    </a:lnTo>
                    <a:lnTo>
                      <a:pt x="71" y="89"/>
                    </a:lnTo>
                    <a:lnTo>
                      <a:pt x="69" y="89"/>
                    </a:lnTo>
                    <a:lnTo>
                      <a:pt x="68" y="89"/>
                    </a:lnTo>
                    <a:lnTo>
                      <a:pt x="67" y="88"/>
                    </a:lnTo>
                    <a:lnTo>
                      <a:pt x="66" y="87"/>
                    </a:lnTo>
                    <a:lnTo>
                      <a:pt x="65" y="87"/>
                    </a:lnTo>
                    <a:lnTo>
                      <a:pt x="64" y="86"/>
                    </a:lnTo>
                    <a:lnTo>
                      <a:pt x="63" y="86"/>
                    </a:lnTo>
                    <a:lnTo>
                      <a:pt x="63" y="87"/>
                    </a:lnTo>
                    <a:lnTo>
                      <a:pt x="63" y="88"/>
                    </a:lnTo>
                    <a:lnTo>
                      <a:pt x="63" y="89"/>
                    </a:lnTo>
                    <a:lnTo>
                      <a:pt x="64" y="90"/>
                    </a:lnTo>
                    <a:lnTo>
                      <a:pt x="64" y="91"/>
                    </a:lnTo>
                    <a:lnTo>
                      <a:pt x="64" y="92"/>
                    </a:lnTo>
                    <a:lnTo>
                      <a:pt x="64" y="93"/>
                    </a:lnTo>
                    <a:lnTo>
                      <a:pt x="64" y="94"/>
                    </a:lnTo>
                    <a:lnTo>
                      <a:pt x="62" y="94"/>
                    </a:lnTo>
                    <a:lnTo>
                      <a:pt x="58" y="91"/>
                    </a:lnTo>
                    <a:lnTo>
                      <a:pt x="55" y="87"/>
                    </a:lnTo>
                    <a:lnTo>
                      <a:pt x="51" y="82"/>
                    </a:lnTo>
                    <a:lnTo>
                      <a:pt x="47" y="77"/>
                    </a:lnTo>
                    <a:lnTo>
                      <a:pt x="44" y="73"/>
                    </a:lnTo>
                    <a:lnTo>
                      <a:pt x="42" y="70"/>
                    </a:lnTo>
                    <a:lnTo>
                      <a:pt x="41" y="69"/>
                    </a:lnTo>
                    <a:lnTo>
                      <a:pt x="40" y="71"/>
                    </a:lnTo>
                    <a:lnTo>
                      <a:pt x="38" y="72"/>
                    </a:lnTo>
                    <a:lnTo>
                      <a:pt x="36" y="73"/>
                    </a:lnTo>
                    <a:lnTo>
                      <a:pt x="34" y="74"/>
                    </a:lnTo>
                    <a:lnTo>
                      <a:pt x="35" y="73"/>
                    </a:lnTo>
                    <a:lnTo>
                      <a:pt x="36" y="71"/>
                    </a:lnTo>
                    <a:lnTo>
                      <a:pt x="36" y="70"/>
                    </a:lnTo>
                    <a:lnTo>
                      <a:pt x="35" y="70"/>
                    </a:lnTo>
                    <a:lnTo>
                      <a:pt x="34" y="69"/>
                    </a:lnTo>
                    <a:lnTo>
                      <a:pt x="34" y="70"/>
                    </a:lnTo>
                    <a:lnTo>
                      <a:pt x="33" y="70"/>
                    </a:lnTo>
                    <a:lnTo>
                      <a:pt x="33" y="71"/>
                    </a:lnTo>
                    <a:lnTo>
                      <a:pt x="32" y="72"/>
                    </a:lnTo>
                    <a:lnTo>
                      <a:pt x="31" y="73"/>
                    </a:lnTo>
                    <a:lnTo>
                      <a:pt x="30" y="74"/>
                    </a:lnTo>
                    <a:lnTo>
                      <a:pt x="27" y="75"/>
                    </a:lnTo>
                    <a:lnTo>
                      <a:pt x="27" y="74"/>
                    </a:lnTo>
                    <a:lnTo>
                      <a:pt x="27" y="73"/>
                    </a:lnTo>
                    <a:lnTo>
                      <a:pt x="27" y="72"/>
                    </a:lnTo>
                    <a:lnTo>
                      <a:pt x="27" y="71"/>
                    </a:lnTo>
                    <a:lnTo>
                      <a:pt x="26" y="72"/>
                    </a:lnTo>
                    <a:lnTo>
                      <a:pt x="25" y="72"/>
                    </a:lnTo>
                    <a:lnTo>
                      <a:pt x="23" y="73"/>
                    </a:lnTo>
                    <a:lnTo>
                      <a:pt x="22" y="74"/>
                    </a:lnTo>
                    <a:lnTo>
                      <a:pt x="21" y="75"/>
                    </a:lnTo>
                    <a:lnTo>
                      <a:pt x="20" y="76"/>
                    </a:lnTo>
                    <a:lnTo>
                      <a:pt x="18" y="76"/>
                    </a:lnTo>
                    <a:lnTo>
                      <a:pt x="17" y="77"/>
                    </a:lnTo>
                    <a:lnTo>
                      <a:pt x="18" y="75"/>
                    </a:lnTo>
                    <a:lnTo>
                      <a:pt x="19" y="73"/>
                    </a:lnTo>
                    <a:lnTo>
                      <a:pt x="20" y="71"/>
                    </a:lnTo>
                    <a:lnTo>
                      <a:pt x="19" y="70"/>
                    </a:lnTo>
                    <a:lnTo>
                      <a:pt x="18" y="70"/>
                    </a:lnTo>
                    <a:lnTo>
                      <a:pt x="17" y="70"/>
                    </a:lnTo>
                    <a:lnTo>
                      <a:pt x="16" y="71"/>
                    </a:lnTo>
                    <a:lnTo>
                      <a:pt x="15" y="72"/>
                    </a:lnTo>
                    <a:lnTo>
                      <a:pt x="13" y="73"/>
                    </a:lnTo>
                    <a:lnTo>
                      <a:pt x="12" y="74"/>
                    </a:lnTo>
                    <a:lnTo>
                      <a:pt x="11" y="74"/>
                    </a:lnTo>
                    <a:lnTo>
                      <a:pt x="10" y="74"/>
                    </a:lnTo>
                    <a:lnTo>
                      <a:pt x="10" y="73"/>
                    </a:lnTo>
                    <a:lnTo>
                      <a:pt x="11" y="72"/>
                    </a:lnTo>
                    <a:lnTo>
                      <a:pt x="11" y="71"/>
                    </a:lnTo>
                    <a:lnTo>
                      <a:pt x="10" y="71"/>
                    </a:lnTo>
                    <a:lnTo>
                      <a:pt x="9" y="71"/>
                    </a:lnTo>
                    <a:lnTo>
                      <a:pt x="7" y="72"/>
                    </a:lnTo>
                    <a:lnTo>
                      <a:pt x="5" y="72"/>
                    </a:lnTo>
                    <a:lnTo>
                      <a:pt x="4" y="72"/>
                    </a:lnTo>
                    <a:lnTo>
                      <a:pt x="5" y="71"/>
                    </a:lnTo>
                    <a:lnTo>
                      <a:pt x="5" y="70"/>
                    </a:lnTo>
                    <a:lnTo>
                      <a:pt x="5" y="69"/>
                    </a:lnTo>
                    <a:lnTo>
                      <a:pt x="5" y="68"/>
                    </a:lnTo>
                    <a:lnTo>
                      <a:pt x="4" y="68"/>
                    </a:lnTo>
                    <a:lnTo>
                      <a:pt x="3" y="68"/>
                    </a:lnTo>
                    <a:lnTo>
                      <a:pt x="1" y="69"/>
                    </a:lnTo>
                    <a:lnTo>
                      <a:pt x="0" y="70"/>
                    </a:lnTo>
                    <a:lnTo>
                      <a:pt x="3" y="65"/>
                    </a:lnTo>
                    <a:lnTo>
                      <a:pt x="6" y="61"/>
                    </a:lnTo>
                    <a:lnTo>
                      <a:pt x="10" y="57"/>
                    </a:lnTo>
                    <a:lnTo>
                      <a:pt x="14" y="53"/>
                    </a:lnTo>
                    <a:lnTo>
                      <a:pt x="18" y="50"/>
                    </a:lnTo>
                    <a:lnTo>
                      <a:pt x="21" y="48"/>
                    </a:lnTo>
                    <a:lnTo>
                      <a:pt x="24" y="47"/>
                    </a:lnTo>
                    <a:lnTo>
                      <a:pt x="26" y="47"/>
                    </a:lnTo>
                    <a:lnTo>
                      <a:pt x="27" y="47"/>
                    </a:lnTo>
                    <a:lnTo>
                      <a:pt x="29" y="48"/>
                    </a:lnTo>
                    <a:lnTo>
                      <a:pt x="30" y="49"/>
                    </a:lnTo>
                    <a:lnTo>
                      <a:pt x="32" y="50"/>
                    </a:lnTo>
                    <a:lnTo>
                      <a:pt x="34" y="52"/>
                    </a:lnTo>
                    <a:lnTo>
                      <a:pt x="35" y="53"/>
                    </a:lnTo>
                    <a:lnTo>
                      <a:pt x="37" y="55"/>
                    </a:lnTo>
                    <a:lnTo>
                      <a:pt x="38" y="56"/>
                    </a:lnTo>
                    <a:lnTo>
                      <a:pt x="40" y="55"/>
                    </a:lnTo>
                    <a:lnTo>
                      <a:pt x="41" y="54"/>
                    </a:lnTo>
                    <a:lnTo>
                      <a:pt x="42" y="53"/>
                    </a:lnTo>
                    <a:lnTo>
                      <a:pt x="42" y="52"/>
                    </a:lnTo>
                    <a:lnTo>
                      <a:pt x="42" y="51"/>
                    </a:lnTo>
                    <a:lnTo>
                      <a:pt x="42" y="50"/>
                    </a:lnTo>
                    <a:lnTo>
                      <a:pt x="42" y="49"/>
                    </a:lnTo>
                    <a:lnTo>
                      <a:pt x="41" y="49"/>
                    </a:lnTo>
                    <a:lnTo>
                      <a:pt x="41" y="48"/>
                    </a:lnTo>
                    <a:lnTo>
                      <a:pt x="39" y="46"/>
                    </a:lnTo>
                    <a:lnTo>
                      <a:pt x="38" y="45"/>
                    </a:lnTo>
                    <a:lnTo>
                      <a:pt x="36" y="43"/>
                    </a:lnTo>
                    <a:lnTo>
                      <a:pt x="33" y="42"/>
                    </a:lnTo>
                    <a:lnTo>
                      <a:pt x="31" y="41"/>
                    </a:lnTo>
                    <a:lnTo>
                      <a:pt x="28" y="40"/>
                    </a:lnTo>
                    <a:lnTo>
                      <a:pt x="26" y="40"/>
                    </a:lnTo>
                    <a:lnTo>
                      <a:pt x="32" y="37"/>
                    </a:lnTo>
                    <a:lnTo>
                      <a:pt x="38" y="36"/>
                    </a:lnTo>
                    <a:lnTo>
                      <a:pt x="41" y="37"/>
                    </a:lnTo>
                    <a:lnTo>
                      <a:pt x="44" y="38"/>
                    </a:lnTo>
                    <a:lnTo>
                      <a:pt x="46" y="40"/>
                    </a:lnTo>
                    <a:lnTo>
                      <a:pt x="48" y="42"/>
                    </a:lnTo>
                    <a:lnTo>
                      <a:pt x="49" y="44"/>
                    </a:lnTo>
                    <a:lnTo>
                      <a:pt x="51" y="45"/>
                    </a:lnTo>
                    <a:lnTo>
                      <a:pt x="53" y="44"/>
                    </a:lnTo>
                    <a:lnTo>
                      <a:pt x="54" y="43"/>
                    </a:lnTo>
                    <a:lnTo>
                      <a:pt x="54" y="42"/>
                    </a:lnTo>
                    <a:lnTo>
                      <a:pt x="54" y="40"/>
                    </a:lnTo>
                    <a:lnTo>
                      <a:pt x="53" y="36"/>
                    </a:lnTo>
                    <a:lnTo>
                      <a:pt x="53" y="32"/>
                    </a:lnTo>
                    <a:lnTo>
                      <a:pt x="53" y="28"/>
                    </a:lnTo>
                    <a:lnTo>
                      <a:pt x="54" y="25"/>
                    </a:lnTo>
                    <a:lnTo>
                      <a:pt x="55" y="22"/>
                    </a:lnTo>
                    <a:lnTo>
                      <a:pt x="56" y="19"/>
                    </a:lnTo>
                    <a:lnTo>
                      <a:pt x="57" y="16"/>
                    </a:lnTo>
                    <a:lnTo>
                      <a:pt x="59" y="13"/>
                    </a:lnTo>
                    <a:lnTo>
                      <a:pt x="60" y="11"/>
                    </a:lnTo>
                    <a:lnTo>
                      <a:pt x="62" y="9"/>
                    </a:lnTo>
                    <a:lnTo>
                      <a:pt x="64" y="7"/>
                    </a:lnTo>
                    <a:lnTo>
                      <a:pt x="66" y="5"/>
                    </a:lnTo>
                    <a:lnTo>
                      <a:pt x="68" y="4"/>
                    </a:lnTo>
                    <a:lnTo>
                      <a:pt x="70" y="2"/>
                    </a:lnTo>
                    <a:lnTo>
                      <a:pt x="73" y="1"/>
                    </a:lnTo>
                    <a:lnTo>
                      <a:pt x="74" y="0"/>
                    </a:lnTo>
                    <a:lnTo>
                      <a:pt x="74" y="1"/>
                    </a:lnTo>
                    <a:lnTo>
                      <a:pt x="74" y="2"/>
                    </a:lnTo>
                    <a:lnTo>
                      <a:pt x="73" y="4"/>
                    </a:lnTo>
                    <a:lnTo>
                      <a:pt x="73" y="5"/>
                    </a:lnTo>
                    <a:lnTo>
                      <a:pt x="72" y="6"/>
                    </a:lnTo>
                    <a:lnTo>
                      <a:pt x="72" y="7"/>
                    </a:lnTo>
                    <a:lnTo>
                      <a:pt x="71" y="8"/>
                    </a:lnTo>
                    <a:lnTo>
                      <a:pt x="72" y="9"/>
                    </a:lnTo>
                    <a:lnTo>
                      <a:pt x="73" y="9"/>
                    </a:lnTo>
                    <a:lnTo>
                      <a:pt x="74" y="9"/>
                    </a:lnTo>
                    <a:lnTo>
                      <a:pt x="75" y="8"/>
                    </a:lnTo>
                    <a:lnTo>
                      <a:pt x="76" y="7"/>
                    </a:lnTo>
                    <a:lnTo>
                      <a:pt x="76" y="8"/>
                    </a:lnTo>
                    <a:lnTo>
                      <a:pt x="76" y="9"/>
                    </a:lnTo>
                    <a:lnTo>
                      <a:pt x="75" y="10"/>
                    </a:lnTo>
                    <a:lnTo>
                      <a:pt x="75" y="11"/>
                    </a:lnTo>
                    <a:lnTo>
                      <a:pt x="74" y="12"/>
                    </a:lnTo>
                    <a:lnTo>
                      <a:pt x="74" y="13"/>
                    </a:lnTo>
                    <a:lnTo>
                      <a:pt x="73" y="14"/>
                    </a:lnTo>
                    <a:lnTo>
                      <a:pt x="74" y="14"/>
                    </a:lnTo>
                    <a:lnTo>
                      <a:pt x="75" y="14"/>
                    </a:lnTo>
                    <a:lnTo>
                      <a:pt x="76" y="14"/>
                    </a:lnTo>
                    <a:lnTo>
                      <a:pt x="77" y="14"/>
                    </a:lnTo>
                    <a:lnTo>
                      <a:pt x="77" y="15"/>
                    </a:lnTo>
                    <a:lnTo>
                      <a:pt x="77" y="16"/>
                    </a:lnTo>
                    <a:lnTo>
                      <a:pt x="77" y="17"/>
                    </a:lnTo>
                    <a:lnTo>
                      <a:pt x="76" y="18"/>
                    </a:lnTo>
                    <a:lnTo>
                      <a:pt x="75" y="20"/>
                    </a:lnTo>
                    <a:lnTo>
                      <a:pt x="75" y="21"/>
                    </a:lnTo>
                    <a:lnTo>
                      <a:pt x="74" y="23"/>
                    </a:lnTo>
                    <a:lnTo>
                      <a:pt x="74" y="24"/>
                    </a:lnTo>
                    <a:lnTo>
                      <a:pt x="75" y="23"/>
                    </a:lnTo>
                    <a:lnTo>
                      <a:pt x="76" y="23"/>
                    </a:lnTo>
                    <a:lnTo>
                      <a:pt x="77" y="22"/>
                    </a:lnTo>
                    <a:lnTo>
                      <a:pt x="78" y="23"/>
                    </a:lnTo>
                    <a:lnTo>
                      <a:pt x="78" y="24"/>
                    </a:lnTo>
                    <a:lnTo>
                      <a:pt x="78" y="25"/>
                    </a:lnTo>
                    <a:lnTo>
                      <a:pt x="77" y="26"/>
                    </a:lnTo>
                    <a:lnTo>
                      <a:pt x="76" y="27"/>
                    </a:lnTo>
                    <a:lnTo>
                      <a:pt x="76" y="28"/>
                    </a:lnTo>
                    <a:lnTo>
                      <a:pt x="75" y="29"/>
                    </a:lnTo>
                    <a:lnTo>
                      <a:pt x="76" y="30"/>
                    </a:lnTo>
                    <a:lnTo>
                      <a:pt x="77" y="31"/>
                    </a:lnTo>
                    <a:lnTo>
                      <a:pt x="78" y="30"/>
                    </a:lnTo>
                    <a:lnTo>
                      <a:pt x="79" y="29"/>
                    </a:lnTo>
                    <a:lnTo>
                      <a:pt x="79" y="30"/>
                    </a:lnTo>
                    <a:lnTo>
                      <a:pt x="79" y="31"/>
                    </a:lnTo>
                    <a:lnTo>
                      <a:pt x="79" y="32"/>
                    </a:lnTo>
                    <a:lnTo>
                      <a:pt x="79" y="33"/>
                    </a:lnTo>
                    <a:lnTo>
                      <a:pt x="78" y="34"/>
                    </a:lnTo>
                    <a:lnTo>
                      <a:pt x="78" y="35"/>
                    </a:lnTo>
                    <a:lnTo>
                      <a:pt x="77" y="36"/>
                    </a:lnTo>
                    <a:lnTo>
                      <a:pt x="76" y="37"/>
                    </a:lnTo>
                    <a:lnTo>
                      <a:pt x="80" y="34"/>
                    </a:lnTo>
                    <a:lnTo>
                      <a:pt x="84" y="32"/>
                    </a:lnTo>
                    <a:lnTo>
                      <a:pt x="88" y="30"/>
                    </a:lnTo>
                    <a:lnTo>
                      <a:pt x="92" y="28"/>
                    </a:lnTo>
                    <a:lnTo>
                      <a:pt x="97" y="27"/>
                    </a:lnTo>
                    <a:lnTo>
                      <a:pt x="102" y="27"/>
                    </a:lnTo>
                    <a:lnTo>
                      <a:pt x="107" y="27"/>
                    </a:lnTo>
                    <a:lnTo>
                      <a:pt x="113" y="28"/>
                    </a:lnTo>
                    <a:lnTo>
                      <a:pt x="111" y="29"/>
                    </a:lnTo>
                    <a:lnTo>
                      <a:pt x="110" y="30"/>
                    </a:lnTo>
                    <a:lnTo>
                      <a:pt x="109" y="31"/>
                    </a:lnTo>
                    <a:lnTo>
                      <a:pt x="109" y="33"/>
                    </a:lnTo>
                    <a:lnTo>
                      <a:pt x="110" y="33"/>
                    </a:lnTo>
                    <a:lnTo>
                      <a:pt x="112" y="33"/>
                    </a:lnTo>
                    <a:lnTo>
                      <a:pt x="115" y="34"/>
                    </a:lnTo>
                    <a:lnTo>
                      <a:pt x="118" y="35"/>
                    </a:lnTo>
                    <a:lnTo>
                      <a:pt x="121" y="37"/>
                    </a:lnTo>
                    <a:lnTo>
                      <a:pt x="123" y="38"/>
                    </a:lnTo>
                    <a:lnTo>
                      <a:pt x="125" y="40"/>
                    </a:lnTo>
                    <a:lnTo>
                      <a:pt x="126" y="41"/>
                    </a:lnTo>
                    <a:lnTo>
                      <a:pt x="124" y="41"/>
                    </a:lnTo>
                    <a:lnTo>
                      <a:pt x="123" y="41"/>
                    </a:lnTo>
                    <a:lnTo>
                      <a:pt x="122" y="42"/>
                    </a:lnTo>
                    <a:lnTo>
                      <a:pt x="122" y="43"/>
                    </a:lnTo>
                    <a:lnTo>
                      <a:pt x="123" y="44"/>
                    </a:lnTo>
                    <a:lnTo>
                      <a:pt x="125" y="45"/>
                    </a:lnTo>
                    <a:lnTo>
                      <a:pt x="126" y="46"/>
                    </a:lnTo>
                    <a:lnTo>
                      <a:pt x="128" y="47"/>
                    </a:lnTo>
                    <a:lnTo>
                      <a:pt x="129" y="48"/>
                    </a:lnTo>
                    <a:lnTo>
                      <a:pt x="130" y="49"/>
                    </a:lnTo>
                    <a:lnTo>
                      <a:pt x="131" y="51"/>
                    </a:lnTo>
                    <a:lnTo>
                      <a:pt x="132" y="52"/>
                    </a:lnTo>
                    <a:lnTo>
                      <a:pt x="131" y="52"/>
                    </a:lnTo>
                    <a:lnTo>
                      <a:pt x="130" y="52"/>
                    </a:lnTo>
                    <a:lnTo>
                      <a:pt x="129" y="52"/>
                    </a:lnTo>
                    <a:lnTo>
                      <a:pt x="128" y="53"/>
                    </a:lnTo>
                    <a:lnTo>
                      <a:pt x="129" y="54"/>
                    </a:lnTo>
                    <a:lnTo>
                      <a:pt x="130" y="55"/>
                    </a:lnTo>
                    <a:lnTo>
                      <a:pt x="131" y="56"/>
                    </a:lnTo>
                    <a:lnTo>
                      <a:pt x="132" y="57"/>
                    </a:lnTo>
                    <a:lnTo>
                      <a:pt x="133" y="59"/>
                    </a:lnTo>
                    <a:lnTo>
                      <a:pt x="134" y="59"/>
                    </a:lnTo>
                    <a:lnTo>
                      <a:pt x="134" y="60"/>
                    </a:lnTo>
                  </a:path>
                </a:pathLst>
              </a:custGeom>
              <a:noFill/>
              <a:ln w="12700" cap="rnd">
                <a:solidFill>
                  <a:srgbClr val="FFFF00"/>
                </a:solidFill>
                <a:round/>
                <a:headEnd type="none" w="sm" len="sm"/>
                <a:tailEnd type="none" w="sm" len="sm"/>
              </a:ln>
            </p:spPr>
            <p:txBody>
              <a:bodyPr/>
              <a:lstStyle/>
              <a:p>
                <a:endParaRPr lang="en-US"/>
              </a:p>
            </p:txBody>
          </p:sp>
          <p:sp>
            <p:nvSpPr>
              <p:cNvPr id="115983" name="Freeform 259"/>
              <p:cNvSpPr>
                <a:spLocks/>
              </p:cNvSpPr>
              <p:nvPr/>
            </p:nvSpPr>
            <p:spPr bwMode="auto">
              <a:xfrm>
                <a:off x="2547" y="3702"/>
                <a:ext cx="26" cy="21"/>
              </a:xfrm>
              <a:custGeom>
                <a:avLst/>
                <a:gdLst>
                  <a:gd name="T0" fmla="*/ 1 w 26"/>
                  <a:gd name="T1" fmla="*/ 1 h 21"/>
                  <a:gd name="T2" fmla="*/ 0 w 26"/>
                  <a:gd name="T3" fmla="*/ 1 h 21"/>
                  <a:gd name="T4" fmla="*/ 0 w 26"/>
                  <a:gd name="T5" fmla="*/ 2 h 21"/>
                  <a:gd name="T6" fmla="*/ 0 w 26"/>
                  <a:gd name="T7" fmla="*/ 2 h 21"/>
                  <a:gd name="T8" fmla="*/ 0 w 26"/>
                  <a:gd name="T9" fmla="*/ 3 h 21"/>
                  <a:gd name="T10" fmla="*/ 0 w 26"/>
                  <a:gd name="T11" fmla="*/ 4 h 21"/>
                  <a:gd name="T12" fmla="*/ 1 w 26"/>
                  <a:gd name="T13" fmla="*/ 4 h 21"/>
                  <a:gd name="T14" fmla="*/ 3 w 26"/>
                  <a:gd name="T15" fmla="*/ 6 h 21"/>
                  <a:gd name="T16" fmla="*/ 5 w 26"/>
                  <a:gd name="T17" fmla="*/ 7 h 21"/>
                  <a:gd name="T18" fmla="*/ 7 w 26"/>
                  <a:gd name="T19" fmla="*/ 8 h 21"/>
                  <a:gd name="T20" fmla="*/ 9 w 26"/>
                  <a:gd name="T21" fmla="*/ 10 h 21"/>
                  <a:gd name="T22" fmla="*/ 11 w 26"/>
                  <a:gd name="T23" fmla="*/ 11 h 21"/>
                  <a:gd name="T24" fmla="*/ 14 w 26"/>
                  <a:gd name="T25" fmla="*/ 12 h 21"/>
                  <a:gd name="T26" fmla="*/ 16 w 26"/>
                  <a:gd name="T27" fmla="*/ 14 h 21"/>
                  <a:gd name="T28" fmla="*/ 18 w 26"/>
                  <a:gd name="T29" fmla="*/ 15 h 21"/>
                  <a:gd name="T30" fmla="*/ 20 w 26"/>
                  <a:gd name="T31" fmla="*/ 17 h 21"/>
                  <a:gd name="T32" fmla="*/ 22 w 26"/>
                  <a:gd name="T33" fmla="*/ 18 h 21"/>
                  <a:gd name="T34" fmla="*/ 23 w 26"/>
                  <a:gd name="T35" fmla="*/ 19 h 21"/>
                  <a:gd name="T36" fmla="*/ 24 w 26"/>
                  <a:gd name="T37" fmla="*/ 20 h 21"/>
                  <a:gd name="T38" fmla="*/ 24 w 26"/>
                  <a:gd name="T39" fmla="*/ 20 h 21"/>
                  <a:gd name="T40" fmla="*/ 25 w 26"/>
                  <a:gd name="T41" fmla="*/ 19 h 21"/>
                  <a:gd name="T42" fmla="*/ 24 w 26"/>
                  <a:gd name="T43" fmla="*/ 18 h 21"/>
                  <a:gd name="T44" fmla="*/ 24 w 26"/>
                  <a:gd name="T45" fmla="*/ 18 h 21"/>
                  <a:gd name="T46" fmla="*/ 24 w 26"/>
                  <a:gd name="T47" fmla="*/ 17 h 21"/>
                  <a:gd name="T48" fmla="*/ 23 w 26"/>
                  <a:gd name="T49" fmla="*/ 16 h 21"/>
                  <a:gd name="T50" fmla="*/ 22 w 26"/>
                  <a:gd name="T51" fmla="*/ 14 h 21"/>
                  <a:gd name="T52" fmla="*/ 21 w 26"/>
                  <a:gd name="T53" fmla="*/ 12 h 21"/>
                  <a:gd name="T54" fmla="*/ 20 w 26"/>
                  <a:gd name="T55" fmla="*/ 11 h 21"/>
                  <a:gd name="T56" fmla="*/ 19 w 26"/>
                  <a:gd name="T57" fmla="*/ 9 h 21"/>
                  <a:gd name="T58" fmla="*/ 18 w 26"/>
                  <a:gd name="T59" fmla="*/ 8 h 21"/>
                  <a:gd name="T60" fmla="*/ 17 w 26"/>
                  <a:gd name="T61" fmla="*/ 6 h 21"/>
                  <a:gd name="T62" fmla="*/ 16 w 26"/>
                  <a:gd name="T63" fmla="*/ 5 h 21"/>
                  <a:gd name="T64" fmla="*/ 15 w 26"/>
                  <a:gd name="T65" fmla="*/ 3 h 21"/>
                  <a:gd name="T66" fmla="*/ 14 w 26"/>
                  <a:gd name="T67" fmla="*/ 2 h 21"/>
                  <a:gd name="T68" fmla="*/ 13 w 26"/>
                  <a:gd name="T69" fmla="*/ 0 h 21"/>
                  <a:gd name="T70" fmla="*/ 12 w 26"/>
                  <a:gd name="T71" fmla="*/ 0 h 21"/>
                  <a:gd name="T72" fmla="*/ 12 w 26"/>
                  <a:gd name="T73" fmla="*/ 0 h 21"/>
                  <a:gd name="T74" fmla="*/ 11 w 26"/>
                  <a:gd name="T75" fmla="*/ 0 h 21"/>
                  <a:gd name="T76" fmla="*/ 11 w 26"/>
                  <a:gd name="T77" fmla="*/ 0 h 21"/>
                  <a:gd name="T78" fmla="*/ 10 w 26"/>
                  <a:gd name="T79" fmla="*/ 0 h 21"/>
                  <a:gd name="T80" fmla="*/ 10 w 26"/>
                  <a:gd name="T81" fmla="*/ 0 h 21"/>
                  <a:gd name="T82" fmla="*/ 10 w 26"/>
                  <a:gd name="T83" fmla="*/ 1 h 21"/>
                  <a:gd name="T84" fmla="*/ 10 w 26"/>
                  <a:gd name="T85" fmla="*/ 1 h 21"/>
                  <a:gd name="T86" fmla="*/ 11 w 26"/>
                  <a:gd name="T87" fmla="*/ 2 h 21"/>
                  <a:gd name="T88" fmla="*/ 11 w 26"/>
                  <a:gd name="T89" fmla="*/ 3 h 21"/>
                  <a:gd name="T90" fmla="*/ 11 w 26"/>
                  <a:gd name="T91" fmla="*/ 4 h 21"/>
                  <a:gd name="T92" fmla="*/ 10 w 26"/>
                  <a:gd name="T93" fmla="*/ 4 h 21"/>
                  <a:gd name="T94" fmla="*/ 9 w 26"/>
                  <a:gd name="T95" fmla="*/ 4 h 21"/>
                  <a:gd name="T96" fmla="*/ 9 w 26"/>
                  <a:gd name="T97" fmla="*/ 4 h 21"/>
                  <a:gd name="T98" fmla="*/ 8 w 26"/>
                  <a:gd name="T99" fmla="*/ 4 h 21"/>
                  <a:gd name="T100" fmla="*/ 8 w 26"/>
                  <a:gd name="T101" fmla="*/ 4 h 21"/>
                  <a:gd name="T102" fmla="*/ 7 w 26"/>
                  <a:gd name="T103" fmla="*/ 3 h 21"/>
                  <a:gd name="T104" fmla="*/ 6 w 26"/>
                  <a:gd name="T105" fmla="*/ 3 h 21"/>
                  <a:gd name="T106" fmla="*/ 5 w 26"/>
                  <a:gd name="T107" fmla="*/ 3 h 21"/>
                  <a:gd name="T108" fmla="*/ 5 w 26"/>
                  <a:gd name="T109" fmla="*/ 2 h 21"/>
                  <a:gd name="T110" fmla="*/ 4 w 26"/>
                  <a:gd name="T111" fmla="*/ 2 h 21"/>
                  <a:gd name="T112" fmla="*/ 3 w 26"/>
                  <a:gd name="T113" fmla="*/ 2 h 21"/>
                  <a:gd name="T114" fmla="*/ 3 w 26"/>
                  <a:gd name="T115" fmla="*/ 2 h 21"/>
                  <a:gd name="T116" fmla="*/ 2 w 26"/>
                  <a:gd name="T117" fmla="*/ 2 h 21"/>
                  <a:gd name="T118" fmla="*/ 1 w 26"/>
                  <a:gd name="T119" fmla="*/ 2 h 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
                  <a:gd name="T181" fmla="*/ 0 h 21"/>
                  <a:gd name="T182" fmla="*/ 26 w 26"/>
                  <a:gd name="T183" fmla="*/ 21 h 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 h="21">
                    <a:moveTo>
                      <a:pt x="1" y="2"/>
                    </a:moveTo>
                    <a:lnTo>
                      <a:pt x="1" y="1"/>
                    </a:lnTo>
                    <a:lnTo>
                      <a:pt x="0" y="1"/>
                    </a:lnTo>
                    <a:lnTo>
                      <a:pt x="0" y="2"/>
                    </a:lnTo>
                    <a:lnTo>
                      <a:pt x="0" y="3"/>
                    </a:lnTo>
                    <a:lnTo>
                      <a:pt x="0" y="4"/>
                    </a:lnTo>
                    <a:lnTo>
                      <a:pt x="1" y="4"/>
                    </a:lnTo>
                    <a:lnTo>
                      <a:pt x="2" y="5"/>
                    </a:lnTo>
                    <a:lnTo>
                      <a:pt x="3" y="6"/>
                    </a:lnTo>
                    <a:lnTo>
                      <a:pt x="4" y="6"/>
                    </a:lnTo>
                    <a:lnTo>
                      <a:pt x="4" y="7"/>
                    </a:lnTo>
                    <a:lnTo>
                      <a:pt x="5" y="7"/>
                    </a:lnTo>
                    <a:lnTo>
                      <a:pt x="6" y="8"/>
                    </a:lnTo>
                    <a:lnTo>
                      <a:pt x="7" y="8"/>
                    </a:lnTo>
                    <a:lnTo>
                      <a:pt x="8" y="9"/>
                    </a:lnTo>
                    <a:lnTo>
                      <a:pt x="9" y="9"/>
                    </a:lnTo>
                    <a:lnTo>
                      <a:pt x="9" y="10"/>
                    </a:lnTo>
                    <a:lnTo>
                      <a:pt x="10" y="10"/>
                    </a:lnTo>
                    <a:lnTo>
                      <a:pt x="11" y="11"/>
                    </a:lnTo>
                    <a:lnTo>
                      <a:pt x="12" y="12"/>
                    </a:lnTo>
                    <a:lnTo>
                      <a:pt x="13" y="12"/>
                    </a:lnTo>
                    <a:lnTo>
                      <a:pt x="14" y="12"/>
                    </a:lnTo>
                    <a:lnTo>
                      <a:pt x="14" y="13"/>
                    </a:lnTo>
                    <a:lnTo>
                      <a:pt x="15" y="13"/>
                    </a:lnTo>
                    <a:lnTo>
                      <a:pt x="16" y="14"/>
                    </a:lnTo>
                    <a:lnTo>
                      <a:pt x="17" y="15"/>
                    </a:lnTo>
                    <a:lnTo>
                      <a:pt x="18" y="15"/>
                    </a:lnTo>
                    <a:lnTo>
                      <a:pt x="18" y="16"/>
                    </a:lnTo>
                    <a:lnTo>
                      <a:pt x="19" y="16"/>
                    </a:lnTo>
                    <a:lnTo>
                      <a:pt x="20" y="17"/>
                    </a:lnTo>
                    <a:lnTo>
                      <a:pt x="21" y="18"/>
                    </a:lnTo>
                    <a:lnTo>
                      <a:pt x="22" y="18"/>
                    </a:lnTo>
                    <a:lnTo>
                      <a:pt x="22" y="19"/>
                    </a:lnTo>
                    <a:lnTo>
                      <a:pt x="23" y="19"/>
                    </a:lnTo>
                    <a:lnTo>
                      <a:pt x="24" y="20"/>
                    </a:lnTo>
                    <a:lnTo>
                      <a:pt x="25" y="19"/>
                    </a:lnTo>
                    <a:lnTo>
                      <a:pt x="25" y="18"/>
                    </a:lnTo>
                    <a:lnTo>
                      <a:pt x="24" y="18"/>
                    </a:lnTo>
                    <a:lnTo>
                      <a:pt x="24" y="17"/>
                    </a:lnTo>
                    <a:lnTo>
                      <a:pt x="23" y="16"/>
                    </a:lnTo>
                    <a:lnTo>
                      <a:pt x="23" y="15"/>
                    </a:lnTo>
                    <a:lnTo>
                      <a:pt x="22" y="15"/>
                    </a:lnTo>
                    <a:lnTo>
                      <a:pt x="22" y="14"/>
                    </a:lnTo>
                    <a:lnTo>
                      <a:pt x="21" y="13"/>
                    </a:lnTo>
                    <a:lnTo>
                      <a:pt x="21" y="12"/>
                    </a:lnTo>
                    <a:lnTo>
                      <a:pt x="20" y="11"/>
                    </a:lnTo>
                    <a:lnTo>
                      <a:pt x="20" y="10"/>
                    </a:lnTo>
                    <a:lnTo>
                      <a:pt x="19" y="10"/>
                    </a:lnTo>
                    <a:lnTo>
                      <a:pt x="19" y="9"/>
                    </a:lnTo>
                    <a:lnTo>
                      <a:pt x="18" y="9"/>
                    </a:lnTo>
                    <a:lnTo>
                      <a:pt x="18" y="8"/>
                    </a:lnTo>
                    <a:lnTo>
                      <a:pt x="17" y="7"/>
                    </a:lnTo>
                    <a:lnTo>
                      <a:pt x="17" y="6"/>
                    </a:lnTo>
                    <a:lnTo>
                      <a:pt x="16" y="6"/>
                    </a:lnTo>
                    <a:lnTo>
                      <a:pt x="16" y="5"/>
                    </a:lnTo>
                    <a:lnTo>
                      <a:pt x="15" y="4"/>
                    </a:lnTo>
                    <a:lnTo>
                      <a:pt x="15" y="3"/>
                    </a:lnTo>
                    <a:lnTo>
                      <a:pt x="14" y="2"/>
                    </a:lnTo>
                    <a:lnTo>
                      <a:pt x="13" y="1"/>
                    </a:lnTo>
                    <a:lnTo>
                      <a:pt x="13" y="0"/>
                    </a:lnTo>
                    <a:lnTo>
                      <a:pt x="12" y="0"/>
                    </a:lnTo>
                    <a:lnTo>
                      <a:pt x="11" y="0"/>
                    </a:lnTo>
                    <a:lnTo>
                      <a:pt x="10" y="0"/>
                    </a:lnTo>
                    <a:lnTo>
                      <a:pt x="10" y="1"/>
                    </a:lnTo>
                    <a:lnTo>
                      <a:pt x="10" y="2"/>
                    </a:lnTo>
                    <a:lnTo>
                      <a:pt x="11" y="2"/>
                    </a:lnTo>
                    <a:lnTo>
                      <a:pt x="11" y="3"/>
                    </a:lnTo>
                    <a:lnTo>
                      <a:pt x="11" y="4"/>
                    </a:lnTo>
                    <a:lnTo>
                      <a:pt x="10" y="4"/>
                    </a:lnTo>
                    <a:lnTo>
                      <a:pt x="9" y="4"/>
                    </a:lnTo>
                    <a:lnTo>
                      <a:pt x="8" y="4"/>
                    </a:lnTo>
                    <a:lnTo>
                      <a:pt x="7" y="3"/>
                    </a:lnTo>
                    <a:lnTo>
                      <a:pt x="6" y="3"/>
                    </a:lnTo>
                    <a:lnTo>
                      <a:pt x="5" y="3"/>
                    </a:lnTo>
                    <a:lnTo>
                      <a:pt x="5" y="2"/>
                    </a:lnTo>
                    <a:lnTo>
                      <a:pt x="4" y="2"/>
                    </a:lnTo>
                    <a:lnTo>
                      <a:pt x="3" y="2"/>
                    </a:lnTo>
                    <a:lnTo>
                      <a:pt x="2" y="2"/>
                    </a:lnTo>
                    <a:lnTo>
                      <a:pt x="1" y="2"/>
                    </a:lnTo>
                  </a:path>
                </a:pathLst>
              </a:custGeom>
              <a:solidFill>
                <a:srgbClr val="FF0000"/>
              </a:solidFill>
              <a:ln w="9525">
                <a:noFill/>
                <a:round/>
                <a:headEnd/>
                <a:tailEnd/>
              </a:ln>
            </p:spPr>
            <p:txBody>
              <a:bodyPr/>
              <a:lstStyle/>
              <a:p>
                <a:endParaRPr lang="en-US"/>
              </a:p>
            </p:txBody>
          </p:sp>
          <p:sp>
            <p:nvSpPr>
              <p:cNvPr id="115984" name="Freeform 260"/>
              <p:cNvSpPr>
                <a:spLocks/>
              </p:cNvSpPr>
              <p:nvPr/>
            </p:nvSpPr>
            <p:spPr bwMode="auto">
              <a:xfrm>
                <a:off x="2547" y="3702"/>
                <a:ext cx="26" cy="21"/>
              </a:xfrm>
              <a:custGeom>
                <a:avLst/>
                <a:gdLst>
                  <a:gd name="T0" fmla="*/ 1 w 26"/>
                  <a:gd name="T1" fmla="*/ 2 h 21"/>
                  <a:gd name="T2" fmla="*/ 0 w 26"/>
                  <a:gd name="T3" fmla="*/ 1 h 21"/>
                  <a:gd name="T4" fmla="*/ 0 w 26"/>
                  <a:gd name="T5" fmla="*/ 2 h 21"/>
                  <a:gd name="T6" fmla="*/ 0 w 26"/>
                  <a:gd name="T7" fmla="*/ 3 h 21"/>
                  <a:gd name="T8" fmla="*/ 0 w 26"/>
                  <a:gd name="T9" fmla="*/ 4 h 21"/>
                  <a:gd name="T10" fmla="*/ 3 w 26"/>
                  <a:gd name="T11" fmla="*/ 6 h 21"/>
                  <a:gd name="T12" fmla="*/ 6 w 26"/>
                  <a:gd name="T13" fmla="*/ 8 h 21"/>
                  <a:gd name="T14" fmla="*/ 9 w 26"/>
                  <a:gd name="T15" fmla="*/ 9 h 21"/>
                  <a:gd name="T16" fmla="*/ 11 w 26"/>
                  <a:gd name="T17" fmla="*/ 11 h 21"/>
                  <a:gd name="T18" fmla="*/ 14 w 26"/>
                  <a:gd name="T19" fmla="*/ 13 h 21"/>
                  <a:gd name="T20" fmla="*/ 17 w 26"/>
                  <a:gd name="T21" fmla="*/ 15 h 21"/>
                  <a:gd name="T22" fmla="*/ 20 w 26"/>
                  <a:gd name="T23" fmla="*/ 17 h 21"/>
                  <a:gd name="T24" fmla="*/ 22 w 26"/>
                  <a:gd name="T25" fmla="*/ 19 h 21"/>
                  <a:gd name="T26" fmla="*/ 24 w 26"/>
                  <a:gd name="T27" fmla="*/ 20 h 21"/>
                  <a:gd name="T28" fmla="*/ 25 w 26"/>
                  <a:gd name="T29" fmla="*/ 19 h 21"/>
                  <a:gd name="T30" fmla="*/ 25 w 26"/>
                  <a:gd name="T31" fmla="*/ 19 h 21"/>
                  <a:gd name="T32" fmla="*/ 24 w 26"/>
                  <a:gd name="T33" fmla="*/ 17 h 21"/>
                  <a:gd name="T34" fmla="*/ 23 w 26"/>
                  <a:gd name="T35" fmla="*/ 15 h 21"/>
                  <a:gd name="T36" fmla="*/ 21 w 26"/>
                  <a:gd name="T37" fmla="*/ 13 h 21"/>
                  <a:gd name="T38" fmla="*/ 20 w 26"/>
                  <a:gd name="T39" fmla="*/ 11 h 21"/>
                  <a:gd name="T40" fmla="*/ 18 w 26"/>
                  <a:gd name="T41" fmla="*/ 9 h 21"/>
                  <a:gd name="T42" fmla="*/ 17 w 26"/>
                  <a:gd name="T43" fmla="*/ 7 h 21"/>
                  <a:gd name="T44" fmla="*/ 16 w 26"/>
                  <a:gd name="T45" fmla="*/ 5 h 21"/>
                  <a:gd name="T46" fmla="*/ 15 w 26"/>
                  <a:gd name="T47" fmla="*/ 3 h 21"/>
                  <a:gd name="T48" fmla="*/ 13 w 26"/>
                  <a:gd name="T49" fmla="*/ 0 h 21"/>
                  <a:gd name="T50" fmla="*/ 12 w 26"/>
                  <a:gd name="T51" fmla="*/ 0 h 21"/>
                  <a:gd name="T52" fmla="*/ 11 w 26"/>
                  <a:gd name="T53" fmla="*/ 0 h 21"/>
                  <a:gd name="T54" fmla="*/ 10 w 26"/>
                  <a:gd name="T55" fmla="*/ 0 h 21"/>
                  <a:gd name="T56" fmla="*/ 10 w 26"/>
                  <a:gd name="T57" fmla="*/ 1 h 21"/>
                  <a:gd name="T58" fmla="*/ 11 w 26"/>
                  <a:gd name="T59" fmla="*/ 3 h 21"/>
                  <a:gd name="T60" fmla="*/ 10 w 26"/>
                  <a:gd name="T61" fmla="*/ 4 h 21"/>
                  <a:gd name="T62" fmla="*/ 9 w 26"/>
                  <a:gd name="T63" fmla="*/ 4 h 21"/>
                  <a:gd name="T64" fmla="*/ 8 w 26"/>
                  <a:gd name="T65" fmla="*/ 4 h 21"/>
                  <a:gd name="T66" fmla="*/ 6 w 26"/>
                  <a:gd name="T67" fmla="*/ 3 h 21"/>
                  <a:gd name="T68" fmla="*/ 5 w 26"/>
                  <a:gd name="T69" fmla="*/ 2 h 21"/>
                  <a:gd name="T70" fmla="*/ 3 w 26"/>
                  <a:gd name="T71" fmla="*/ 2 h 21"/>
                  <a:gd name="T72" fmla="*/ 1 w 26"/>
                  <a:gd name="T73" fmla="*/ 2 h 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
                  <a:gd name="T112" fmla="*/ 0 h 21"/>
                  <a:gd name="T113" fmla="*/ 26 w 26"/>
                  <a:gd name="T114" fmla="*/ 21 h 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 h="21">
                    <a:moveTo>
                      <a:pt x="1" y="2"/>
                    </a:moveTo>
                    <a:lnTo>
                      <a:pt x="0" y="1"/>
                    </a:lnTo>
                    <a:lnTo>
                      <a:pt x="0" y="2"/>
                    </a:lnTo>
                    <a:lnTo>
                      <a:pt x="0" y="3"/>
                    </a:lnTo>
                    <a:lnTo>
                      <a:pt x="0" y="4"/>
                    </a:lnTo>
                    <a:lnTo>
                      <a:pt x="3" y="6"/>
                    </a:lnTo>
                    <a:lnTo>
                      <a:pt x="6" y="8"/>
                    </a:lnTo>
                    <a:lnTo>
                      <a:pt x="9" y="9"/>
                    </a:lnTo>
                    <a:lnTo>
                      <a:pt x="11" y="11"/>
                    </a:lnTo>
                    <a:lnTo>
                      <a:pt x="14" y="13"/>
                    </a:lnTo>
                    <a:lnTo>
                      <a:pt x="17" y="15"/>
                    </a:lnTo>
                    <a:lnTo>
                      <a:pt x="20" y="17"/>
                    </a:lnTo>
                    <a:lnTo>
                      <a:pt x="22" y="19"/>
                    </a:lnTo>
                    <a:lnTo>
                      <a:pt x="24" y="20"/>
                    </a:lnTo>
                    <a:lnTo>
                      <a:pt x="25" y="19"/>
                    </a:lnTo>
                    <a:lnTo>
                      <a:pt x="24" y="17"/>
                    </a:lnTo>
                    <a:lnTo>
                      <a:pt x="23" y="15"/>
                    </a:lnTo>
                    <a:lnTo>
                      <a:pt x="21" y="13"/>
                    </a:lnTo>
                    <a:lnTo>
                      <a:pt x="20" y="11"/>
                    </a:lnTo>
                    <a:lnTo>
                      <a:pt x="18" y="9"/>
                    </a:lnTo>
                    <a:lnTo>
                      <a:pt x="17" y="7"/>
                    </a:lnTo>
                    <a:lnTo>
                      <a:pt x="16" y="5"/>
                    </a:lnTo>
                    <a:lnTo>
                      <a:pt x="15" y="3"/>
                    </a:lnTo>
                    <a:lnTo>
                      <a:pt x="13" y="0"/>
                    </a:lnTo>
                    <a:lnTo>
                      <a:pt x="12" y="0"/>
                    </a:lnTo>
                    <a:lnTo>
                      <a:pt x="11" y="0"/>
                    </a:lnTo>
                    <a:lnTo>
                      <a:pt x="10" y="0"/>
                    </a:lnTo>
                    <a:lnTo>
                      <a:pt x="10" y="1"/>
                    </a:lnTo>
                    <a:lnTo>
                      <a:pt x="11" y="3"/>
                    </a:lnTo>
                    <a:lnTo>
                      <a:pt x="10" y="4"/>
                    </a:lnTo>
                    <a:lnTo>
                      <a:pt x="9" y="4"/>
                    </a:lnTo>
                    <a:lnTo>
                      <a:pt x="8" y="4"/>
                    </a:lnTo>
                    <a:lnTo>
                      <a:pt x="6" y="3"/>
                    </a:lnTo>
                    <a:lnTo>
                      <a:pt x="5" y="2"/>
                    </a:lnTo>
                    <a:lnTo>
                      <a:pt x="3" y="2"/>
                    </a:lnTo>
                    <a:lnTo>
                      <a:pt x="1" y="2"/>
                    </a:lnTo>
                  </a:path>
                </a:pathLst>
              </a:custGeom>
              <a:noFill/>
              <a:ln w="12700" cap="rnd">
                <a:solidFill>
                  <a:srgbClr val="FF0000"/>
                </a:solidFill>
                <a:round/>
                <a:headEnd type="none" w="sm" len="sm"/>
                <a:tailEnd type="none" w="sm" len="sm"/>
              </a:ln>
            </p:spPr>
            <p:txBody>
              <a:bodyPr/>
              <a:lstStyle/>
              <a:p>
                <a:endParaRPr lang="en-US"/>
              </a:p>
            </p:txBody>
          </p:sp>
          <p:sp>
            <p:nvSpPr>
              <p:cNvPr id="115985" name="Freeform 261"/>
              <p:cNvSpPr>
                <a:spLocks/>
              </p:cNvSpPr>
              <p:nvPr/>
            </p:nvSpPr>
            <p:spPr bwMode="auto">
              <a:xfrm>
                <a:off x="2274" y="3707"/>
                <a:ext cx="41" cy="39"/>
              </a:xfrm>
              <a:custGeom>
                <a:avLst/>
                <a:gdLst>
                  <a:gd name="T0" fmla="*/ 20 w 41"/>
                  <a:gd name="T1" fmla="*/ 27 h 39"/>
                  <a:gd name="T2" fmla="*/ 32 w 41"/>
                  <a:gd name="T3" fmla="*/ 38 h 39"/>
                  <a:gd name="T4" fmla="*/ 26 w 41"/>
                  <a:gd name="T5" fmla="*/ 23 h 39"/>
                  <a:gd name="T6" fmla="*/ 40 w 41"/>
                  <a:gd name="T7" fmla="*/ 14 h 39"/>
                  <a:gd name="T8" fmla="*/ 23 w 41"/>
                  <a:gd name="T9" fmla="*/ 15 h 39"/>
                  <a:gd name="T10" fmla="*/ 20 w 41"/>
                  <a:gd name="T11" fmla="*/ 0 h 39"/>
                  <a:gd name="T12" fmla="*/ 16 w 41"/>
                  <a:gd name="T13" fmla="*/ 15 h 39"/>
                  <a:gd name="T14" fmla="*/ 0 w 41"/>
                  <a:gd name="T15" fmla="*/ 14 h 39"/>
                  <a:gd name="T16" fmla="*/ 13 w 41"/>
                  <a:gd name="T17" fmla="*/ 23 h 39"/>
                  <a:gd name="T18" fmla="*/ 7 w 41"/>
                  <a:gd name="T19" fmla="*/ 38 h 39"/>
                  <a:gd name="T20" fmla="*/ 20 w 41"/>
                  <a:gd name="T21" fmla="*/ 27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9"/>
                  <a:gd name="T35" fmla="*/ 41 w 41"/>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9">
                    <a:moveTo>
                      <a:pt x="20" y="27"/>
                    </a:moveTo>
                    <a:lnTo>
                      <a:pt x="32" y="38"/>
                    </a:lnTo>
                    <a:lnTo>
                      <a:pt x="26" y="23"/>
                    </a:lnTo>
                    <a:lnTo>
                      <a:pt x="40" y="14"/>
                    </a:lnTo>
                    <a:lnTo>
                      <a:pt x="23" y="15"/>
                    </a:lnTo>
                    <a:lnTo>
                      <a:pt x="20" y="0"/>
                    </a:lnTo>
                    <a:lnTo>
                      <a:pt x="16" y="15"/>
                    </a:lnTo>
                    <a:lnTo>
                      <a:pt x="0" y="14"/>
                    </a:lnTo>
                    <a:lnTo>
                      <a:pt x="13" y="23"/>
                    </a:lnTo>
                    <a:lnTo>
                      <a:pt x="7" y="38"/>
                    </a:lnTo>
                    <a:lnTo>
                      <a:pt x="20" y="27"/>
                    </a:lnTo>
                  </a:path>
                </a:pathLst>
              </a:custGeom>
              <a:solidFill>
                <a:srgbClr val="FFFFFF"/>
              </a:solidFill>
              <a:ln w="9525">
                <a:noFill/>
                <a:round/>
                <a:headEnd/>
                <a:tailEnd/>
              </a:ln>
            </p:spPr>
            <p:txBody>
              <a:bodyPr/>
              <a:lstStyle/>
              <a:p>
                <a:endParaRPr lang="en-US"/>
              </a:p>
            </p:txBody>
          </p:sp>
          <p:sp>
            <p:nvSpPr>
              <p:cNvPr id="115986" name="Freeform 262"/>
              <p:cNvSpPr>
                <a:spLocks/>
              </p:cNvSpPr>
              <p:nvPr/>
            </p:nvSpPr>
            <p:spPr bwMode="auto">
              <a:xfrm>
                <a:off x="2274" y="3707"/>
                <a:ext cx="41" cy="39"/>
              </a:xfrm>
              <a:custGeom>
                <a:avLst/>
                <a:gdLst>
                  <a:gd name="T0" fmla="*/ 20 w 41"/>
                  <a:gd name="T1" fmla="*/ 27 h 39"/>
                  <a:gd name="T2" fmla="*/ 32 w 41"/>
                  <a:gd name="T3" fmla="*/ 38 h 39"/>
                  <a:gd name="T4" fmla="*/ 26 w 41"/>
                  <a:gd name="T5" fmla="*/ 23 h 39"/>
                  <a:gd name="T6" fmla="*/ 40 w 41"/>
                  <a:gd name="T7" fmla="*/ 14 h 39"/>
                  <a:gd name="T8" fmla="*/ 23 w 41"/>
                  <a:gd name="T9" fmla="*/ 15 h 39"/>
                  <a:gd name="T10" fmla="*/ 20 w 41"/>
                  <a:gd name="T11" fmla="*/ 0 h 39"/>
                  <a:gd name="T12" fmla="*/ 16 w 41"/>
                  <a:gd name="T13" fmla="*/ 15 h 39"/>
                  <a:gd name="T14" fmla="*/ 0 w 41"/>
                  <a:gd name="T15" fmla="*/ 14 h 39"/>
                  <a:gd name="T16" fmla="*/ 13 w 41"/>
                  <a:gd name="T17" fmla="*/ 23 h 39"/>
                  <a:gd name="T18" fmla="*/ 7 w 41"/>
                  <a:gd name="T19" fmla="*/ 38 h 39"/>
                  <a:gd name="T20" fmla="*/ 20 w 41"/>
                  <a:gd name="T21" fmla="*/ 27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9"/>
                  <a:gd name="T35" fmla="*/ 41 w 41"/>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9">
                    <a:moveTo>
                      <a:pt x="20" y="27"/>
                    </a:moveTo>
                    <a:lnTo>
                      <a:pt x="32" y="38"/>
                    </a:lnTo>
                    <a:lnTo>
                      <a:pt x="26" y="23"/>
                    </a:lnTo>
                    <a:lnTo>
                      <a:pt x="40" y="14"/>
                    </a:lnTo>
                    <a:lnTo>
                      <a:pt x="23" y="15"/>
                    </a:lnTo>
                    <a:lnTo>
                      <a:pt x="20" y="0"/>
                    </a:lnTo>
                    <a:lnTo>
                      <a:pt x="16" y="15"/>
                    </a:lnTo>
                    <a:lnTo>
                      <a:pt x="0" y="14"/>
                    </a:lnTo>
                    <a:lnTo>
                      <a:pt x="13" y="23"/>
                    </a:lnTo>
                    <a:lnTo>
                      <a:pt x="7" y="38"/>
                    </a:lnTo>
                    <a:lnTo>
                      <a:pt x="20" y="27"/>
                    </a:lnTo>
                  </a:path>
                </a:pathLst>
              </a:custGeom>
              <a:noFill/>
              <a:ln w="12700" cap="rnd">
                <a:solidFill>
                  <a:srgbClr val="000000"/>
                </a:solidFill>
                <a:round/>
                <a:headEnd type="none" w="sm" len="sm"/>
                <a:tailEnd type="none" w="sm" len="sm"/>
              </a:ln>
            </p:spPr>
            <p:txBody>
              <a:bodyPr/>
              <a:lstStyle/>
              <a:p>
                <a:endParaRPr lang="en-US"/>
              </a:p>
            </p:txBody>
          </p:sp>
          <p:sp>
            <p:nvSpPr>
              <p:cNvPr id="115987" name="Freeform 263"/>
              <p:cNvSpPr>
                <a:spLocks/>
              </p:cNvSpPr>
              <p:nvPr/>
            </p:nvSpPr>
            <p:spPr bwMode="auto">
              <a:xfrm>
                <a:off x="2230" y="3760"/>
                <a:ext cx="41" cy="38"/>
              </a:xfrm>
              <a:custGeom>
                <a:avLst/>
                <a:gdLst>
                  <a:gd name="T0" fmla="*/ 20 w 41"/>
                  <a:gd name="T1" fmla="*/ 26 h 38"/>
                  <a:gd name="T2" fmla="*/ 32 w 41"/>
                  <a:gd name="T3" fmla="*/ 37 h 38"/>
                  <a:gd name="T4" fmla="*/ 26 w 41"/>
                  <a:gd name="T5" fmla="*/ 22 h 38"/>
                  <a:gd name="T6" fmla="*/ 40 w 41"/>
                  <a:gd name="T7" fmla="*/ 13 h 38"/>
                  <a:gd name="T8" fmla="*/ 23 w 41"/>
                  <a:gd name="T9" fmla="*/ 15 h 38"/>
                  <a:gd name="T10" fmla="*/ 20 w 41"/>
                  <a:gd name="T11" fmla="*/ 0 h 38"/>
                  <a:gd name="T12" fmla="*/ 16 w 41"/>
                  <a:gd name="T13" fmla="*/ 15 h 38"/>
                  <a:gd name="T14" fmla="*/ 0 w 41"/>
                  <a:gd name="T15" fmla="*/ 14 h 38"/>
                  <a:gd name="T16" fmla="*/ 13 w 41"/>
                  <a:gd name="T17" fmla="*/ 22 h 38"/>
                  <a:gd name="T18" fmla="*/ 7 w 41"/>
                  <a:gd name="T19" fmla="*/ 37 h 38"/>
                  <a:gd name="T20" fmla="*/ 20 w 41"/>
                  <a:gd name="T21" fmla="*/ 26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8"/>
                  <a:gd name="T35" fmla="*/ 41 w 41"/>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8">
                    <a:moveTo>
                      <a:pt x="20" y="26"/>
                    </a:moveTo>
                    <a:lnTo>
                      <a:pt x="32" y="37"/>
                    </a:lnTo>
                    <a:lnTo>
                      <a:pt x="26" y="22"/>
                    </a:lnTo>
                    <a:lnTo>
                      <a:pt x="40" y="13"/>
                    </a:lnTo>
                    <a:lnTo>
                      <a:pt x="23" y="15"/>
                    </a:lnTo>
                    <a:lnTo>
                      <a:pt x="20" y="0"/>
                    </a:lnTo>
                    <a:lnTo>
                      <a:pt x="16" y="15"/>
                    </a:lnTo>
                    <a:lnTo>
                      <a:pt x="0" y="14"/>
                    </a:lnTo>
                    <a:lnTo>
                      <a:pt x="13" y="22"/>
                    </a:lnTo>
                    <a:lnTo>
                      <a:pt x="7" y="37"/>
                    </a:lnTo>
                    <a:lnTo>
                      <a:pt x="20" y="26"/>
                    </a:lnTo>
                  </a:path>
                </a:pathLst>
              </a:custGeom>
              <a:solidFill>
                <a:srgbClr val="FFFFFF"/>
              </a:solidFill>
              <a:ln w="9525">
                <a:noFill/>
                <a:round/>
                <a:headEnd/>
                <a:tailEnd/>
              </a:ln>
            </p:spPr>
            <p:txBody>
              <a:bodyPr/>
              <a:lstStyle/>
              <a:p>
                <a:endParaRPr lang="en-US"/>
              </a:p>
            </p:txBody>
          </p:sp>
          <p:sp>
            <p:nvSpPr>
              <p:cNvPr id="115988" name="Freeform 264"/>
              <p:cNvSpPr>
                <a:spLocks/>
              </p:cNvSpPr>
              <p:nvPr/>
            </p:nvSpPr>
            <p:spPr bwMode="auto">
              <a:xfrm>
                <a:off x="2230" y="3760"/>
                <a:ext cx="41" cy="38"/>
              </a:xfrm>
              <a:custGeom>
                <a:avLst/>
                <a:gdLst>
                  <a:gd name="T0" fmla="*/ 20 w 41"/>
                  <a:gd name="T1" fmla="*/ 26 h 38"/>
                  <a:gd name="T2" fmla="*/ 32 w 41"/>
                  <a:gd name="T3" fmla="*/ 37 h 38"/>
                  <a:gd name="T4" fmla="*/ 26 w 41"/>
                  <a:gd name="T5" fmla="*/ 22 h 38"/>
                  <a:gd name="T6" fmla="*/ 40 w 41"/>
                  <a:gd name="T7" fmla="*/ 13 h 38"/>
                  <a:gd name="T8" fmla="*/ 23 w 41"/>
                  <a:gd name="T9" fmla="*/ 15 h 38"/>
                  <a:gd name="T10" fmla="*/ 20 w 41"/>
                  <a:gd name="T11" fmla="*/ 0 h 38"/>
                  <a:gd name="T12" fmla="*/ 16 w 41"/>
                  <a:gd name="T13" fmla="*/ 15 h 38"/>
                  <a:gd name="T14" fmla="*/ 0 w 41"/>
                  <a:gd name="T15" fmla="*/ 14 h 38"/>
                  <a:gd name="T16" fmla="*/ 13 w 41"/>
                  <a:gd name="T17" fmla="*/ 22 h 38"/>
                  <a:gd name="T18" fmla="*/ 7 w 41"/>
                  <a:gd name="T19" fmla="*/ 37 h 38"/>
                  <a:gd name="T20" fmla="*/ 20 w 41"/>
                  <a:gd name="T21" fmla="*/ 26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8"/>
                  <a:gd name="T35" fmla="*/ 41 w 41"/>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8">
                    <a:moveTo>
                      <a:pt x="20" y="26"/>
                    </a:moveTo>
                    <a:lnTo>
                      <a:pt x="32" y="37"/>
                    </a:lnTo>
                    <a:lnTo>
                      <a:pt x="26" y="22"/>
                    </a:lnTo>
                    <a:lnTo>
                      <a:pt x="40" y="13"/>
                    </a:lnTo>
                    <a:lnTo>
                      <a:pt x="23" y="15"/>
                    </a:lnTo>
                    <a:lnTo>
                      <a:pt x="20" y="0"/>
                    </a:lnTo>
                    <a:lnTo>
                      <a:pt x="16" y="15"/>
                    </a:lnTo>
                    <a:lnTo>
                      <a:pt x="0" y="14"/>
                    </a:lnTo>
                    <a:lnTo>
                      <a:pt x="13" y="22"/>
                    </a:lnTo>
                    <a:lnTo>
                      <a:pt x="7" y="37"/>
                    </a:lnTo>
                    <a:lnTo>
                      <a:pt x="20" y="26"/>
                    </a:lnTo>
                  </a:path>
                </a:pathLst>
              </a:custGeom>
              <a:noFill/>
              <a:ln w="12700" cap="rnd">
                <a:solidFill>
                  <a:srgbClr val="000000"/>
                </a:solidFill>
                <a:round/>
                <a:headEnd type="none" w="sm" len="sm"/>
                <a:tailEnd type="none" w="sm" len="sm"/>
              </a:ln>
            </p:spPr>
            <p:txBody>
              <a:bodyPr/>
              <a:lstStyle/>
              <a:p>
                <a:endParaRPr lang="en-US"/>
              </a:p>
            </p:txBody>
          </p:sp>
          <p:sp>
            <p:nvSpPr>
              <p:cNvPr id="115989" name="Freeform 265"/>
              <p:cNvSpPr>
                <a:spLocks/>
              </p:cNvSpPr>
              <p:nvPr/>
            </p:nvSpPr>
            <p:spPr bwMode="auto">
              <a:xfrm>
                <a:off x="2296" y="3796"/>
                <a:ext cx="35" cy="32"/>
              </a:xfrm>
              <a:custGeom>
                <a:avLst/>
                <a:gdLst>
                  <a:gd name="T0" fmla="*/ 17 w 35"/>
                  <a:gd name="T1" fmla="*/ 22 h 32"/>
                  <a:gd name="T2" fmla="*/ 27 w 35"/>
                  <a:gd name="T3" fmla="*/ 31 h 32"/>
                  <a:gd name="T4" fmla="*/ 22 w 35"/>
                  <a:gd name="T5" fmla="*/ 18 h 32"/>
                  <a:gd name="T6" fmla="*/ 34 w 35"/>
                  <a:gd name="T7" fmla="*/ 11 h 32"/>
                  <a:gd name="T8" fmla="*/ 20 w 35"/>
                  <a:gd name="T9" fmla="*/ 12 h 32"/>
                  <a:gd name="T10" fmla="*/ 17 w 35"/>
                  <a:gd name="T11" fmla="*/ 0 h 32"/>
                  <a:gd name="T12" fmla="*/ 13 w 35"/>
                  <a:gd name="T13" fmla="*/ 12 h 32"/>
                  <a:gd name="T14" fmla="*/ 0 w 35"/>
                  <a:gd name="T15" fmla="*/ 11 h 32"/>
                  <a:gd name="T16" fmla="*/ 11 w 35"/>
                  <a:gd name="T17" fmla="*/ 18 h 32"/>
                  <a:gd name="T18" fmla="*/ 6 w 35"/>
                  <a:gd name="T19" fmla="*/ 31 h 32"/>
                  <a:gd name="T20" fmla="*/ 17 w 35"/>
                  <a:gd name="T21" fmla="*/ 22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2"/>
                  <a:gd name="T35" fmla="*/ 35 w 35"/>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2">
                    <a:moveTo>
                      <a:pt x="17" y="22"/>
                    </a:moveTo>
                    <a:lnTo>
                      <a:pt x="27" y="31"/>
                    </a:lnTo>
                    <a:lnTo>
                      <a:pt x="22" y="18"/>
                    </a:lnTo>
                    <a:lnTo>
                      <a:pt x="34" y="11"/>
                    </a:lnTo>
                    <a:lnTo>
                      <a:pt x="20" y="12"/>
                    </a:lnTo>
                    <a:lnTo>
                      <a:pt x="17" y="0"/>
                    </a:lnTo>
                    <a:lnTo>
                      <a:pt x="13" y="12"/>
                    </a:lnTo>
                    <a:lnTo>
                      <a:pt x="0" y="11"/>
                    </a:lnTo>
                    <a:lnTo>
                      <a:pt x="11" y="18"/>
                    </a:lnTo>
                    <a:lnTo>
                      <a:pt x="6" y="31"/>
                    </a:lnTo>
                    <a:lnTo>
                      <a:pt x="17" y="22"/>
                    </a:lnTo>
                  </a:path>
                </a:pathLst>
              </a:custGeom>
              <a:solidFill>
                <a:srgbClr val="FFFFFF"/>
              </a:solidFill>
              <a:ln w="9525">
                <a:noFill/>
                <a:round/>
                <a:headEnd/>
                <a:tailEnd/>
              </a:ln>
            </p:spPr>
            <p:txBody>
              <a:bodyPr/>
              <a:lstStyle/>
              <a:p>
                <a:endParaRPr lang="en-US"/>
              </a:p>
            </p:txBody>
          </p:sp>
          <p:sp>
            <p:nvSpPr>
              <p:cNvPr id="115990" name="Freeform 266"/>
              <p:cNvSpPr>
                <a:spLocks/>
              </p:cNvSpPr>
              <p:nvPr/>
            </p:nvSpPr>
            <p:spPr bwMode="auto">
              <a:xfrm>
                <a:off x="2296" y="3796"/>
                <a:ext cx="35" cy="32"/>
              </a:xfrm>
              <a:custGeom>
                <a:avLst/>
                <a:gdLst>
                  <a:gd name="T0" fmla="*/ 17 w 35"/>
                  <a:gd name="T1" fmla="*/ 22 h 32"/>
                  <a:gd name="T2" fmla="*/ 27 w 35"/>
                  <a:gd name="T3" fmla="*/ 31 h 32"/>
                  <a:gd name="T4" fmla="*/ 22 w 35"/>
                  <a:gd name="T5" fmla="*/ 18 h 32"/>
                  <a:gd name="T6" fmla="*/ 34 w 35"/>
                  <a:gd name="T7" fmla="*/ 11 h 32"/>
                  <a:gd name="T8" fmla="*/ 20 w 35"/>
                  <a:gd name="T9" fmla="*/ 12 h 32"/>
                  <a:gd name="T10" fmla="*/ 17 w 35"/>
                  <a:gd name="T11" fmla="*/ 0 h 32"/>
                  <a:gd name="T12" fmla="*/ 13 w 35"/>
                  <a:gd name="T13" fmla="*/ 12 h 32"/>
                  <a:gd name="T14" fmla="*/ 0 w 35"/>
                  <a:gd name="T15" fmla="*/ 11 h 32"/>
                  <a:gd name="T16" fmla="*/ 11 w 35"/>
                  <a:gd name="T17" fmla="*/ 18 h 32"/>
                  <a:gd name="T18" fmla="*/ 6 w 35"/>
                  <a:gd name="T19" fmla="*/ 31 h 32"/>
                  <a:gd name="T20" fmla="*/ 17 w 35"/>
                  <a:gd name="T21" fmla="*/ 22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2"/>
                  <a:gd name="T35" fmla="*/ 35 w 35"/>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2">
                    <a:moveTo>
                      <a:pt x="17" y="22"/>
                    </a:moveTo>
                    <a:lnTo>
                      <a:pt x="27" y="31"/>
                    </a:lnTo>
                    <a:lnTo>
                      <a:pt x="22" y="18"/>
                    </a:lnTo>
                    <a:lnTo>
                      <a:pt x="34" y="11"/>
                    </a:lnTo>
                    <a:lnTo>
                      <a:pt x="20" y="12"/>
                    </a:lnTo>
                    <a:lnTo>
                      <a:pt x="17" y="0"/>
                    </a:lnTo>
                    <a:lnTo>
                      <a:pt x="13" y="12"/>
                    </a:lnTo>
                    <a:lnTo>
                      <a:pt x="0" y="11"/>
                    </a:lnTo>
                    <a:lnTo>
                      <a:pt x="11" y="18"/>
                    </a:lnTo>
                    <a:lnTo>
                      <a:pt x="6" y="31"/>
                    </a:lnTo>
                    <a:lnTo>
                      <a:pt x="17" y="22"/>
                    </a:lnTo>
                  </a:path>
                </a:pathLst>
              </a:custGeom>
              <a:noFill/>
              <a:ln w="12700" cap="rnd">
                <a:solidFill>
                  <a:srgbClr val="000000"/>
                </a:solidFill>
                <a:round/>
                <a:headEnd type="none" w="sm" len="sm"/>
                <a:tailEnd type="none" w="sm" len="sm"/>
              </a:ln>
            </p:spPr>
            <p:txBody>
              <a:bodyPr/>
              <a:lstStyle/>
              <a:p>
                <a:endParaRPr lang="en-US"/>
              </a:p>
            </p:txBody>
          </p:sp>
          <p:sp>
            <p:nvSpPr>
              <p:cNvPr id="115991" name="Freeform 267"/>
              <p:cNvSpPr>
                <a:spLocks/>
              </p:cNvSpPr>
              <p:nvPr/>
            </p:nvSpPr>
            <p:spPr bwMode="auto">
              <a:xfrm>
                <a:off x="2257" y="3843"/>
                <a:ext cx="40" cy="39"/>
              </a:xfrm>
              <a:custGeom>
                <a:avLst/>
                <a:gdLst>
                  <a:gd name="T0" fmla="*/ 19 w 40"/>
                  <a:gd name="T1" fmla="*/ 27 h 39"/>
                  <a:gd name="T2" fmla="*/ 31 w 40"/>
                  <a:gd name="T3" fmla="*/ 38 h 39"/>
                  <a:gd name="T4" fmla="*/ 25 w 40"/>
                  <a:gd name="T5" fmla="*/ 23 h 39"/>
                  <a:gd name="T6" fmla="*/ 39 w 40"/>
                  <a:gd name="T7" fmla="*/ 14 h 39"/>
                  <a:gd name="T8" fmla="*/ 23 w 40"/>
                  <a:gd name="T9" fmla="*/ 15 h 39"/>
                  <a:gd name="T10" fmla="*/ 19 w 40"/>
                  <a:gd name="T11" fmla="*/ 0 h 39"/>
                  <a:gd name="T12" fmla="*/ 15 w 40"/>
                  <a:gd name="T13" fmla="*/ 15 h 39"/>
                  <a:gd name="T14" fmla="*/ 0 w 40"/>
                  <a:gd name="T15" fmla="*/ 14 h 39"/>
                  <a:gd name="T16" fmla="*/ 13 w 40"/>
                  <a:gd name="T17" fmla="*/ 23 h 39"/>
                  <a:gd name="T18" fmla="*/ 7 w 40"/>
                  <a:gd name="T19" fmla="*/ 38 h 39"/>
                  <a:gd name="T20" fmla="*/ 19 w 40"/>
                  <a:gd name="T21" fmla="*/ 27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39"/>
                  <a:gd name="T35" fmla="*/ 40 w 40"/>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39">
                    <a:moveTo>
                      <a:pt x="19" y="27"/>
                    </a:moveTo>
                    <a:lnTo>
                      <a:pt x="31" y="38"/>
                    </a:lnTo>
                    <a:lnTo>
                      <a:pt x="25" y="23"/>
                    </a:lnTo>
                    <a:lnTo>
                      <a:pt x="39" y="14"/>
                    </a:lnTo>
                    <a:lnTo>
                      <a:pt x="23" y="15"/>
                    </a:lnTo>
                    <a:lnTo>
                      <a:pt x="19" y="0"/>
                    </a:lnTo>
                    <a:lnTo>
                      <a:pt x="15" y="15"/>
                    </a:lnTo>
                    <a:lnTo>
                      <a:pt x="0" y="14"/>
                    </a:lnTo>
                    <a:lnTo>
                      <a:pt x="13" y="23"/>
                    </a:lnTo>
                    <a:lnTo>
                      <a:pt x="7" y="38"/>
                    </a:lnTo>
                    <a:lnTo>
                      <a:pt x="19" y="27"/>
                    </a:lnTo>
                  </a:path>
                </a:pathLst>
              </a:custGeom>
              <a:solidFill>
                <a:srgbClr val="FFFFFF"/>
              </a:solidFill>
              <a:ln w="9525">
                <a:noFill/>
                <a:round/>
                <a:headEnd/>
                <a:tailEnd/>
              </a:ln>
            </p:spPr>
            <p:txBody>
              <a:bodyPr/>
              <a:lstStyle/>
              <a:p>
                <a:endParaRPr lang="en-US"/>
              </a:p>
            </p:txBody>
          </p:sp>
          <p:sp>
            <p:nvSpPr>
              <p:cNvPr id="115992" name="Freeform 268"/>
              <p:cNvSpPr>
                <a:spLocks/>
              </p:cNvSpPr>
              <p:nvPr/>
            </p:nvSpPr>
            <p:spPr bwMode="auto">
              <a:xfrm>
                <a:off x="2257" y="3843"/>
                <a:ext cx="40" cy="39"/>
              </a:xfrm>
              <a:custGeom>
                <a:avLst/>
                <a:gdLst>
                  <a:gd name="T0" fmla="*/ 19 w 40"/>
                  <a:gd name="T1" fmla="*/ 27 h 39"/>
                  <a:gd name="T2" fmla="*/ 31 w 40"/>
                  <a:gd name="T3" fmla="*/ 38 h 39"/>
                  <a:gd name="T4" fmla="*/ 25 w 40"/>
                  <a:gd name="T5" fmla="*/ 23 h 39"/>
                  <a:gd name="T6" fmla="*/ 39 w 40"/>
                  <a:gd name="T7" fmla="*/ 14 h 39"/>
                  <a:gd name="T8" fmla="*/ 23 w 40"/>
                  <a:gd name="T9" fmla="*/ 15 h 39"/>
                  <a:gd name="T10" fmla="*/ 19 w 40"/>
                  <a:gd name="T11" fmla="*/ 0 h 39"/>
                  <a:gd name="T12" fmla="*/ 15 w 40"/>
                  <a:gd name="T13" fmla="*/ 15 h 39"/>
                  <a:gd name="T14" fmla="*/ 0 w 40"/>
                  <a:gd name="T15" fmla="*/ 14 h 39"/>
                  <a:gd name="T16" fmla="*/ 13 w 40"/>
                  <a:gd name="T17" fmla="*/ 23 h 39"/>
                  <a:gd name="T18" fmla="*/ 7 w 40"/>
                  <a:gd name="T19" fmla="*/ 38 h 39"/>
                  <a:gd name="T20" fmla="*/ 19 w 40"/>
                  <a:gd name="T21" fmla="*/ 27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39"/>
                  <a:gd name="T35" fmla="*/ 40 w 40"/>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39">
                    <a:moveTo>
                      <a:pt x="19" y="27"/>
                    </a:moveTo>
                    <a:lnTo>
                      <a:pt x="31" y="38"/>
                    </a:lnTo>
                    <a:lnTo>
                      <a:pt x="25" y="23"/>
                    </a:lnTo>
                    <a:lnTo>
                      <a:pt x="39" y="14"/>
                    </a:lnTo>
                    <a:lnTo>
                      <a:pt x="23" y="15"/>
                    </a:lnTo>
                    <a:lnTo>
                      <a:pt x="19" y="0"/>
                    </a:lnTo>
                    <a:lnTo>
                      <a:pt x="15" y="15"/>
                    </a:lnTo>
                    <a:lnTo>
                      <a:pt x="0" y="14"/>
                    </a:lnTo>
                    <a:lnTo>
                      <a:pt x="13" y="23"/>
                    </a:lnTo>
                    <a:lnTo>
                      <a:pt x="7" y="38"/>
                    </a:lnTo>
                    <a:lnTo>
                      <a:pt x="19" y="27"/>
                    </a:lnTo>
                  </a:path>
                </a:pathLst>
              </a:custGeom>
              <a:noFill/>
              <a:ln w="12700" cap="rnd">
                <a:solidFill>
                  <a:srgbClr val="000000"/>
                </a:solidFill>
                <a:round/>
                <a:headEnd type="none" w="sm" len="sm"/>
                <a:tailEnd type="none" w="sm" len="sm"/>
              </a:ln>
            </p:spPr>
            <p:txBody>
              <a:bodyPr/>
              <a:lstStyle/>
              <a:p>
                <a:endParaRPr lang="en-US"/>
              </a:p>
            </p:txBody>
          </p:sp>
          <p:sp>
            <p:nvSpPr>
              <p:cNvPr id="115993" name="Freeform 269"/>
              <p:cNvSpPr>
                <a:spLocks/>
              </p:cNvSpPr>
              <p:nvPr/>
            </p:nvSpPr>
            <p:spPr bwMode="auto">
              <a:xfrm>
                <a:off x="2332" y="3755"/>
                <a:ext cx="41" cy="39"/>
              </a:xfrm>
              <a:custGeom>
                <a:avLst/>
                <a:gdLst>
                  <a:gd name="T0" fmla="*/ 19 w 41"/>
                  <a:gd name="T1" fmla="*/ 27 h 39"/>
                  <a:gd name="T2" fmla="*/ 32 w 41"/>
                  <a:gd name="T3" fmla="*/ 38 h 39"/>
                  <a:gd name="T4" fmla="*/ 26 w 41"/>
                  <a:gd name="T5" fmla="*/ 23 h 39"/>
                  <a:gd name="T6" fmla="*/ 40 w 41"/>
                  <a:gd name="T7" fmla="*/ 14 h 39"/>
                  <a:gd name="T8" fmla="*/ 23 w 41"/>
                  <a:gd name="T9" fmla="*/ 15 h 39"/>
                  <a:gd name="T10" fmla="*/ 19 w 41"/>
                  <a:gd name="T11" fmla="*/ 0 h 39"/>
                  <a:gd name="T12" fmla="*/ 16 w 41"/>
                  <a:gd name="T13" fmla="*/ 15 h 39"/>
                  <a:gd name="T14" fmla="*/ 0 w 41"/>
                  <a:gd name="T15" fmla="*/ 14 h 39"/>
                  <a:gd name="T16" fmla="*/ 13 w 41"/>
                  <a:gd name="T17" fmla="*/ 23 h 39"/>
                  <a:gd name="T18" fmla="*/ 7 w 41"/>
                  <a:gd name="T19" fmla="*/ 38 h 39"/>
                  <a:gd name="T20" fmla="*/ 19 w 41"/>
                  <a:gd name="T21" fmla="*/ 27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9"/>
                  <a:gd name="T35" fmla="*/ 41 w 41"/>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9">
                    <a:moveTo>
                      <a:pt x="19" y="27"/>
                    </a:moveTo>
                    <a:lnTo>
                      <a:pt x="32" y="38"/>
                    </a:lnTo>
                    <a:lnTo>
                      <a:pt x="26" y="23"/>
                    </a:lnTo>
                    <a:lnTo>
                      <a:pt x="40" y="14"/>
                    </a:lnTo>
                    <a:lnTo>
                      <a:pt x="23" y="15"/>
                    </a:lnTo>
                    <a:lnTo>
                      <a:pt x="19" y="0"/>
                    </a:lnTo>
                    <a:lnTo>
                      <a:pt x="16" y="15"/>
                    </a:lnTo>
                    <a:lnTo>
                      <a:pt x="0" y="14"/>
                    </a:lnTo>
                    <a:lnTo>
                      <a:pt x="13" y="23"/>
                    </a:lnTo>
                    <a:lnTo>
                      <a:pt x="7" y="38"/>
                    </a:lnTo>
                    <a:lnTo>
                      <a:pt x="19" y="27"/>
                    </a:lnTo>
                  </a:path>
                </a:pathLst>
              </a:custGeom>
              <a:solidFill>
                <a:srgbClr val="FFFFFF"/>
              </a:solidFill>
              <a:ln w="9525">
                <a:noFill/>
                <a:round/>
                <a:headEnd/>
                <a:tailEnd/>
              </a:ln>
            </p:spPr>
            <p:txBody>
              <a:bodyPr/>
              <a:lstStyle/>
              <a:p>
                <a:endParaRPr lang="en-US"/>
              </a:p>
            </p:txBody>
          </p:sp>
          <p:sp>
            <p:nvSpPr>
              <p:cNvPr id="115994" name="Freeform 270"/>
              <p:cNvSpPr>
                <a:spLocks/>
              </p:cNvSpPr>
              <p:nvPr/>
            </p:nvSpPr>
            <p:spPr bwMode="auto">
              <a:xfrm>
                <a:off x="2332" y="3755"/>
                <a:ext cx="41" cy="39"/>
              </a:xfrm>
              <a:custGeom>
                <a:avLst/>
                <a:gdLst>
                  <a:gd name="T0" fmla="*/ 19 w 41"/>
                  <a:gd name="T1" fmla="*/ 27 h 39"/>
                  <a:gd name="T2" fmla="*/ 32 w 41"/>
                  <a:gd name="T3" fmla="*/ 38 h 39"/>
                  <a:gd name="T4" fmla="*/ 26 w 41"/>
                  <a:gd name="T5" fmla="*/ 23 h 39"/>
                  <a:gd name="T6" fmla="*/ 40 w 41"/>
                  <a:gd name="T7" fmla="*/ 14 h 39"/>
                  <a:gd name="T8" fmla="*/ 23 w 41"/>
                  <a:gd name="T9" fmla="*/ 15 h 39"/>
                  <a:gd name="T10" fmla="*/ 19 w 41"/>
                  <a:gd name="T11" fmla="*/ 0 h 39"/>
                  <a:gd name="T12" fmla="*/ 16 w 41"/>
                  <a:gd name="T13" fmla="*/ 15 h 39"/>
                  <a:gd name="T14" fmla="*/ 0 w 41"/>
                  <a:gd name="T15" fmla="*/ 14 h 39"/>
                  <a:gd name="T16" fmla="*/ 13 w 41"/>
                  <a:gd name="T17" fmla="*/ 23 h 39"/>
                  <a:gd name="T18" fmla="*/ 7 w 41"/>
                  <a:gd name="T19" fmla="*/ 38 h 39"/>
                  <a:gd name="T20" fmla="*/ 19 w 41"/>
                  <a:gd name="T21" fmla="*/ 27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9"/>
                  <a:gd name="T35" fmla="*/ 41 w 41"/>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9">
                    <a:moveTo>
                      <a:pt x="19" y="27"/>
                    </a:moveTo>
                    <a:lnTo>
                      <a:pt x="32" y="38"/>
                    </a:lnTo>
                    <a:lnTo>
                      <a:pt x="26" y="23"/>
                    </a:lnTo>
                    <a:lnTo>
                      <a:pt x="40" y="14"/>
                    </a:lnTo>
                    <a:lnTo>
                      <a:pt x="23" y="15"/>
                    </a:lnTo>
                    <a:lnTo>
                      <a:pt x="19" y="0"/>
                    </a:lnTo>
                    <a:lnTo>
                      <a:pt x="16" y="15"/>
                    </a:lnTo>
                    <a:lnTo>
                      <a:pt x="0" y="14"/>
                    </a:lnTo>
                    <a:lnTo>
                      <a:pt x="13" y="23"/>
                    </a:lnTo>
                    <a:lnTo>
                      <a:pt x="7" y="38"/>
                    </a:lnTo>
                    <a:lnTo>
                      <a:pt x="19" y="27"/>
                    </a:lnTo>
                  </a:path>
                </a:pathLst>
              </a:custGeom>
              <a:noFill/>
              <a:ln w="12700" cap="rnd">
                <a:solidFill>
                  <a:srgbClr val="000000"/>
                </a:solidFill>
                <a:round/>
                <a:headEnd type="none" w="sm" len="sm"/>
                <a:tailEnd type="none" w="sm" len="sm"/>
              </a:ln>
            </p:spPr>
            <p:txBody>
              <a:bodyPr/>
              <a:lstStyle/>
              <a:p>
                <a:endParaRPr lang="en-US"/>
              </a:p>
            </p:txBody>
          </p:sp>
        </p:grpSp>
        <p:sp>
          <p:nvSpPr>
            <p:cNvPr id="115976" name="Rectangle 271"/>
            <p:cNvSpPr>
              <a:spLocks noChangeArrowheads="1"/>
            </p:cNvSpPr>
            <p:nvPr/>
          </p:nvSpPr>
          <p:spPr bwMode="auto">
            <a:xfrm>
              <a:off x="2064" y="4192"/>
              <a:ext cx="576" cy="256"/>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Papua New Guinea</a:t>
              </a:r>
              <a:endParaRPr lang="en-US">
                <a:ea typeface="MS PGothic" pitchFamily="34" charset="-128"/>
              </a:endParaRPr>
            </a:p>
          </p:txBody>
        </p:sp>
      </p:grpSp>
      <p:grpSp>
        <p:nvGrpSpPr>
          <p:cNvPr id="23" name="Group 272"/>
          <p:cNvGrpSpPr>
            <a:grpSpLocks/>
          </p:cNvGrpSpPr>
          <p:nvPr/>
        </p:nvGrpSpPr>
        <p:grpSpPr bwMode="auto">
          <a:xfrm>
            <a:off x="1600200" y="457200"/>
            <a:ext cx="858838" cy="695325"/>
            <a:chOff x="1150" y="491"/>
            <a:chExt cx="541" cy="438"/>
          </a:xfrm>
        </p:grpSpPr>
        <p:grpSp>
          <p:nvGrpSpPr>
            <p:cNvPr id="115926" name="Group 273"/>
            <p:cNvGrpSpPr>
              <a:grpSpLocks/>
            </p:cNvGrpSpPr>
            <p:nvPr/>
          </p:nvGrpSpPr>
          <p:grpSpPr bwMode="auto">
            <a:xfrm>
              <a:off x="1150" y="491"/>
              <a:ext cx="541" cy="289"/>
              <a:chOff x="1150" y="491"/>
              <a:chExt cx="541" cy="289"/>
            </a:xfrm>
          </p:grpSpPr>
          <p:sp>
            <p:nvSpPr>
              <p:cNvPr id="115928" name="Rectangle 274"/>
              <p:cNvSpPr>
                <a:spLocks noChangeArrowheads="1"/>
              </p:cNvSpPr>
              <p:nvPr/>
            </p:nvSpPr>
            <p:spPr bwMode="auto">
              <a:xfrm>
                <a:off x="1151" y="492"/>
                <a:ext cx="539" cy="288"/>
              </a:xfrm>
              <a:prstGeom prst="rect">
                <a:avLst/>
              </a:prstGeom>
              <a:solidFill>
                <a:srgbClr val="002784"/>
              </a:solidFill>
              <a:ln w="9525">
                <a:noFill/>
                <a:miter lim="800000"/>
                <a:headEnd/>
                <a:tailEnd/>
              </a:ln>
            </p:spPr>
            <p:txBody>
              <a:bodyPr wrap="none" anchor="ctr"/>
              <a:lstStyle/>
              <a:p>
                <a:pPr defTabSz="457200"/>
                <a:endParaRPr lang="vi-VN">
                  <a:ea typeface="MS PGothic" pitchFamily="34" charset="-128"/>
                </a:endParaRPr>
              </a:p>
            </p:txBody>
          </p:sp>
          <p:sp>
            <p:nvSpPr>
              <p:cNvPr id="115929" name="Freeform 275"/>
              <p:cNvSpPr>
                <a:spLocks/>
              </p:cNvSpPr>
              <p:nvPr/>
            </p:nvSpPr>
            <p:spPr bwMode="auto">
              <a:xfrm>
                <a:off x="1150" y="491"/>
                <a:ext cx="541" cy="289"/>
              </a:xfrm>
              <a:custGeom>
                <a:avLst/>
                <a:gdLst>
                  <a:gd name="T0" fmla="*/ 0 w 541"/>
                  <a:gd name="T1" fmla="*/ 287 h 289"/>
                  <a:gd name="T2" fmla="*/ 539 w 541"/>
                  <a:gd name="T3" fmla="*/ 287 h 289"/>
                  <a:gd name="T4" fmla="*/ 539 w 541"/>
                  <a:gd name="T5" fmla="*/ 0 h 289"/>
                  <a:gd name="T6" fmla="*/ 0 w 541"/>
                  <a:gd name="T7" fmla="*/ 0 h 289"/>
                  <a:gd name="T8" fmla="*/ 0 w 541"/>
                  <a:gd name="T9" fmla="*/ 0 h 289"/>
                  <a:gd name="T10" fmla="*/ 540 w 541"/>
                  <a:gd name="T11" fmla="*/ 0 h 289"/>
                  <a:gd name="T12" fmla="*/ 540 w 541"/>
                  <a:gd name="T13" fmla="*/ 0 h 289"/>
                  <a:gd name="T14" fmla="*/ 540 w 541"/>
                  <a:gd name="T15" fmla="*/ 288 h 289"/>
                  <a:gd name="T16" fmla="*/ 540 w 541"/>
                  <a:gd name="T17" fmla="*/ 288 h 289"/>
                  <a:gd name="T18" fmla="*/ 0 w 541"/>
                  <a:gd name="T19" fmla="*/ 288 h 289"/>
                  <a:gd name="T20" fmla="*/ 0 w 541"/>
                  <a:gd name="T21" fmla="*/ 288 h 289"/>
                  <a:gd name="T22" fmla="*/ 0 w 541"/>
                  <a:gd name="T23" fmla="*/ 287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1"/>
                  <a:gd name="T37" fmla="*/ 0 h 289"/>
                  <a:gd name="T38" fmla="*/ 541 w 541"/>
                  <a:gd name="T39" fmla="*/ 289 h 2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1" h="289">
                    <a:moveTo>
                      <a:pt x="0" y="287"/>
                    </a:moveTo>
                    <a:lnTo>
                      <a:pt x="539" y="287"/>
                    </a:lnTo>
                    <a:lnTo>
                      <a:pt x="539" y="0"/>
                    </a:lnTo>
                    <a:lnTo>
                      <a:pt x="0" y="0"/>
                    </a:lnTo>
                    <a:lnTo>
                      <a:pt x="540" y="0"/>
                    </a:lnTo>
                    <a:lnTo>
                      <a:pt x="540" y="288"/>
                    </a:lnTo>
                    <a:lnTo>
                      <a:pt x="0" y="288"/>
                    </a:lnTo>
                    <a:lnTo>
                      <a:pt x="0" y="287"/>
                    </a:lnTo>
                  </a:path>
                </a:pathLst>
              </a:custGeom>
              <a:solidFill>
                <a:srgbClr val="000000"/>
              </a:solidFill>
              <a:ln w="9525">
                <a:noFill/>
                <a:round/>
                <a:headEnd/>
                <a:tailEnd/>
              </a:ln>
            </p:spPr>
            <p:txBody>
              <a:bodyPr/>
              <a:lstStyle/>
              <a:p>
                <a:endParaRPr lang="en-US"/>
              </a:p>
            </p:txBody>
          </p:sp>
          <p:sp>
            <p:nvSpPr>
              <p:cNvPr id="115930" name="Freeform 276"/>
              <p:cNvSpPr>
                <a:spLocks/>
              </p:cNvSpPr>
              <p:nvPr/>
            </p:nvSpPr>
            <p:spPr bwMode="auto">
              <a:xfrm>
                <a:off x="1150" y="491"/>
                <a:ext cx="17" cy="289"/>
              </a:xfrm>
              <a:custGeom>
                <a:avLst/>
                <a:gdLst>
                  <a:gd name="T0" fmla="*/ 16 w 17"/>
                  <a:gd name="T1" fmla="*/ 0 h 289"/>
                  <a:gd name="T2" fmla="*/ 16 w 17"/>
                  <a:gd name="T3" fmla="*/ 288 h 289"/>
                  <a:gd name="T4" fmla="*/ 0 w 17"/>
                  <a:gd name="T5" fmla="*/ 288 h 289"/>
                  <a:gd name="T6" fmla="*/ 0 w 17"/>
                  <a:gd name="T7" fmla="*/ 0 h 289"/>
                  <a:gd name="T8" fmla="*/ 16 w 17"/>
                  <a:gd name="T9" fmla="*/ 0 h 289"/>
                  <a:gd name="T10" fmla="*/ 16 w 17"/>
                  <a:gd name="T11" fmla="*/ 0 h 289"/>
                  <a:gd name="T12" fmla="*/ 0 60000 65536"/>
                  <a:gd name="T13" fmla="*/ 0 60000 65536"/>
                  <a:gd name="T14" fmla="*/ 0 60000 65536"/>
                  <a:gd name="T15" fmla="*/ 0 60000 65536"/>
                  <a:gd name="T16" fmla="*/ 0 60000 65536"/>
                  <a:gd name="T17" fmla="*/ 0 60000 65536"/>
                  <a:gd name="T18" fmla="*/ 0 w 17"/>
                  <a:gd name="T19" fmla="*/ 0 h 289"/>
                  <a:gd name="T20" fmla="*/ 17 w 17"/>
                  <a:gd name="T21" fmla="*/ 289 h 289"/>
                </a:gdLst>
                <a:ahLst/>
                <a:cxnLst>
                  <a:cxn ang="T12">
                    <a:pos x="T0" y="T1"/>
                  </a:cxn>
                  <a:cxn ang="T13">
                    <a:pos x="T2" y="T3"/>
                  </a:cxn>
                  <a:cxn ang="T14">
                    <a:pos x="T4" y="T5"/>
                  </a:cxn>
                  <a:cxn ang="T15">
                    <a:pos x="T6" y="T7"/>
                  </a:cxn>
                  <a:cxn ang="T16">
                    <a:pos x="T8" y="T9"/>
                  </a:cxn>
                  <a:cxn ang="T17">
                    <a:pos x="T10" y="T11"/>
                  </a:cxn>
                </a:cxnLst>
                <a:rect l="T18" t="T19" r="T20" b="T21"/>
                <a:pathLst>
                  <a:path w="17" h="289">
                    <a:moveTo>
                      <a:pt x="16" y="0"/>
                    </a:moveTo>
                    <a:lnTo>
                      <a:pt x="16" y="288"/>
                    </a:lnTo>
                    <a:lnTo>
                      <a:pt x="0" y="288"/>
                    </a:lnTo>
                    <a:lnTo>
                      <a:pt x="0" y="0"/>
                    </a:lnTo>
                    <a:lnTo>
                      <a:pt x="16" y="0"/>
                    </a:lnTo>
                  </a:path>
                </a:pathLst>
              </a:custGeom>
              <a:solidFill>
                <a:srgbClr val="000000"/>
              </a:solidFill>
              <a:ln w="9525">
                <a:noFill/>
                <a:round/>
                <a:headEnd/>
                <a:tailEnd/>
              </a:ln>
            </p:spPr>
            <p:txBody>
              <a:bodyPr/>
              <a:lstStyle/>
              <a:p>
                <a:endParaRPr lang="en-US"/>
              </a:p>
            </p:txBody>
          </p:sp>
          <p:sp>
            <p:nvSpPr>
              <p:cNvPr id="115931" name="Freeform 277"/>
              <p:cNvSpPr>
                <a:spLocks/>
              </p:cNvSpPr>
              <p:nvPr/>
            </p:nvSpPr>
            <p:spPr bwMode="auto">
              <a:xfrm>
                <a:off x="1247" y="674"/>
                <a:ext cx="50" cy="50"/>
              </a:xfrm>
              <a:custGeom>
                <a:avLst/>
                <a:gdLst>
                  <a:gd name="T0" fmla="*/ 19 w 50"/>
                  <a:gd name="T1" fmla="*/ 13 h 50"/>
                  <a:gd name="T2" fmla="*/ 24 w 50"/>
                  <a:gd name="T3" fmla="*/ 0 h 50"/>
                  <a:gd name="T4" fmla="*/ 30 w 50"/>
                  <a:gd name="T5" fmla="*/ 13 h 50"/>
                  <a:gd name="T6" fmla="*/ 44 w 50"/>
                  <a:gd name="T7" fmla="*/ 9 h 50"/>
                  <a:gd name="T8" fmla="*/ 37 w 50"/>
                  <a:gd name="T9" fmla="*/ 22 h 50"/>
                  <a:gd name="T10" fmla="*/ 49 w 50"/>
                  <a:gd name="T11" fmla="*/ 30 h 50"/>
                  <a:gd name="T12" fmla="*/ 35 w 50"/>
                  <a:gd name="T13" fmla="*/ 33 h 50"/>
                  <a:gd name="T14" fmla="*/ 35 w 50"/>
                  <a:gd name="T15" fmla="*/ 48 h 50"/>
                  <a:gd name="T16" fmla="*/ 24 w 50"/>
                  <a:gd name="T17" fmla="*/ 38 h 50"/>
                  <a:gd name="T18" fmla="*/ 14 w 50"/>
                  <a:gd name="T19" fmla="*/ 49 h 50"/>
                  <a:gd name="T20" fmla="*/ 14 w 50"/>
                  <a:gd name="T21" fmla="*/ 33 h 50"/>
                  <a:gd name="T22" fmla="*/ 0 w 50"/>
                  <a:gd name="T23" fmla="*/ 30 h 50"/>
                  <a:gd name="T24" fmla="*/ 11 w 50"/>
                  <a:gd name="T25" fmla="*/ 21 h 50"/>
                  <a:gd name="T26" fmla="*/ 5 w 50"/>
                  <a:gd name="T27" fmla="*/ 9 h 50"/>
                  <a:gd name="T28" fmla="*/ 19 w 50"/>
                  <a:gd name="T29" fmla="*/ 13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50"/>
                  <a:gd name="T47" fmla="*/ 50 w 50"/>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50">
                    <a:moveTo>
                      <a:pt x="19" y="13"/>
                    </a:moveTo>
                    <a:lnTo>
                      <a:pt x="24" y="0"/>
                    </a:lnTo>
                    <a:lnTo>
                      <a:pt x="30" y="13"/>
                    </a:lnTo>
                    <a:lnTo>
                      <a:pt x="44" y="9"/>
                    </a:lnTo>
                    <a:lnTo>
                      <a:pt x="37" y="22"/>
                    </a:lnTo>
                    <a:lnTo>
                      <a:pt x="49" y="30"/>
                    </a:lnTo>
                    <a:lnTo>
                      <a:pt x="35" y="33"/>
                    </a:lnTo>
                    <a:lnTo>
                      <a:pt x="35" y="48"/>
                    </a:lnTo>
                    <a:lnTo>
                      <a:pt x="24" y="38"/>
                    </a:lnTo>
                    <a:lnTo>
                      <a:pt x="14" y="49"/>
                    </a:lnTo>
                    <a:lnTo>
                      <a:pt x="14" y="33"/>
                    </a:lnTo>
                    <a:lnTo>
                      <a:pt x="0" y="30"/>
                    </a:lnTo>
                    <a:lnTo>
                      <a:pt x="11" y="21"/>
                    </a:lnTo>
                    <a:lnTo>
                      <a:pt x="5" y="9"/>
                    </a:lnTo>
                    <a:lnTo>
                      <a:pt x="19" y="13"/>
                    </a:lnTo>
                  </a:path>
                </a:pathLst>
              </a:custGeom>
              <a:solidFill>
                <a:srgbClr val="FFFFFF"/>
              </a:solidFill>
              <a:ln w="9525">
                <a:noFill/>
                <a:round/>
                <a:headEnd/>
                <a:tailEnd/>
              </a:ln>
            </p:spPr>
            <p:txBody>
              <a:bodyPr/>
              <a:lstStyle/>
              <a:p>
                <a:endParaRPr lang="en-US"/>
              </a:p>
            </p:txBody>
          </p:sp>
          <p:sp>
            <p:nvSpPr>
              <p:cNvPr id="115932" name="Freeform 278"/>
              <p:cNvSpPr>
                <a:spLocks/>
              </p:cNvSpPr>
              <p:nvPr/>
            </p:nvSpPr>
            <p:spPr bwMode="auto">
              <a:xfrm>
                <a:off x="1247" y="674"/>
                <a:ext cx="50" cy="50"/>
              </a:xfrm>
              <a:custGeom>
                <a:avLst/>
                <a:gdLst>
                  <a:gd name="T0" fmla="*/ 24 w 50"/>
                  <a:gd name="T1" fmla="*/ 0 h 50"/>
                  <a:gd name="T2" fmla="*/ 25 w 50"/>
                  <a:gd name="T3" fmla="*/ 0 h 50"/>
                  <a:gd name="T4" fmla="*/ 30 w 50"/>
                  <a:gd name="T5" fmla="*/ 12 h 50"/>
                  <a:gd name="T6" fmla="*/ 44 w 50"/>
                  <a:gd name="T7" fmla="*/ 9 h 50"/>
                  <a:gd name="T8" fmla="*/ 45 w 50"/>
                  <a:gd name="T9" fmla="*/ 9 h 50"/>
                  <a:gd name="T10" fmla="*/ 38 w 50"/>
                  <a:gd name="T11" fmla="*/ 22 h 50"/>
                  <a:gd name="T12" fmla="*/ 49 w 50"/>
                  <a:gd name="T13" fmla="*/ 29 h 50"/>
                  <a:gd name="T14" fmla="*/ 49 w 50"/>
                  <a:gd name="T15" fmla="*/ 30 h 50"/>
                  <a:gd name="T16" fmla="*/ 35 w 50"/>
                  <a:gd name="T17" fmla="*/ 34 h 50"/>
                  <a:gd name="T18" fmla="*/ 36 w 50"/>
                  <a:gd name="T19" fmla="*/ 48 h 50"/>
                  <a:gd name="T20" fmla="*/ 35 w 50"/>
                  <a:gd name="T21" fmla="*/ 49 h 50"/>
                  <a:gd name="T22" fmla="*/ 24 w 50"/>
                  <a:gd name="T23" fmla="*/ 39 h 50"/>
                  <a:gd name="T24" fmla="*/ 14 w 50"/>
                  <a:gd name="T25" fmla="*/ 49 h 50"/>
                  <a:gd name="T26" fmla="*/ 14 w 50"/>
                  <a:gd name="T27" fmla="*/ 49 h 50"/>
                  <a:gd name="T28" fmla="*/ 14 w 50"/>
                  <a:gd name="T29" fmla="*/ 34 h 50"/>
                  <a:gd name="T30" fmla="*/ 0 w 50"/>
                  <a:gd name="T31" fmla="*/ 31 h 50"/>
                  <a:gd name="T32" fmla="*/ 0 w 50"/>
                  <a:gd name="T33" fmla="*/ 30 h 50"/>
                  <a:gd name="T34" fmla="*/ 11 w 50"/>
                  <a:gd name="T35" fmla="*/ 21 h 50"/>
                  <a:gd name="T36" fmla="*/ 4 w 50"/>
                  <a:gd name="T37" fmla="*/ 9 h 50"/>
                  <a:gd name="T38" fmla="*/ 5 w 50"/>
                  <a:gd name="T39" fmla="*/ 9 h 50"/>
                  <a:gd name="T40" fmla="*/ 19 w 50"/>
                  <a:gd name="T41" fmla="*/ 12 h 50"/>
                  <a:gd name="T42" fmla="*/ 19 w 50"/>
                  <a:gd name="T43" fmla="*/ 13 h 50"/>
                  <a:gd name="T44" fmla="*/ 6 w 50"/>
                  <a:gd name="T45" fmla="*/ 9 h 50"/>
                  <a:gd name="T46" fmla="*/ 12 w 50"/>
                  <a:gd name="T47" fmla="*/ 21 h 50"/>
                  <a:gd name="T48" fmla="*/ 11 w 50"/>
                  <a:gd name="T49" fmla="*/ 22 h 50"/>
                  <a:gd name="T50" fmla="*/ 1 w 50"/>
                  <a:gd name="T51" fmla="*/ 30 h 50"/>
                  <a:gd name="T52" fmla="*/ 14 w 50"/>
                  <a:gd name="T53" fmla="*/ 33 h 50"/>
                  <a:gd name="T54" fmla="*/ 15 w 50"/>
                  <a:gd name="T55" fmla="*/ 33 h 50"/>
                  <a:gd name="T56" fmla="*/ 15 w 50"/>
                  <a:gd name="T57" fmla="*/ 47 h 50"/>
                  <a:gd name="T58" fmla="*/ 24 w 50"/>
                  <a:gd name="T59" fmla="*/ 38 h 50"/>
                  <a:gd name="T60" fmla="*/ 35 w 50"/>
                  <a:gd name="T61" fmla="*/ 46 h 50"/>
                  <a:gd name="T62" fmla="*/ 34 w 50"/>
                  <a:gd name="T63" fmla="*/ 33 h 50"/>
                  <a:gd name="T64" fmla="*/ 35 w 50"/>
                  <a:gd name="T65" fmla="*/ 33 h 50"/>
                  <a:gd name="T66" fmla="*/ 48 w 50"/>
                  <a:gd name="T67" fmla="*/ 30 h 50"/>
                  <a:gd name="T68" fmla="*/ 37 w 50"/>
                  <a:gd name="T69" fmla="*/ 23 h 50"/>
                  <a:gd name="T70" fmla="*/ 37 w 50"/>
                  <a:gd name="T71" fmla="*/ 22 h 50"/>
                  <a:gd name="T72" fmla="*/ 43 w 50"/>
                  <a:gd name="T73" fmla="*/ 9 h 50"/>
                  <a:gd name="T74" fmla="*/ 30 w 50"/>
                  <a:gd name="T75" fmla="*/ 13 h 50"/>
                  <a:gd name="T76" fmla="*/ 29 w 50"/>
                  <a:gd name="T77" fmla="*/ 13 h 50"/>
                  <a:gd name="T78" fmla="*/ 24 w 50"/>
                  <a:gd name="T79" fmla="*/ 0 h 50"/>
                  <a:gd name="T80" fmla="*/ 24 w 50"/>
                  <a:gd name="T81" fmla="*/ 0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50"/>
                  <a:gd name="T125" fmla="*/ 50 w 50"/>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50">
                    <a:moveTo>
                      <a:pt x="24" y="0"/>
                    </a:moveTo>
                    <a:lnTo>
                      <a:pt x="25" y="0"/>
                    </a:lnTo>
                    <a:lnTo>
                      <a:pt x="30" y="12"/>
                    </a:lnTo>
                    <a:lnTo>
                      <a:pt x="44" y="9"/>
                    </a:lnTo>
                    <a:lnTo>
                      <a:pt x="45" y="9"/>
                    </a:lnTo>
                    <a:lnTo>
                      <a:pt x="38" y="22"/>
                    </a:lnTo>
                    <a:lnTo>
                      <a:pt x="49" y="29"/>
                    </a:lnTo>
                    <a:lnTo>
                      <a:pt x="49" y="30"/>
                    </a:lnTo>
                    <a:lnTo>
                      <a:pt x="35" y="34"/>
                    </a:lnTo>
                    <a:lnTo>
                      <a:pt x="36" y="48"/>
                    </a:lnTo>
                    <a:lnTo>
                      <a:pt x="35" y="49"/>
                    </a:lnTo>
                    <a:lnTo>
                      <a:pt x="24" y="39"/>
                    </a:lnTo>
                    <a:lnTo>
                      <a:pt x="14" y="49"/>
                    </a:lnTo>
                    <a:lnTo>
                      <a:pt x="14" y="34"/>
                    </a:lnTo>
                    <a:lnTo>
                      <a:pt x="0" y="31"/>
                    </a:lnTo>
                    <a:lnTo>
                      <a:pt x="0" y="30"/>
                    </a:lnTo>
                    <a:lnTo>
                      <a:pt x="11" y="21"/>
                    </a:lnTo>
                    <a:lnTo>
                      <a:pt x="4" y="9"/>
                    </a:lnTo>
                    <a:lnTo>
                      <a:pt x="5" y="9"/>
                    </a:lnTo>
                    <a:lnTo>
                      <a:pt x="19" y="12"/>
                    </a:lnTo>
                    <a:lnTo>
                      <a:pt x="19" y="13"/>
                    </a:lnTo>
                    <a:lnTo>
                      <a:pt x="6" y="9"/>
                    </a:lnTo>
                    <a:lnTo>
                      <a:pt x="12" y="21"/>
                    </a:lnTo>
                    <a:lnTo>
                      <a:pt x="11" y="22"/>
                    </a:lnTo>
                    <a:lnTo>
                      <a:pt x="1" y="30"/>
                    </a:lnTo>
                    <a:lnTo>
                      <a:pt x="14" y="33"/>
                    </a:lnTo>
                    <a:lnTo>
                      <a:pt x="15" y="33"/>
                    </a:lnTo>
                    <a:lnTo>
                      <a:pt x="15" y="47"/>
                    </a:lnTo>
                    <a:lnTo>
                      <a:pt x="24" y="38"/>
                    </a:lnTo>
                    <a:lnTo>
                      <a:pt x="35" y="46"/>
                    </a:lnTo>
                    <a:lnTo>
                      <a:pt x="34" y="33"/>
                    </a:lnTo>
                    <a:lnTo>
                      <a:pt x="35" y="33"/>
                    </a:lnTo>
                    <a:lnTo>
                      <a:pt x="48" y="30"/>
                    </a:lnTo>
                    <a:lnTo>
                      <a:pt x="37" y="23"/>
                    </a:lnTo>
                    <a:lnTo>
                      <a:pt x="37" y="22"/>
                    </a:lnTo>
                    <a:lnTo>
                      <a:pt x="43" y="9"/>
                    </a:lnTo>
                    <a:lnTo>
                      <a:pt x="30" y="13"/>
                    </a:lnTo>
                    <a:lnTo>
                      <a:pt x="29" y="13"/>
                    </a:lnTo>
                    <a:lnTo>
                      <a:pt x="24" y="0"/>
                    </a:lnTo>
                  </a:path>
                </a:pathLst>
              </a:custGeom>
              <a:solidFill>
                <a:srgbClr val="FFFFFF"/>
              </a:solidFill>
              <a:ln w="9525">
                <a:noFill/>
                <a:round/>
                <a:headEnd/>
                <a:tailEnd/>
              </a:ln>
            </p:spPr>
            <p:txBody>
              <a:bodyPr/>
              <a:lstStyle/>
              <a:p>
                <a:endParaRPr lang="en-US"/>
              </a:p>
            </p:txBody>
          </p:sp>
          <p:sp>
            <p:nvSpPr>
              <p:cNvPr id="115933" name="Freeform 279"/>
              <p:cNvSpPr>
                <a:spLocks/>
              </p:cNvSpPr>
              <p:nvPr/>
            </p:nvSpPr>
            <p:spPr bwMode="auto">
              <a:xfrm>
                <a:off x="1266" y="674"/>
                <a:ext cx="17" cy="17"/>
              </a:xfrm>
              <a:custGeom>
                <a:avLst/>
                <a:gdLst>
                  <a:gd name="T0" fmla="*/ 0 w 17"/>
                  <a:gd name="T1" fmla="*/ 16 h 17"/>
                  <a:gd name="T2" fmla="*/ 14 w 17"/>
                  <a:gd name="T3" fmla="*/ 0 h 17"/>
                  <a:gd name="T4" fmla="*/ 16 w 17"/>
                  <a:gd name="T5" fmla="*/ 0 h 17"/>
                  <a:gd name="T6" fmla="*/ 1 w 17"/>
                  <a:gd name="T7" fmla="*/ 16 h 17"/>
                  <a:gd name="T8" fmla="*/ 1 w 17"/>
                  <a:gd name="T9" fmla="*/ 16 h 17"/>
                  <a:gd name="T10" fmla="*/ 0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6"/>
                    </a:moveTo>
                    <a:lnTo>
                      <a:pt x="14" y="0"/>
                    </a:lnTo>
                    <a:lnTo>
                      <a:pt x="16" y="0"/>
                    </a:lnTo>
                    <a:lnTo>
                      <a:pt x="1" y="16"/>
                    </a:lnTo>
                    <a:lnTo>
                      <a:pt x="0" y="16"/>
                    </a:lnTo>
                  </a:path>
                </a:pathLst>
              </a:custGeom>
              <a:solidFill>
                <a:srgbClr val="FFFFFF"/>
              </a:solidFill>
              <a:ln w="9525">
                <a:noFill/>
                <a:round/>
                <a:headEnd/>
                <a:tailEnd/>
              </a:ln>
            </p:spPr>
            <p:txBody>
              <a:bodyPr/>
              <a:lstStyle/>
              <a:p>
                <a:endParaRPr lang="en-US"/>
              </a:p>
            </p:txBody>
          </p:sp>
          <p:sp>
            <p:nvSpPr>
              <p:cNvPr id="115934" name="Freeform 280"/>
              <p:cNvSpPr>
                <a:spLocks/>
              </p:cNvSpPr>
              <p:nvPr/>
            </p:nvSpPr>
            <p:spPr bwMode="auto">
              <a:xfrm>
                <a:off x="1443" y="584"/>
                <a:ext cx="33" cy="34"/>
              </a:xfrm>
              <a:custGeom>
                <a:avLst/>
                <a:gdLst>
                  <a:gd name="T0" fmla="*/ 12 w 33"/>
                  <a:gd name="T1" fmla="*/ 8 h 34"/>
                  <a:gd name="T2" fmla="*/ 16 w 33"/>
                  <a:gd name="T3" fmla="*/ 0 h 34"/>
                  <a:gd name="T4" fmla="*/ 19 w 33"/>
                  <a:gd name="T5" fmla="*/ 8 h 34"/>
                  <a:gd name="T6" fmla="*/ 28 w 33"/>
                  <a:gd name="T7" fmla="*/ 6 h 34"/>
                  <a:gd name="T8" fmla="*/ 24 w 33"/>
                  <a:gd name="T9" fmla="*/ 15 h 34"/>
                  <a:gd name="T10" fmla="*/ 32 w 33"/>
                  <a:gd name="T11" fmla="*/ 20 h 34"/>
                  <a:gd name="T12" fmla="*/ 22 w 33"/>
                  <a:gd name="T13" fmla="*/ 22 h 34"/>
                  <a:gd name="T14" fmla="*/ 23 w 33"/>
                  <a:gd name="T15" fmla="*/ 32 h 34"/>
                  <a:gd name="T16" fmla="*/ 16 w 33"/>
                  <a:gd name="T17" fmla="*/ 26 h 34"/>
                  <a:gd name="T18" fmla="*/ 9 w 33"/>
                  <a:gd name="T19" fmla="*/ 33 h 34"/>
                  <a:gd name="T20" fmla="*/ 9 w 33"/>
                  <a:gd name="T21" fmla="*/ 22 h 34"/>
                  <a:gd name="T22" fmla="*/ 0 w 33"/>
                  <a:gd name="T23" fmla="*/ 21 h 34"/>
                  <a:gd name="T24" fmla="*/ 7 w 33"/>
                  <a:gd name="T25" fmla="*/ 15 h 34"/>
                  <a:gd name="T26" fmla="*/ 3 w 33"/>
                  <a:gd name="T27" fmla="*/ 6 h 34"/>
                  <a:gd name="T28" fmla="*/ 12 w 33"/>
                  <a:gd name="T29" fmla="*/ 8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4"/>
                  <a:gd name="T47" fmla="*/ 33 w 33"/>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4">
                    <a:moveTo>
                      <a:pt x="12" y="8"/>
                    </a:moveTo>
                    <a:lnTo>
                      <a:pt x="16" y="0"/>
                    </a:lnTo>
                    <a:lnTo>
                      <a:pt x="19" y="8"/>
                    </a:lnTo>
                    <a:lnTo>
                      <a:pt x="28" y="6"/>
                    </a:lnTo>
                    <a:lnTo>
                      <a:pt x="24" y="15"/>
                    </a:lnTo>
                    <a:lnTo>
                      <a:pt x="32" y="20"/>
                    </a:lnTo>
                    <a:lnTo>
                      <a:pt x="22" y="22"/>
                    </a:lnTo>
                    <a:lnTo>
                      <a:pt x="23" y="32"/>
                    </a:lnTo>
                    <a:lnTo>
                      <a:pt x="16" y="26"/>
                    </a:lnTo>
                    <a:lnTo>
                      <a:pt x="9" y="33"/>
                    </a:lnTo>
                    <a:lnTo>
                      <a:pt x="9" y="22"/>
                    </a:lnTo>
                    <a:lnTo>
                      <a:pt x="0" y="21"/>
                    </a:lnTo>
                    <a:lnTo>
                      <a:pt x="7" y="15"/>
                    </a:lnTo>
                    <a:lnTo>
                      <a:pt x="3" y="6"/>
                    </a:lnTo>
                    <a:lnTo>
                      <a:pt x="12" y="8"/>
                    </a:lnTo>
                  </a:path>
                </a:pathLst>
              </a:custGeom>
              <a:solidFill>
                <a:srgbClr val="FFFFFF"/>
              </a:solidFill>
              <a:ln w="9525">
                <a:noFill/>
                <a:round/>
                <a:headEnd/>
                <a:tailEnd/>
              </a:ln>
            </p:spPr>
            <p:txBody>
              <a:bodyPr/>
              <a:lstStyle/>
              <a:p>
                <a:endParaRPr lang="en-US"/>
              </a:p>
            </p:txBody>
          </p:sp>
          <p:sp>
            <p:nvSpPr>
              <p:cNvPr id="115935" name="Freeform 281"/>
              <p:cNvSpPr>
                <a:spLocks/>
              </p:cNvSpPr>
              <p:nvPr/>
            </p:nvSpPr>
            <p:spPr bwMode="auto">
              <a:xfrm>
                <a:off x="1443" y="584"/>
                <a:ext cx="33" cy="34"/>
              </a:xfrm>
              <a:custGeom>
                <a:avLst/>
                <a:gdLst>
                  <a:gd name="T0" fmla="*/ 15 w 33"/>
                  <a:gd name="T1" fmla="*/ 0 h 34"/>
                  <a:gd name="T2" fmla="*/ 16 w 33"/>
                  <a:gd name="T3" fmla="*/ 0 h 34"/>
                  <a:gd name="T4" fmla="*/ 20 w 33"/>
                  <a:gd name="T5" fmla="*/ 8 h 34"/>
                  <a:gd name="T6" fmla="*/ 28 w 33"/>
                  <a:gd name="T7" fmla="*/ 6 h 34"/>
                  <a:gd name="T8" fmla="*/ 28 w 33"/>
                  <a:gd name="T9" fmla="*/ 6 h 34"/>
                  <a:gd name="T10" fmla="*/ 24 w 33"/>
                  <a:gd name="T11" fmla="*/ 15 h 34"/>
                  <a:gd name="T12" fmla="*/ 32 w 33"/>
                  <a:gd name="T13" fmla="*/ 19 h 34"/>
                  <a:gd name="T14" fmla="*/ 32 w 33"/>
                  <a:gd name="T15" fmla="*/ 21 h 34"/>
                  <a:gd name="T16" fmla="*/ 23 w 33"/>
                  <a:gd name="T17" fmla="*/ 23 h 34"/>
                  <a:gd name="T18" fmla="*/ 24 w 33"/>
                  <a:gd name="T19" fmla="*/ 32 h 34"/>
                  <a:gd name="T20" fmla="*/ 23 w 33"/>
                  <a:gd name="T21" fmla="*/ 33 h 34"/>
                  <a:gd name="T22" fmla="*/ 16 w 33"/>
                  <a:gd name="T23" fmla="*/ 26 h 34"/>
                  <a:gd name="T24" fmla="*/ 9 w 33"/>
                  <a:gd name="T25" fmla="*/ 33 h 34"/>
                  <a:gd name="T26" fmla="*/ 8 w 33"/>
                  <a:gd name="T27" fmla="*/ 33 h 34"/>
                  <a:gd name="T28" fmla="*/ 8 w 33"/>
                  <a:gd name="T29" fmla="*/ 23 h 34"/>
                  <a:gd name="T30" fmla="*/ 0 w 33"/>
                  <a:gd name="T31" fmla="*/ 21 h 34"/>
                  <a:gd name="T32" fmla="*/ 0 w 33"/>
                  <a:gd name="T33" fmla="*/ 21 h 34"/>
                  <a:gd name="T34" fmla="*/ 7 w 33"/>
                  <a:gd name="T35" fmla="*/ 15 h 34"/>
                  <a:gd name="T36" fmla="*/ 2 w 33"/>
                  <a:gd name="T37" fmla="*/ 6 h 34"/>
                  <a:gd name="T38" fmla="*/ 3 w 33"/>
                  <a:gd name="T39" fmla="*/ 5 h 34"/>
                  <a:gd name="T40" fmla="*/ 12 w 33"/>
                  <a:gd name="T41" fmla="*/ 8 h 34"/>
                  <a:gd name="T42" fmla="*/ 12 w 33"/>
                  <a:gd name="T43" fmla="*/ 9 h 34"/>
                  <a:gd name="T44" fmla="*/ 3 w 33"/>
                  <a:gd name="T45" fmla="*/ 6 h 34"/>
                  <a:gd name="T46" fmla="*/ 7 w 33"/>
                  <a:gd name="T47" fmla="*/ 15 h 34"/>
                  <a:gd name="T48" fmla="*/ 7 w 33"/>
                  <a:gd name="T49" fmla="*/ 15 h 34"/>
                  <a:gd name="T50" fmla="*/ 0 w 33"/>
                  <a:gd name="T51" fmla="*/ 21 h 34"/>
                  <a:gd name="T52" fmla="*/ 9 w 33"/>
                  <a:gd name="T53" fmla="*/ 22 h 34"/>
                  <a:gd name="T54" fmla="*/ 9 w 33"/>
                  <a:gd name="T55" fmla="*/ 22 h 34"/>
                  <a:gd name="T56" fmla="*/ 9 w 33"/>
                  <a:gd name="T57" fmla="*/ 31 h 34"/>
                  <a:gd name="T58" fmla="*/ 16 w 33"/>
                  <a:gd name="T59" fmla="*/ 25 h 34"/>
                  <a:gd name="T60" fmla="*/ 22 w 33"/>
                  <a:gd name="T61" fmla="*/ 31 h 34"/>
                  <a:gd name="T62" fmla="*/ 22 w 33"/>
                  <a:gd name="T63" fmla="*/ 22 h 34"/>
                  <a:gd name="T64" fmla="*/ 22 w 33"/>
                  <a:gd name="T65" fmla="*/ 22 h 34"/>
                  <a:gd name="T66" fmla="*/ 31 w 33"/>
                  <a:gd name="T67" fmla="*/ 20 h 34"/>
                  <a:gd name="T68" fmla="*/ 24 w 33"/>
                  <a:gd name="T69" fmla="*/ 15 h 34"/>
                  <a:gd name="T70" fmla="*/ 24 w 33"/>
                  <a:gd name="T71" fmla="*/ 15 h 34"/>
                  <a:gd name="T72" fmla="*/ 28 w 33"/>
                  <a:gd name="T73" fmla="*/ 6 h 34"/>
                  <a:gd name="T74" fmla="*/ 19 w 33"/>
                  <a:gd name="T75" fmla="*/ 9 h 34"/>
                  <a:gd name="T76" fmla="*/ 18 w 33"/>
                  <a:gd name="T77" fmla="*/ 8 h 34"/>
                  <a:gd name="T78" fmla="*/ 15 w 33"/>
                  <a:gd name="T79" fmla="*/ 0 h 34"/>
                  <a:gd name="T80" fmla="*/ 15 w 33"/>
                  <a:gd name="T81" fmla="*/ 0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34"/>
                  <a:gd name="T125" fmla="*/ 33 w 33"/>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34">
                    <a:moveTo>
                      <a:pt x="15" y="0"/>
                    </a:moveTo>
                    <a:lnTo>
                      <a:pt x="16" y="0"/>
                    </a:lnTo>
                    <a:lnTo>
                      <a:pt x="20" y="8"/>
                    </a:lnTo>
                    <a:lnTo>
                      <a:pt x="28" y="6"/>
                    </a:lnTo>
                    <a:lnTo>
                      <a:pt x="24" y="15"/>
                    </a:lnTo>
                    <a:lnTo>
                      <a:pt x="32" y="19"/>
                    </a:lnTo>
                    <a:lnTo>
                      <a:pt x="32" y="21"/>
                    </a:lnTo>
                    <a:lnTo>
                      <a:pt x="23" y="23"/>
                    </a:lnTo>
                    <a:lnTo>
                      <a:pt x="24" y="32"/>
                    </a:lnTo>
                    <a:lnTo>
                      <a:pt x="23" y="33"/>
                    </a:lnTo>
                    <a:lnTo>
                      <a:pt x="16" y="26"/>
                    </a:lnTo>
                    <a:lnTo>
                      <a:pt x="9" y="33"/>
                    </a:lnTo>
                    <a:lnTo>
                      <a:pt x="8" y="33"/>
                    </a:lnTo>
                    <a:lnTo>
                      <a:pt x="8" y="23"/>
                    </a:lnTo>
                    <a:lnTo>
                      <a:pt x="0" y="21"/>
                    </a:lnTo>
                    <a:lnTo>
                      <a:pt x="7" y="15"/>
                    </a:lnTo>
                    <a:lnTo>
                      <a:pt x="2" y="6"/>
                    </a:lnTo>
                    <a:lnTo>
                      <a:pt x="3" y="5"/>
                    </a:lnTo>
                    <a:lnTo>
                      <a:pt x="12" y="8"/>
                    </a:lnTo>
                    <a:lnTo>
                      <a:pt x="12" y="9"/>
                    </a:lnTo>
                    <a:lnTo>
                      <a:pt x="3" y="6"/>
                    </a:lnTo>
                    <a:lnTo>
                      <a:pt x="7" y="15"/>
                    </a:lnTo>
                    <a:lnTo>
                      <a:pt x="0" y="21"/>
                    </a:lnTo>
                    <a:lnTo>
                      <a:pt x="9" y="22"/>
                    </a:lnTo>
                    <a:lnTo>
                      <a:pt x="9" y="31"/>
                    </a:lnTo>
                    <a:lnTo>
                      <a:pt x="16" y="25"/>
                    </a:lnTo>
                    <a:lnTo>
                      <a:pt x="22" y="31"/>
                    </a:lnTo>
                    <a:lnTo>
                      <a:pt x="22" y="22"/>
                    </a:lnTo>
                    <a:lnTo>
                      <a:pt x="31" y="20"/>
                    </a:lnTo>
                    <a:lnTo>
                      <a:pt x="24" y="15"/>
                    </a:lnTo>
                    <a:lnTo>
                      <a:pt x="28" y="6"/>
                    </a:lnTo>
                    <a:lnTo>
                      <a:pt x="19" y="9"/>
                    </a:lnTo>
                    <a:lnTo>
                      <a:pt x="18" y="8"/>
                    </a:lnTo>
                    <a:lnTo>
                      <a:pt x="15" y="0"/>
                    </a:lnTo>
                  </a:path>
                </a:pathLst>
              </a:custGeom>
              <a:solidFill>
                <a:srgbClr val="FFFFFF"/>
              </a:solidFill>
              <a:ln w="9525">
                <a:noFill/>
                <a:round/>
                <a:headEnd/>
                <a:tailEnd/>
              </a:ln>
            </p:spPr>
            <p:txBody>
              <a:bodyPr/>
              <a:lstStyle/>
              <a:p>
                <a:endParaRPr lang="en-US"/>
              </a:p>
            </p:txBody>
          </p:sp>
          <p:sp>
            <p:nvSpPr>
              <p:cNvPr id="115936" name="Freeform 282"/>
              <p:cNvSpPr>
                <a:spLocks/>
              </p:cNvSpPr>
              <p:nvPr/>
            </p:nvSpPr>
            <p:spPr bwMode="auto">
              <a:xfrm>
                <a:off x="1455" y="585"/>
                <a:ext cx="17" cy="17"/>
              </a:xfrm>
              <a:custGeom>
                <a:avLst/>
                <a:gdLst>
                  <a:gd name="T0" fmla="*/ 0 w 17"/>
                  <a:gd name="T1" fmla="*/ 14 h 17"/>
                  <a:gd name="T2" fmla="*/ 13 w 17"/>
                  <a:gd name="T3" fmla="*/ 0 h 17"/>
                  <a:gd name="T4" fmla="*/ 16 w 17"/>
                  <a:gd name="T5" fmla="*/ 0 h 17"/>
                  <a:gd name="T6" fmla="*/ 2 w 17"/>
                  <a:gd name="T7" fmla="*/ 14 h 17"/>
                  <a:gd name="T8" fmla="*/ 2 w 17"/>
                  <a:gd name="T9" fmla="*/ 16 h 17"/>
                  <a:gd name="T10" fmla="*/ 0 w 17"/>
                  <a:gd name="T11" fmla="*/ 14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4"/>
                    </a:moveTo>
                    <a:lnTo>
                      <a:pt x="13" y="0"/>
                    </a:lnTo>
                    <a:lnTo>
                      <a:pt x="16" y="0"/>
                    </a:lnTo>
                    <a:lnTo>
                      <a:pt x="2" y="14"/>
                    </a:lnTo>
                    <a:lnTo>
                      <a:pt x="2" y="16"/>
                    </a:lnTo>
                    <a:lnTo>
                      <a:pt x="0" y="14"/>
                    </a:lnTo>
                  </a:path>
                </a:pathLst>
              </a:custGeom>
              <a:solidFill>
                <a:srgbClr val="FFFFFF"/>
              </a:solidFill>
              <a:ln w="9525">
                <a:noFill/>
                <a:round/>
                <a:headEnd/>
                <a:tailEnd/>
              </a:ln>
            </p:spPr>
            <p:txBody>
              <a:bodyPr/>
              <a:lstStyle/>
              <a:p>
                <a:endParaRPr lang="en-US"/>
              </a:p>
            </p:txBody>
          </p:sp>
          <p:sp>
            <p:nvSpPr>
              <p:cNvPr id="115937" name="Freeform 283"/>
              <p:cNvSpPr>
                <a:spLocks/>
              </p:cNvSpPr>
              <p:nvPr/>
            </p:nvSpPr>
            <p:spPr bwMode="auto">
              <a:xfrm>
                <a:off x="1535" y="513"/>
                <a:ext cx="33" cy="35"/>
              </a:xfrm>
              <a:custGeom>
                <a:avLst/>
                <a:gdLst>
                  <a:gd name="T0" fmla="*/ 12 w 33"/>
                  <a:gd name="T1" fmla="*/ 9 h 35"/>
                  <a:gd name="T2" fmla="*/ 16 w 33"/>
                  <a:gd name="T3" fmla="*/ 0 h 35"/>
                  <a:gd name="T4" fmla="*/ 19 w 33"/>
                  <a:gd name="T5" fmla="*/ 9 h 35"/>
                  <a:gd name="T6" fmla="*/ 28 w 33"/>
                  <a:gd name="T7" fmla="*/ 6 h 35"/>
                  <a:gd name="T8" fmla="*/ 24 w 33"/>
                  <a:gd name="T9" fmla="*/ 15 h 35"/>
                  <a:gd name="T10" fmla="*/ 32 w 33"/>
                  <a:gd name="T11" fmla="*/ 21 h 35"/>
                  <a:gd name="T12" fmla="*/ 22 w 33"/>
                  <a:gd name="T13" fmla="*/ 23 h 35"/>
                  <a:gd name="T14" fmla="*/ 22 w 33"/>
                  <a:gd name="T15" fmla="*/ 33 h 35"/>
                  <a:gd name="T16" fmla="*/ 16 w 33"/>
                  <a:gd name="T17" fmla="*/ 27 h 35"/>
                  <a:gd name="T18" fmla="*/ 9 w 33"/>
                  <a:gd name="T19" fmla="*/ 34 h 35"/>
                  <a:gd name="T20" fmla="*/ 9 w 33"/>
                  <a:gd name="T21" fmla="*/ 23 h 35"/>
                  <a:gd name="T22" fmla="*/ 0 w 33"/>
                  <a:gd name="T23" fmla="*/ 21 h 35"/>
                  <a:gd name="T24" fmla="*/ 7 w 33"/>
                  <a:gd name="T25" fmla="*/ 15 h 35"/>
                  <a:gd name="T26" fmla="*/ 3 w 33"/>
                  <a:gd name="T27" fmla="*/ 6 h 35"/>
                  <a:gd name="T28" fmla="*/ 12 w 33"/>
                  <a:gd name="T29" fmla="*/ 9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5"/>
                  <a:gd name="T47" fmla="*/ 33 w 33"/>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5">
                    <a:moveTo>
                      <a:pt x="12" y="9"/>
                    </a:moveTo>
                    <a:lnTo>
                      <a:pt x="16" y="0"/>
                    </a:lnTo>
                    <a:lnTo>
                      <a:pt x="19" y="9"/>
                    </a:lnTo>
                    <a:lnTo>
                      <a:pt x="28" y="6"/>
                    </a:lnTo>
                    <a:lnTo>
                      <a:pt x="24" y="15"/>
                    </a:lnTo>
                    <a:lnTo>
                      <a:pt x="32" y="21"/>
                    </a:lnTo>
                    <a:lnTo>
                      <a:pt x="22" y="23"/>
                    </a:lnTo>
                    <a:lnTo>
                      <a:pt x="22" y="33"/>
                    </a:lnTo>
                    <a:lnTo>
                      <a:pt x="16" y="27"/>
                    </a:lnTo>
                    <a:lnTo>
                      <a:pt x="9" y="34"/>
                    </a:lnTo>
                    <a:lnTo>
                      <a:pt x="9" y="23"/>
                    </a:lnTo>
                    <a:lnTo>
                      <a:pt x="0" y="21"/>
                    </a:lnTo>
                    <a:lnTo>
                      <a:pt x="7" y="15"/>
                    </a:lnTo>
                    <a:lnTo>
                      <a:pt x="3" y="6"/>
                    </a:lnTo>
                    <a:lnTo>
                      <a:pt x="12" y="9"/>
                    </a:lnTo>
                  </a:path>
                </a:pathLst>
              </a:custGeom>
              <a:solidFill>
                <a:srgbClr val="FFFFFF"/>
              </a:solidFill>
              <a:ln w="9525">
                <a:noFill/>
                <a:round/>
                <a:headEnd/>
                <a:tailEnd/>
              </a:ln>
            </p:spPr>
            <p:txBody>
              <a:bodyPr/>
              <a:lstStyle/>
              <a:p>
                <a:endParaRPr lang="en-US"/>
              </a:p>
            </p:txBody>
          </p:sp>
          <p:sp>
            <p:nvSpPr>
              <p:cNvPr id="115938" name="Freeform 284"/>
              <p:cNvSpPr>
                <a:spLocks/>
              </p:cNvSpPr>
              <p:nvPr/>
            </p:nvSpPr>
            <p:spPr bwMode="auto">
              <a:xfrm>
                <a:off x="1535" y="513"/>
                <a:ext cx="33" cy="35"/>
              </a:xfrm>
              <a:custGeom>
                <a:avLst/>
                <a:gdLst>
                  <a:gd name="T0" fmla="*/ 15 w 33"/>
                  <a:gd name="T1" fmla="*/ 0 h 35"/>
                  <a:gd name="T2" fmla="*/ 16 w 33"/>
                  <a:gd name="T3" fmla="*/ 0 h 35"/>
                  <a:gd name="T4" fmla="*/ 19 w 33"/>
                  <a:gd name="T5" fmla="*/ 9 h 35"/>
                  <a:gd name="T6" fmla="*/ 28 w 33"/>
                  <a:gd name="T7" fmla="*/ 6 h 35"/>
                  <a:gd name="T8" fmla="*/ 28 w 33"/>
                  <a:gd name="T9" fmla="*/ 6 h 35"/>
                  <a:gd name="T10" fmla="*/ 24 w 33"/>
                  <a:gd name="T11" fmla="*/ 15 h 35"/>
                  <a:gd name="T12" fmla="*/ 32 w 33"/>
                  <a:gd name="T13" fmla="*/ 20 h 35"/>
                  <a:gd name="T14" fmla="*/ 32 w 33"/>
                  <a:gd name="T15" fmla="*/ 21 h 35"/>
                  <a:gd name="T16" fmla="*/ 22 w 33"/>
                  <a:gd name="T17" fmla="*/ 24 h 35"/>
                  <a:gd name="T18" fmla="*/ 23 w 33"/>
                  <a:gd name="T19" fmla="*/ 33 h 35"/>
                  <a:gd name="T20" fmla="*/ 22 w 33"/>
                  <a:gd name="T21" fmla="*/ 34 h 35"/>
                  <a:gd name="T22" fmla="*/ 16 w 33"/>
                  <a:gd name="T23" fmla="*/ 27 h 35"/>
                  <a:gd name="T24" fmla="*/ 9 w 33"/>
                  <a:gd name="T25" fmla="*/ 34 h 35"/>
                  <a:gd name="T26" fmla="*/ 9 w 33"/>
                  <a:gd name="T27" fmla="*/ 34 h 35"/>
                  <a:gd name="T28" fmla="*/ 9 w 33"/>
                  <a:gd name="T29" fmla="*/ 24 h 35"/>
                  <a:gd name="T30" fmla="*/ 0 w 33"/>
                  <a:gd name="T31" fmla="*/ 22 h 35"/>
                  <a:gd name="T32" fmla="*/ 0 w 33"/>
                  <a:gd name="T33" fmla="*/ 21 h 35"/>
                  <a:gd name="T34" fmla="*/ 7 w 33"/>
                  <a:gd name="T35" fmla="*/ 15 h 35"/>
                  <a:gd name="T36" fmla="*/ 2 w 33"/>
                  <a:gd name="T37" fmla="*/ 6 h 35"/>
                  <a:gd name="T38" fmla="*/ 3 w 33"/>
                  <a:gd name="T39" fmla="*/ 6 h 35"/>
                  <a:gd name="T40" fmla="*/ 12 w 33"/>
                  <a:gd name="T41" fmla="*/ 9 h 35"/>
                  <a:gd name="T42" fmla="*/ 12 w 33"/>
                  <a:gd name="T43" fmla="*/ 9 h 35"/>
                  <a:gd name="T44" fmla="*/ 3 w 33"/>
                  <a:gd name="T45" fmla="*/ 7 h 35"/>
                  <a:gd name="T46" fmla="*/ 8 w 33"/>
                  <a:gd name="T47" fmla="*/ 15 h 35"/>
                  <a:gd name="T48" fmla="*/ 7 w 33"/>
                  <a:gd name="T49" fmla="*/ 16 h 35"/>
                  <a:gd name="T50" fmla="*/ 1 w 33"/>
                  <a:gd name="T51" fmla="*/ 21 h 35"/>
                  <a:gd name="T52" fmla="*/ 9 w 33"/>
                  <a:gd name="T53" fmla="*/ 23 h 35"/>
                  <a:gd name="T54" fmla="*/ 9 w 33"/>
                  <a:gd name="T55" fmla="*/ 23 h 35"/>
                  <a:gd name="T56" fmla="*/ 9 w 33"/>
                  <a:gd name="T57" fmla="*/ 32 h 35"/>
                  <a:gd name="T58" fmla="*/ 16 w 33"/>
                  <a:gd name="T59" fmla="*/ 26 h 35"/>
                  <a:gd name="T60" fmla="*/ 22 w 33"/>
                  <a:gd name="T61" fmla="*/ 32 h 35"/>
                  <a:gd name="T62" fmla="*/ 22 w 33"/>
                  <a:gd name="T63" fmla="*/ 23 h 35"/>
                  <a:gd name="T64" fmla="*/ 22 w 33"/>
                  <a:gd name="T65" fmla="*/ 23 h 35"/>
                  <a:gd name="T66" fmla="*/ 31 w 33"/>
                  <a:gd name="T67" fmla="*/ 21 h 35"/>
                  <a:gd name="T68" fmla="*/ 24 w 33"/>
                  <a:gd name="T69" fmla="*/ 16 h 35"/>
                  <a:gd name="T70" fmla="*/ 23 w 33"/>
                  <a:gd name="T71" fmla="*/ 15 h 35"/>
                  <a:gd name="T72" fmla="*/ 27 w 33"/>
                  <a:gd name="T73" fmla="*/ 7 h 35"/>
                  <a:gd name="T74" fmla="*/ 19 w 33"/>
                  <a:gd name="T75" fmla="*/ 9 h 35"/>
                  <a:gd name="T76" fmla="*/ 19 w 33"/>
                  <a:gd name="T77" fmla="*/ 9 h 35"/>
                  <a:gd name="T78" fmla="*/ 15 w 33"/>
                  <a:gd name="T79" fmla="*/ 0 h 35"/>
                  <a:gd name="T80" fmla="*/ 15 w 33"/>
                  <a:gd name="T81" fmla="*/ 0 h 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
                  <a:gd name="T124" fmla="*/ 0 h 35"/>
                  <a:gd name="T125" fmla="*/ 33 w 33"/>
                  <a:gd name="T126" fmla="*/ 35 h 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 h="35">
                    <a:moveTo>
                      <a:pt x="15" y="0"/>
                    </a:moveTo>
                    <a:lnTo>
                      <a:pt x="16" y="0"/>
                    </a:lnTo>
                    <a:lnTo>
                      <a:pt x="19" y="9"/>
                    </a:lnTo>
                    <a:lnTo>
                      <a:pt x="28" y="6"/>
                    </a:lnTo>
                    <a:lnTo>
                      <a:pt x="24" y="15"/>
                    </a:lnTo>
                    <a:lnTo>
                      <a:pt x="32" y="20"/>
                    </a:lnTo>
                    <a:lnTo>
                      <a:pt x="32" y="21"/>
                    </a:lnTo>
                    <a:lnTo>
                      <a:pt x="22" y="24"/>
                    </a:lnTo>
                    <a:lnTo>
                      <a:pt x="23" y="33"/>
                    </a:lnTo>
                    <a:lnTo>
                      <a:pt x="22" y="34"/>
                    </a:lnTo>
                    <a:lnTo>
                      <a:pt x="16" y="27"/>
                    </a:lnTo>
                    <a:lnTo>
                      <a:pt x="9" y="34"/>
                    </a:lnTo>
                    <a:lnTo>
                      <a:pt x="9" y="24"/>
                    </a:lnTo>
                    <a:lnTo>
                      <a:pt x="0" y="22"/>
                    </a:lnTo>
                    <a:lnTo>
                      <a:pt x="0" y="21"/>
                    </a:lnTo>
                    <a:lnTo>
                      <a:pt x="7" y="15"/>
                    </a:lnTo>
                    <a:lnTo>
                      <a:pt x="2" y="6"/>
                    </a:lnTo>
                    <a:lnTo>
                      <a:pt x="3" y="6"/>
                    </a:lnTo>
                    <a:lnTo>
                      <a:pt x="12" y="9"/>
                    </a:lnTo>
                    <a:lnTo>
                      <a:pt x="3" y="7"/>
                    </a:lnTo>
                    <a:lnTo>
                      <a:pt x="8" y="15"/>
                    </a:lnTo>
                    <a:lnTo>
                      <a:pt x="7" y="16"/>
                    </a:lnTo>
                    <a:lnTo>
                      <a:pt x="1" y="21"/>
                    </a:lnTo>
                    <a:lnTo>
                      <a:pt x="9" y="23"/>
                    </a:lnTo>
                    <a:lnTo>
                      <a:pt x="9" y="32"/>
                    </a:lnTo>
                    <a:lnTo>
                      <a:pt x="16" y="26"/>
                    </a:lnTo>
                    <a:lnTo>
                      <a:pt x="22" y="32"/>
                    </a:lnTo>
                    <a:lnTo>
                      <a:pt x="22" y="23"/>
                    </a:lnTo>
                    <a:lnTo>
                      <a:pt x="31" y="21"/>
                    </a:lnTo>
                    <a:lnTo>
                      <a:pt x="24" y="16"/>
                    </a:lnTo>
                    <a:lnTo>
                      <a:pt x="23" y="15"/>
                    </a:lnTo>
                    <a:lnTo>
                      <a:pt x="27" y="7"/>
                    </a:lnTo>
                    <a:lnTo>
                      <a:pt x="19" y="9"/>
                    </a:lnTo>
                    <a:lnTo>
                      <a:pt x="15" y="0"/>
                    </a:lnTo>
                  </a:path>
                </a:pathLst>
              </a:custGeom>
              <a:solidFill>
                <a:srgbClr val="FFFFFF"/>
              </a:solidFill>
              <a:ln w="9525">
                <a:noFill/>
                <a:round/>
                <a:headEnd/>
                <a:tailEnd/>
              </a:ln>
            </p:spPr>
            <p:txBody>
              <a:bodyPr/>
              <a:lstStyle/>
              <a:p>
                <a:endParaRPr lang="en-US"/>
              </a:p>
            </p:txBody>
          </p:sp>
          <p:sp>
            <p:nvSpPr>
              <p:cNvPr id="115939" name="Freeform 285"/>
              <p:cNvSpPr>
                <a:spLocks/>
              </p:cNvSpPr>
              <p:nvPr/>
            </p:nvSpPr>
            <p:spPr bwMode="auto">
              <a:xfrm>
                <a:off x="1547" y="513"/>
                <a:ext cx="17" cy="17"/>
              </a:xfrm>
              <a:custGeom>
                <a:avLst/>
                <a:gdLst>
                  <a:gd name="T0" fmla="*/ 0 w 17"/>
                  <a:gd name="T1" fmla="*/ 14 h 17"/>
                  <a:gd name="T2" fmla="*/ 11 w 17"/>
                  <a:gd name="T3" fmla="*/ 0 h 17"/>
                  <a:gd name="T4" fmla="*/ 16 w 17"/>
                  <a:gd name="T5" fmla="*/ 0 h 17"/>
                  <a:gd name="T6" fmla="*/ 4 w 17"/>
                  <a:gd name="T7" fmla="*/ 14 h 17"/>
                  <a:gd name="T8" fmla="*/ 2 w 17"/>
                  <a:gd name="T9" fmla="*/ 16 h 17"/>
                  <a:gd name="T10" fmla="*/ 0 w 17"/>
                  <a:gd name="T11" fmla="*/ 14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4"/>
                    </a:moveTo>
                    <a:lnTo>
                      <a:pt x="11" y="0"/>
                    </a:lnTo>
                    <a:lnTo>
                      <a:pt x="16" y="0"/>
                    </a:lnTo>
                    <a:lnTo>
                      <a:pt x="4" y="14"/>
                    </a:lnTo>
                    <a:lnTo>
                      <a:pt x="2" y="16"/>
                    </a:lnTo>
                    <a:lnTo>
                      <a:pt x="0" y="14"/>
                    </a:lnTo>
                  </a:path>
                </a:pathLst>
              </a:custGeom>
              <a:solidFill>
                <a:srgbClr val="FFFFFF"/>
              </a:solidFill>
              <a:ln w="9525">
                <a:noFill/>
                <a:round/>
                <a:headEnd/>
                <a:tailEnd/>
              </a:ln>
            </p:spPr>
            <p:txBody>
              <a:bodyPr/>
              <a:lstStyle/>
              <a:p>
                <a:endParaRPr lang="en-US"/>
              </a:p>
            </p:txBody>
          </p:sp>
          <p:sp>
            <p:nvSpPr>
              <p:cNvPr id="115940" name="Freeform 286"/>
              <p:cNvSpPr>
                <a:spLocks/>
              </p:cNvSpPr>
              <p:nvPr/>
            </p:nvSpPr>
            <p:spPr bwMode="auto">
              <a:xfrm>
                <a:off x="1596" y="554"/>
                <a:ext cx="34" cy="35"/>
              </a:xfrm>
              <a:custGeom>
                <a:avLst/>
                <a:gdLst>
                  <a:gd name="T0" fmla="*/ 12 w 34"/>
                  <a:gd name="T1" fmla="*/ 9 h 35"/>
                  <a:gd name="T2" fmla="*/ 15 w 34"/>
                  <a:gd name="T3" fmla="*/ 0 h 35"/>
                  <a:gd name="T4" fmla="*/ 19 w 34"/>
                  <a:gd name="T5" fmla="*/ 9 h 35"/>
                  <a:gd name="T6" fmla="*/ 29 w 34"/>
                  <a:gd name="T7" fmla="*/ 7 h 35"/>
                  <a:gd name="T8" fmla="*/ 24 w 34"/>
                  <a:gd name="T9" fmla="*/ 16 h 35"/>
                  <a:gd name="T10" fmla="*/ 33 w 34"/>
                  <a:gd name="T11" fmla="*/ 21 h 35"/>
                  <a:gd name="T12" fmla="*/ 22 w 34"/>
                  <a:gd name="T13" fmla="*/ 24 h 35"/>
                  <a:gd name="T14" fmla="*/ 23 w 34"/>
                  <a:gd name="T15" fmla="*/ 34 h 35"/>
                  <a:gd name="T16" fmla="*/ 16 w 34"/>
                  <a:gd name="T17" fmla="*/ 27 h 35"/>
                  <a:gd name="T18" fmla="*/ 9 w 34"/>
                  <a:gd name="T19" fmla="*/ 34 h 35"/>
                  <a:gd name="T20" fmla="*/ 9 w 34"/>
                  <a:gd name="T21" fmla="*/ 24 h 35"/>
                  <a:gd name="T22" fmla="*/ 0 w 34"/>
                  <a:gd name="T23" fmla="*/ 22 h 35"/>
                  <a:gd name="T24" fmla="*/ 7 w 34"/>
                  <a:gd name="T25" fmla="*/ 15 h 35"/>
                  <a:gd name="T26" fmla="*/ 3 w 34"/>
                  <a:gd name="T27" fmla="*/ 6 h 35"/>
                  <a:gd name="T28" fmla="*/ 12 w 34"/>
                  <a:gd name="T29" fmla="*/ 9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35"/>
                  <a:gd name="T47" fmla="*/ 34 w 34"/>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35">
                    <a:moveTo>
                      <a:pt x="12" y="9"/>
                    </a:moveTo>
                    <a:lnTo>
                      <a:pt x="15" y="0"/>
                    </a:lnTo>
                    <a:lnTo>
                      <a:pt x="19" y="9"/>
                    </a:lnTo>
                    <a:lnTo>
                      <a:pt x="29" y="7"/>
                    </a:lnTo>
                    <a:lnTo>
                      <a:pt x="24" y="16"/>
                    </a:lnTo>
                    <a:lnTo>
                      <a:pt x="33" y="21"/>
                    </a:lnTo>
                    <a:lnTo>
                      <a:pt x="22" y="24"/>
                    </a:lnTo>
                    <a:lnTo>
                      <a:pt x="23" y="34"/>
                    </a:lnTo>
                    <a:lnTo>
                      <a:pt x="16" y="27"/>
                    </a:lnTo>
                    <a:lnTo>
                      <a:pt x="9" y="34"/>
                    </a:lnTo>
                    <a:lnTo>
                      <a:pt x="9" y="24"/>
                    </a:lnTo>
                    <a:lnTo>
                      <a:pt x="0" y="22"/>
                    </a:lnTo>
                    <a:lnTo>
                      <a:pt x="7" y="15"/>
                    </a:lnTo>
                    <a:lnTo>
                      <a:pt x="3" y="6"/>
                    </a:lnTo>
                    <a:lnTo>
                      <a:pt x="12" y="9"/>
                    </a:lnTo>
                  </a:path>
                </a:pathLst>
              </a:custGeom>
              <a:solidFill>
                <a:srgbClr val="FFFFFF"/>
              </a:solidFill>
              <a:ln w="9525">
                <a:noFill/>
                <a:round/>
                <a:headEnd/>
                <a:tailEnd/>
              </a:ln>
            </p:spPr>
            <p:txBody>
              <a:bodyPr/>
              <a:lstStyle/>
              <a:p>
                <a:endParaRPr lang="en-US"/>
              </a:p>
            </p:txBody>
          </p:sp>
          <p:sp>
            <p:nvSpPr>
              <p:cNvPr id="115941" name="Freeform 287"/>
              <p:cNvSpPr>
                <a:spLocks/>
              </p:cNvSpPr>
              <p:nvPr/>
            </p:nvSpPr>
            <p:spPr bwMode="auto">
              <a:xfrm>
                <a:off x="1596" y="553"/>
                <a:ext cx="34" cy="36"/>
              </a:xfrm>
              <a:custGeom>
                <a:avLst/>
                <a:gdLst>
                  <a:gd name="T0" fmla="*/ 15 w 34"/>
                  <a:gd name="T1" fmla="*/ 0 h 36"/>
                  <a:gd name="T2" fmla="*/ 16 w 34"/>
                  <a:gd name="T3" fmla="*/ 0 h 36"/>
                  <a:gd name="T4" fmla="*/ 20 w 34"/>
                  <a:gd name="T5" fmla="*/ 9 h 36"/>
                  <a:gd name="T6" fmla="*/ 29 w 34"/>
                  <a:gd name="T7" fmla="*/ 6 h 36"/>
                  <a:gd name="T8" fmla="*/ 29 w 34"/>
                  <a:gd name="T9" fmla="*/ 7 h 36"/>
                  <a:gd name="T10" fmla="*/ 24 w 34"/>
                  <a:gd name="T11" fmla="*/ 16 h 36"/>
                  <a:gd name="T12" fmla="*/ 33 w 34"/>
                  <a:gd name="T13" fmla="*/ 21 h 36"/>
                  <a:gd name="T14" fmla="*/ 33 w 34"/>
                  <a:gd name="T15" fmla="*/ 22 h 36"/>
                  <a:gd name="T16" fmla="*/ 23 w 34"/>
                  <a:gd name="T17" fmla="*/ 25 h 36"/>
                  <a:gd name="T18" fmla="*/ 24 w 34"/>
                  <a:gd name="T19" fmla="*/ 34 h 36"/>
                  <a:gd name="T20" fmla="*/ 23 w 34"/>
                  <a:gd name="T21" fmla="*/ 35 h 36"/>
                  <a:gd name="T22" fmla="*/ 16 w 34"/>
                  <a:gd name="T23" fmla="*/ 28 h 36"/>
                  <a:gd name="T24" fmla="*/ 9 w 34"/>
                  <a:gd name="T25" fmla="*/ 35 h 36"/>
                  <a:gd name="T26" fmla="*/ 8 w 34"/>
                  <a:gd name="T27" fmla="*/ 34 h 36"/>
                  <a:gd name="T28" fmla="*/ 8 w 34"/>
                  <a:gd name="T29" fmla="*/ 25 h 36"/>
                  <a:gd name="T30" fmla="*/ 0 w 34"/>
                  <a:gd name="T31" fmla="*/ 22 h 36"/>
                  <a:gd name="T32" fmla="*/ 0 w 34"/>
                  <a:gd name="T33" fmla="*/ 22 h 36"/>
                  <a:gd name="T34" fmla="*/ 7 w 34"/>
                  <a:gd name="T35" fmla="*/ 15 h 36"/>
                  <a:gd name="T36" fmla="*/ 2 w 34"/>
                  <a:gd name="T37" fmla="*/ 6 h 36"/>
                  <a:gd name="T38" fmla="*/ 3 w 34"/>
                  <a:gd name="T39" fmla="*/ 6 h 36"/>
                  <a:gd name="T40" fmla="*/ 12 w 34"/>
                  <a:gd name="T41" fmla="*/ 9 h 36"/>
                  <a:gd name="T42" fmla="*/ 12 w 34"/>
                  <a:gd name="T43" fmla="*/ 10 h 36"/>
                  <a:gd name="T44" fmla="*/ 3 w 34"/>
                  <a:gd name="T45" fmla="*/ 7 h 36"/>
                  <a:gd name="T46" fmla="*/ 7 w 34"/>
                  <a:gd name="T47" fmla="*/ 15 h 36"/>
                  <a:gd name="T48" fmla="*/ 7 w 34"/>
                  <a:gd name="T49" fmla="*/ 16 h 36"/>
                  <a:gd name="T50" fmla="*/ 0 w 34"/>
                  <a:gd name="T51" fmla="*/ 22 h 36"/>
                  <a:gd name="T52" fmla="*/ 9 w 34"/>
                  <a:gd name="T53" fmla="*/ 23 h 36"/>
                  <a:gd name="T54" fmla="*/ 10 w 34"/>
                  <a:gd name="T55" fmla="*/ 24 h 36"/>
                  <a:gd name="T56" fmla="*/ 10 w 34"/>
                  <a:gd name="T57" fmla="*/ 33 h 36"/>
                  <a:gd name="T58" fmla="*/ 16 w 34"/>
                  <a:gd name="T59" fmla="*/ 27 h 36"/>
                  <a:gd name="T60" fmla="*/ 23 w 34"/>
                  <a:gd name="T61" fmla="*/ 33 h 36"/>
                  <a:gd name="T62" fmla="*/ 22 w 34"/>
                  <a:gd name="T63" fmla="*/ 24 h 36"/>
                  <a:gd name="T64" fmla="*/ 22 w 34"/>
                  <a:gd name="T65" fmla="*/ 23 h 36"/>
                  <a:gd name="T66" fmla="*/ 31 w 34"/>
                  <a:gd name="T67" fmla="*/ 22 h 36"/>
                  <a:gd name="T68" fmla="*/ 24 w 34"/>
                  <a:gd name="T69" fmla="*/ 17 h 36"/>
                  <a:gd name="T70" fmla="*/ 23 w 34"/>
                  <a:gd name="T71" fmla="*/ 16 h 36"/>
                  <a:gd name="T72" fmla="*/ 28 w 34"/>
                  <a:gd name="T73" fmla="*/ 8 h 36"/>
                  <a:gd name="T74" fmla="*/ 19 w 34"/>
                  <a:gd name="T75" fmla="*/ 10 h 36"/>
                  <a:gd name="T76" fmla="*/ 19 w 34"/>
                  <a:gd name="T77" fmla="*/ 9 h 36"/>
                  <a:gd name="T78" fmla="*/ 15 w 34"/>
                  <a:gd name="T79" fmla="*/ 0 h 36"/>
                  <a:gd name="T80" fmla="*/ 15 w 34"/>
                  <a:gd name="T81" fmla="*/ 0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6"/>
                  <a:gd name="T125" fmla="*/ 34 w 34"/>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6">
                    <a:moveTo>
                      <a:pt x="15" y="0"/>
                    </a:moveTo>
                    <a:lnTo>
                      <a:pt x="16" y="0"/>
                    </a:lnTo>
                    <a:lnTo>
                      <a:pt x="20" y="9"/>
                    </a:lnTo>
                    <a:lnTo>
                      <a:pt x="29" y="6"/>
                    </a:lnTo>
                    <a:lnTo>
                      <a:pt x="29" y="7"/>
                    </a:lnTo>
                    <a:lnTo>
                      <a:pt x="24" y="16"/>
                    </a:lnTo>
                    <a:lnTo>
                      <a:pt x="33" y="21"/>
                    </a:lnTo>
                    <a:lnTo>
                      <a:pt x="33" y="22"/>
                    </a:lnTo>
                    <a:lnTo>
                      <a:pt x="23" y="25"/>
                    </a:lnTo>
                    <a:lnTo>
                      <a:pt x="24" y="34"/>
                    </a:lnTo>
                    <a:lnTo>
                      <a:pt x="23" y="35"/>
                    </a:lnTo>
                    <a:lnTo>
                      <a:pt x="16" y="28"/>
                    </a:lnTo>
                    <a:lnTo>
                      <a:pt x="9" y="35"/>
                    </a:lnTo>
                    <a:lnTo>
                      <a:pt x="8" y="34"/>
                    </a:lnTo>
                    <a:lnTo>
                      <a:pt x="8" y="25"/>
                    </a:lnTo>
                    <a:lnTo>
                      <a:pt x="0" y="22"/>
                    </a:lnTo>
                    <a:lnTo>
                      <a:pt x="7" y="15"/>
                    </a:lnTo>
                    <a:lnTo>
                      <a:pt x="2" y="6"/>
                    </a:lnTo>
                    <a:lnTo>
                      <a:pt x="3" y="6"/>
                    </a:lnTo>
                    <a:lnTo>
                      <a:pt x="12" y="9"/>
                    </a:lnTo>
                    <a:lnTo>
                      <a:pt x="12" y="10"/>
                    </a:lnTo>
                    <a:lnTo>
                      <a:pt x="3" y="7"/>
                    </a:lnTo>
                    <a:lnTo>
                      <a:pt x="7" y="15"/>
                    </a:lnTo>
                    <a:lnTo>
                      <a:pt x="7" y="16"/>
                    </a:lnTo>
                    <a:lnTo>
                      <a:pt x="0" y="22"/>
                    </a:lnTo>
                    <a:lnTo>
                      <a:pt x="9" y="23"/>
                    </a:lnTo>
                    <a:lnTo>
                      <a:pt x="10" y="24"/>
                    </a:lnTo>
                    <a:lnTo>
                      <a:pt x="10" y="33"/>
                    </a:lnTo>
                    <a:lnTo>
                      <a:pt x="16" y="27"/>
                    </a:lnTo>
                    <a:lnTo>
                      <a:pt x="23" y="33"/>
                    </a:lnTo>
                    <a:lnTo>
                      <a:pt x="22" y="24"/>
                    </a:lnTo>
                    <a:lnTo>
                      <a:pt x="22" y="23"/>
                    </a:lnTo>
                    <a:lnTo>
                      <a:pt x="31" y="22"/>
                    </a:lnTo>
                    <a:lnTo>
                      <a:pt x="24" y="17"/>
                    </a:lnTo>
                    <a:lnTo>
                      <a:pt x="23" y="16"/>
                    </a:lnTo>
                    <a:lnTo>
                      <a:pt x="28" y="8"/>
                    </a:lnTo>
                    <a:lnTo>
                      <a:pt x="19" y="10"/>
                    </a:lnTo>
                    <a:lnTo>
                      <a:pt x="19" y="9"/>
                    </a:lnTo>
                    <a:lnTo>
                      <a:pt x="15" y="0"/>
                    </a:lnTo>
                  </a:path>
                </a:pathLst>
              </a:custGeom>
              <a:solidFill>
                <a:srgbClr val="FFFFFF"/>
              </a:solidFill>
              <a:ln w="9525">
                <a:noFill/>
                <a:round/>
                <a:headEnd/>
                <a:tailEnd/>
              </a:ln>
            </p:spPr>
            <p:txBody>
              <a:bodyPr/>
              <a:lstStyle/>
              <a:p>
                <a:endParaRPr lang="en-US"/>
              </a:p>
            </p:txBody>
          </p:sp>
          <p:sp>
            <p:nvSpPr>
              <p:cNvPr id="115942" name="Freeform 288"/>
              <p:cNvSpPr>
                <a:spLocks/>
              </p:cNvSpPr>
              <p:nvPr/>
            </p:nvSpPr>
            <p:spPr bwMode="auto">
              <a:xfrm>
                <a:off x="1608" y="554"/>
                <a:ext cx="17" cy="17"/>
              </a:xfrm>
              <a:custGeom>
                <a:avLst/>
                <a:gdLst>
                  <a:gd name="T0" fmla="*/ 0 w 17"/>
                  <a:gd name="T1" fmla="*/ 14 h 17"/>
                  <a:gd name="T2" fmla="*/ 13 w 17"/>
                  <a:gd name="T3" fmla="*/ 0 h 17"/>
                  <a:gd name="T4" fmla="*/ 16 w 17"/>
                  <a:gd name="T5" fmla="*/ 0 h 17"/>
                  <a:gd name="T6" fmla="*/ 2 w 17"/>
                  <a:gd name="T7" fmla="*/ 14 h 17"/>
                  <a:gd name="T8" fmla="*/ 2 w 17"/>
                  <a:gd name="T9" fmla="*/ 16 h 17"/>
                  <a:gd name="T10" fmla="*/ 0 w 17"/>
                  <a:gd name="T11" fmla="*/ 14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4"/>
                    </a:moveTo>
                    <a:lnTo>
                      <a:pt x="13" y="0"/>
                    </a:lnTo>
                    <a:lnTo>
                      <a:pt x="16" y="0"/>
                    </a:lnTo>
                    <a:lnTo>
                      <a:pt x="2" y="14"/>
                    </a:lnTo>
                    <a:lnTo>
                      <a:pt x="2" y="16"/>
                    </a:lnTo>
                    <a:lnTo>
                      <a:pt x="0" y="14"/>
                    </a:lnTo>
                  </a:path>
                </a:pathLst>
              </a:custGeom>
              <a:solidFill>
                <a:srgbClr val="FFFFFF"/>
              </a:solidFill>
              <a:ln w="9525">
                <a:noFill/>
                <a:round/>
                <a:headEnd/>
                <a:tailEnd/>
              </a:ln>
            </p:spPr>
            <p:txBody>
              <a:bodyPr/>
              <a:lstStyle/>
              <a:p>
                <a:endParaRPr lang="en-US"/>
              </a:p>
            </p:txBody>
          </p:sp>
          <p:sp>
            <p:nvSpPr>
              <p:cNvPr id="115943" name="Freeform 289"/>
              <p:cNvSpPr>
                <a:spLocks/>
              </p:cNvSpPr>
              <p:nvPr/>
            </p:nvSpPr>
            <p:spPr bwMode="auto">
              <a:xfrm>
                <a:off x="1519" y="726"/>
                <a:ext cx="32" cy="35"/>
              </a:xfrm>
              <a:custGeom>
                <a:avLst/>
                <a:gdLst>
                  <a:gd name="T0" fmla="*/ 11 w 32"/>
                  <a:gd name="T1" fmla="*/ 9 h 35"/>
                  <a:gd name="T2" fmla="*/ 14 w 32"/>
                  <a:gd name="T3" fmla="*/ 0 h 35"/>
                  <a:gd name="T4" fmla="*/ 18 w 32"/>
                  <a:gd name="T5" fmla="*/ 9 h 35"/>
                  <a:gd name="T6" fmla="*/ 27 w 32"/>
                  <a:gd name="T7" fmla="*/ 6 h 35"/>
                  <a:gd name="T8" fmla="*/ 23 w 32"/>
                  <a:gd name="T9" fmla="*/ 15 h 35"/>
                  <a:gd name="T10" fmla="*/ 31 w 32"/>
                  <a:gd name="T11" fmla="*/ 21 h 35"/>
                  <a:gd name="T12" fmla="*/ 21 w 32"/>
                  <a:gd name="T13" fmla="*/ 23 h 35"/>
                  <a:gd name="T14" fmla="*/ 22 w 32"/>
                  <a:gd name="T15" fmla="*/ 33 h 35"/>
                  <a:gd name="T16" fmla="*/ 15 w 32"/>
                  <a:gd name="T17" fmla="*/ 27 h 35"/>
                  <a:gd name="T18" fmla="*/ 8 w 32"/>
                  <a:gd name="T19" fmla="*/ 34 h 35"/>
                  <a:gd name="T20" fmla="*/ 8 w 32"/>
                  <a:gd name="T21" fmla="*/ 23 h 35"/>
                  <a:gd name="T22" fmla="*/ 0 w 32"/>
                  <a:gd name="T23" fmla="*/ 21 h 35"/>
                  <a:gd name="T24" fmla="*/ 6 w 32"/>
                  <a:gd name="T25" fmla="*/ 15 h 35"/>
                  <a:gd name="T26" fmla="*/ 3 w 32"/>
                  <a:gd name="T27" fmla="*/ 6 h 35"/>
                  <a:gd name="T28" fmla="*/ 11 w 32"/>
                  <a:gd name="T29" fmla="*/ 9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35"/>
                  <a:gd name="T47" fmla="*/ 32 w 32"/>
                  <a:gd name="T48" fmla="*/ 35 h 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35">
                    <a:moveTo>
                      <a:pt x="11" y="9"/>
                    </a:moveTo>
                    <a:lnTo>
                      <a:pt x="14" y="0"/>
                    </a:lnTo>
                    <a:lnTo>
                      <a:pt x="18" y="9"/>
                    </a:lnTo>
                    <a:lnTo>
                      <a:pt x="27" y="6"/>
                    </a:lnTo>
                    <a:lnTo>
                      <a:pt x="23" y="15"/>
                    </a:lnTo>
                    <a:lnTo>
                      <a:pt x="31" y="21"/>
                    </a:lnTo>
                    <a:lnTo>
                      <a:pt x="21" y="23"/>
                    </a:lnTo>
                    <a:lnTo>
                      <a:pt x="22" y="33"/>
                    </a:lnTo>
                    <a:lnTo>
                      <a:pt x="15" y="27"/>
                    </a:lnTo>
                    <a:lnTo>
                      <a:pt x="8" y="34"/>
                    </a:lnTo>
                    <a:lnTo>
                      <a:pt x="8" y="23"/>
                    </a:lnTo>
                    <a:lnTo>
                      <a:pt x="0" y="21"/>
                    </a:lnTo>
                    <a:lnTo>
                      <a:pt x="6" y="15"/>
                    </a:lnTo>
                    <a:lnTo>
                      <a:pt x="3" y="6"/>
                    </a:lnTo>
                    <a:lnTo>
                      <a:pt x="11" y="9"/>
                    </a:lnTo>
                  </a:path>
                </a:pathLst>
              </a:custGeom>
              <a:solidFill>
                <a:srgbClr val="FFFFFF"/>
              </a:solidFill>
              <a:ln w="9525">
                <a:noFill/>
                <a:round/>
                <a:headEnd/>
                <a:tailEnd/>
              </a:ln>
            </p:spPr>
            <p:txBody>
              <a:bodyPr/>
              <a:lstStyle/>
              <a:p>
                <a:endParaRPr lang="en-US"/>
              </a:p>
            </p:txBody>
          </p:sp>
          <p:sp>
            <p:nvSpPr>
              <p:cNvPr id="115944" name="Freeform 290"/>
              <p:cNvSpPr>
                <a:spLocks/>
              </p:cNvSpPr>
              <p:nvPr/>
            </p:nvSpPr>
            <p:spPr bwMode="auto">
              <a:xfrm>
                <a:off x="1519" y="726"/>
                <a:ext cx="32" cy="35"/>
              </a:xfrm>
              <a:custGeom>
                <a:avLst/>
                <a:gdLst>
                  <a:gd name="T0" fmla="*/ 14 w 32"/>
                  <a:gd name="T1" fmla="*/ 0 h 35"/>
                  <a:gd name="T2" fmla="*/ 15 w 32"/>
                  <a:gd name="T3" fmla="*/ 0 h 35"/>
                  <a:gd name="T4" fmla="*/ 18 w 32"/>
                  <a:gd name="T5" fmla="*/ 8 h 35"/>
                  <a:gd name="T6" fmla="*/ 27 w 32"/>
                  <a:gd name="T7" fmla="*/ 6 h 35"/>
                  <a:gd name="T8" fmla="*/ 27 w 32"/>
                  <a:gd name="T9" fmla="*/ 6 h 35"/>
                  <a:gd name="T10" fmla="*/ 24 w 32"/>
                  <a:gd name="T11" fmla="*/ 15 h 35"/>
                  <a:gd name="T12" fmla="*/ 31 w 32"/>
                  <a:gd name="T13" fmla="*/ 20 h 35"/>
                  <a:gd name="T14" fmla="*/ 31 w 32"/>
                  <a:gd name="T15" fmla="*/ 21 h 35"/>
                  <a:gd name="T16" fmla="*/ 21 w 32"/>
                  <a:gd name="T17" fmla="*/ 23 h 35"/>
                  <a:gd name="T18" fmla="*/ 23 w 32"/>
                  <a:gd name="T19" fmla="*/ 33 h 35"/>
                  <a:gd name="T20" fmla="*/ 22 w 32"/>
                  <a:gd name="T21" fmla="*/ 34 h 35"/>
                  <a:gd name="T22" fmla="*/ 15 w 32"/>
                  <a:gd name="T23" fmla="*/ 27 h 35"/>
                  <a:gd name="T24" fmla="*/ 8 w 32"/>
                  <a:gd name="T25" fmla="*/ 34 h 35"/>
                  <a:gd name="T26" fmla="*/ 8 w 32"/>
                  <a:gd name="T27" fmla="*/ 34 h 35"/>
                  <a:gd name="T28" fmla="*/ 8 w 32"/>
                  <a:gd name="T29" fmla="*/ 23 h 35"/>
                  <a:gd name="T30" fmla="*/ 0 w 32"/>
                  <a:gd name="T31" fmla="*/ 21 h 35"/>
                  <a:gd name="T32" fmla="*/ 0 w 32"/>
                  <a:gd name="T33" fmla="*/ 21 h 35"/>
                  <a:gd name="T34" fmla="*/ 6 w 32"/>
                  <a:gd name="T35" fmla="*/ 15 h 35"/>
                  <a:gd name="T36" fmla="*/ 2 w 32"/>
                  <a:gd name="T37" fmla="*/ 6 h 35"/>
                  <a:gd name="T38" fmla="*/ 3 w 32"/>
                  <a:gd name="T39" fmla="*/ 5 h 35"/>
                  <a:gd name="T40" fmla="*/ 11 w 32"/>
                  <a:gd name="T41" fmla="*/ 8 h 35"/>
                  <a:gd name="T42" fmla="*/ 11 w 32"/>
                  <a:gd name="T43" fmla="*/ 9 h 35"/>
                  <a:gd name="T44" fmla="*/ 3 w 32"/>
                  <a:gd name="T45" fmla="*/ 6 h 35"/>
                  <a:gd name="T46" fmla="*/ 7 w 32"/>
                  <a:gd name="T47" fmla="*/ 15 h 35"/>
                  <a:gd name="T48" fmla="*/ 6 w 32"/>
                  <a:gd name="T49" fmla="*/ 15 h 35"/>
                  <a:gd name="T50" fmla="*/ 0 w 32"/>
                  <a:gd name="T51" fmla="*/ 21 h 35"/>
                  <a:gd name="T52" fmla="*/ 8 w 32"/>
                  <a:gd name="T53" fmla="*/ 22 h 35"/>
                  <a:gd name="T54" fmla="*/ 9 w 32"/>
                  <a:gd name="T55" fmla="*/ 23 h 35"/>
                  <a:gd name="T56" fmla="*/ 9 w 32"/>
                  <a:gd name="T57" fmla="*/ 32 h 35"/>
                  <a:gd name="T58" fmla="*/ 15 w 32"/>
                  <a:gd name="T59" fmla="*/ 26 h 35"/>
                  <a:gd name="T60" fmla="*/ 21 w 32"/>
                  <a:gd name="T61" fmla="*/ 32 h 35"/>
                  <a:gd name="T62" fmla="*/ 20 w 32"/>
                  <a:gd name="T63" fmla="*/ 23 h 35"/>
                  <a:gd name="T64" fmla="*/ 21 w 32"/>
                  <a:gd name="T65" fmla="*/ 22 h 35"/>
                  <a:gd name="T66" fmla="*/ 30 w 32"/>
                  <a:gd name="T67" fmla="*/ 20 h 35"/>
                  <a:gd name="T68" fmla="*/ 23 w 32"/>
                  <a:gd name="T69" fmla="*/ 15 h 35"/>
                  <a:gd name="T70" fmla="*/ 23 w 32"/>
                  <a:gd name="T71" fmla="*/ 15 h 35"/>
                  <a:gd name="T72" fmla="*/ 27 w 32"/>
                  <a:gd name="T73" fmla="*/ 7 h 35"/>
                  <a:gd name="T74" fmla="*/ 18 w 32"/>
                  <a:gd name="T75" fmla="*/ 9 h 35"/>
                  <a:gd name="T76" fmla="*/ 18 w 32"/>
                  <a:gd name="T77" fmla="*/ 9 h 35"/>
                  <a:gd name="T78" fmla="*/ 14 w 32"/>
                  <a:gd name="T79" fmla="*/ 0 h 35"/>
                  <a:gd name="T80" fmla="*/ 14 w 32"/>
                  <a:gd name="T81" fmla="*/ 0 h 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35"/>
                  <a:gd name="T125" fmla="*/ 32 w 32"/>
                  <a:gd name="T126" fmla="*/ 35 h 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35">
                    <a:moveTo>
                      <a:pt x="14" y="0"/>
                    </a:moveTo>
                    <a:lnTo>
                      <a:pt x="15" y="0"/>
                    </a:lnTo>
                    <a:lnTo>
                      <a:pt x="18" y="8"/>
                    </a:lnTo>
                    <a:lnTo>
                      <a:pt x="27" y="6"/>
                    </a:lnTo>
                    <a:lnTo>
                      <a:pt x="24" y="15"/>
                    </a:lnTo>
                    <a:lnTo>
                      <a:pt x="31" y="20"/>
                    </a:lnTo>
                    <a:lnTo>
                      <a:pt x="31" y="21"/>
                    </a:lnTo>
                    <a:lnTo>
                      <a:pt x="21" y="23"/>
                    </a:lnTo>
                    <a:lnTo>
                      <a:pt x="23" y="33"/>
                    </a:lnTo>
                    <a:lnTo>
                      <a:pt x="22" y="34"/>
                    </a:lnTo>
                    <a:lnTo>
                      <a:pt x="15" y="27"/>
                    </a:lnTo>
                    <a:lnTo>
                      <a:pt x="8" y="34"/>
                    </a:lnTo>
                    <a:lnTo>
                      <a:pt x="8" y="23"/>
                    </a:lnTo>
                    <a:lnTo>
                      <a:pt x="0" y="21"/>
                    </a:lnTo>
                    <a:lnTo>
                      <a:pt x="6" y="15"/>
                    </a:lnTo>
                    <a:lnTo>
                      <a:pt x="2" y="6"/>
                    </a:lnTo>
                    <a:lnTo>
                      <a:pt x="3" y="5"/>
                    </a:lnTo>
                    <a:lnTo>
                      <a:pt x="11" y="8"/>
                    </a:lnTo>
                    <a:lnTo>
                      <a:pt x="11" y="9"/>
                    </a:lnTo>
                    <a:lnTo>
                      <a:pt x="3" y="6"/>
                    </a:lnTo>
                    <a:lnTo>
                      <a:pt x="7" y="15"/>
                    </a:lnTo>
                    <a:lnTo>
                      <a:pt x="6" y="15"/>
                    </a:lnTo>
                    <a:lnTo>
                      <a:pt x="0" y="21"/>
                    </a:lnTo>
                    <a:lnTo>
                      <a:pt x="8" y="22"/>
                    </a:lnTo>
                    <a:lnTo>
                      <a:pt x="9" y="23"/>
                    </a:lnTo>
                    <a:lnTo>
                      <a:pt x="9" y="32"/>
                    </a:lnTo>
                    <a:lnTo>
                      <a:pt x="15" y="26"/>
                    </a:lnTo>
                    <a:lnTo>
                      <a:pt x="21" y="32"/>
                    </a:lnTo>
                    <a:lnTo>
                      <a:pt x="20" y="23"/>
                    </a:lnTo>
                    <a:lnTo>
                      <a:pt x="21" y="22"/>
                    </a:lnTo>
                    <a:lnTo>
                      <a:pt x="30" y="20"/>
                    </a:lnTo>
                    <a:lnTo>
                      <a:pt x="23" y="15"/>
                    </a:lnTo>
                    <a:lnTo>
                      <a:pt x="27" y="7"/>
                    </a:lnTo>
                    <a:lnTo>
                      <a:pt x="18" y="9"/>
                    </a:lnTo>
                    <a:lnTo>
                      <a:pt x="14" y="0"/>
                    </a:lnTo>
                  </a:path>
                </a:pathLst>
              </a:custGeom>
              <a:solidFill>
                <a:srgbClr val="FFFFFF"/>
              </a:solidFill>
              <a:ln w="9525">
                <a:noFill/>
                <a:round/>
                <a:headEnd/>
                <a:tailEnd/>
              </a:ln>
            </p:spPr>
            <p:txBody>
              <a:bodyPr/>
              <a:lstStyle/>
              <a:p>
                <a:endParaRPr lang="en-US"/>
              </a:p>
            </p:txBody>
          </p:sp>
          <p:sp>
            <p:nvSpPr>
              <p:cNvPr id="115945" name="Freeform 291"/>
              <p:cNvSpPr>
                <a:spLocks/>
              </p:cNvSpPr>
              <p:nvPr/>
            </p:nvSpPr>
            <p:spPr bwMode="auto">
              <a:xfrm>
                <a:off x="1530" y="726"/>
                <a:ext cx="17" cy="17"/>
              </a:xfrm>
              <a:custGeom>
                <a:avLst/>
                <a:gdLst>
                  <a:gd name="T0" fmla="*/ 0 w 17"/>
                  <a:gd name="T1" fmla="*/ 16 h 17"/>
                  <a:gd name="T2" fmla="*/ 13 w 17"/>
                  <a:gd name="T3" fmla="*/ 0 h 17"/>
                  <a:gd name="T4" fmla="*/ 16 w 17"/>
                  <a:gd name="T5" fmla="*/ 0 h 17"/>
                  <a:gd name="T6" fmla="*/ 5 w 17"/>
                  <a:gd name="T7" fmla="*/ 16 h 17"/>
                  <a:gd name="T8" fmla="*/ 2 w 17"/>
                  <a:gd name="T9" fmla="*/ 16 h 17"/>
                  <a:gd name="T10" fmla="*/ 0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6"/>
                    </a:moveTo>
                    <a:lnTo>
                      <a:pt x="13" y="0"/>
                    </a:lnTo>
                    <a:lnTo>
                      <a:pt x="16" y="0"/>
                    </a:lnTo>
                    <a:lnTo>
                      <a:pt x="5" y="16"/>
                    </a:lnTo>
                    <a:lnTo>
                      <a:pt x="2" y="16"/>
                    </a:lnTo>
                    <a:lnTo>
                      <a:pt x="0" y="16"/>
                    </a:lnTo>
                  </a:path>
                </a:pathLst>
              </a:custGeom>
              <a:solidFill>
                <a:srgbClr val="FFFFFF"/>
              </a:solidFill>
              <a:ln w="9525">
                <a:noFill/>
                <a:round/>
                <a:headEnd/>
                <a:tailEnd/>
              </a:ln>
            </p:spPr>
            <p:txBody>
              <a:bodyPr/>
              <a:lstStyle/>
              <a:p>
                <a:endParaRPr lang="en-US"/>
              </a:p>
            </p:txBody>
          </p:sp>
          <p:sp>
            <p:nvSpPr>
              <p:cNvPr id="115946" name="Freeform 292"/>
              <p:cNvSpPr>
                <a:spLocks/>
              </p:cNvSpPr>
              <p:nvPr/>
            </p:nvSpPr>
            <p:spPr bwMode="auto">
              <a:xfrm>
                <a:off x="1571" y="610"/>
                <a:ext cx="17" cy="17"/>
              </a:xfrm>
              <a:custGeom>
                <a:avLst/>
                <a:gdLst>
                  <a:gd name="T0" fmla="*/ 6 w 17"/>
                  <a:gd name="T1" fmla="*/ 5 h 17"/>
                  <a:gd name="T2" fmla="*/ 8 w 17"/>
                  <a:gd name="T3" fmla="*/ 0 h 17"/>
                  <a:gd name="T4" fmla="*/ 9 w 17"/>
                  <a:gd name="T5" fmla="*/ 5 h 17"/>
                  <a:gd name="T6" fmla="*/ 16 w 17"/>
                  <a:gd name="T7" fmla="*/ 5 h 17"/>
                  <a:gd name="T8" fmla="*/ 11 w 17"/>
                  <a:gd name="T9" fmla="*/ 9 h 17"/>
                  <a:gd name="T10" fmla="*/ 12 w 17"/>
                  <a:gd name="T11" fmla="*/ 16 h 17"/>
                  <a:gd name="T12" fmla="*/ 8 w 17"/>
                  <a:gd name="T13" fmla="*/ 12 h 17"/>
                  <a:gd name="T14" fmla="*/ 3 w 17"/>
                  <a:gd name="T15" fmla="*/ 16 h 17"/>
                  <a:gd name="T16" fmla="*/ 4 w 17"/>
                  <a:gd name="T17" fmla="*/ 9 h 17"/>
                  <a:gd name="T18" fmla="*/ 0 w 17"/>
                  <a:gd name="T19" fmla="*/ 5 h 17"/>
                  <a:gd name="T20" fmla="*/ 6 w 17"/>
                  <a:gd name="T21" fmla="*/ 5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6" y="5"/>
                    </a:moveTo>
                    <a:lnTo>
                      <a:pt x="8" y="0"/>
                    </a:lnTo>
                    <a:lnTo>
                      <a:pt x="9" y="5"/>
                    </a:lnTo>
                    <a:lnTo>
                      <a:pt x="16" y="5"/>
                    </a:lnTo>
                    <a:lnTo>
                      <a:pt x="11" y="9"/>
                    </a:lnTo>
                    <a:lnTo>
                      <a:pt x="12" y="16"/>
                    </a:lnTo>
                    <a:lnTo>
                      <a:pt x="8" y="12"/>
                    </a:lnTo>
                    <a:lnTo>
                      <a:pt x="3" y="16"/>
                    </a:lnTo>
                    <a:lnTo>
                      <a:pt x="4" y="9"/>
                    </a:lnTo>
                    <a:lnTo>
                      <a:pt x="0" y="5"/>
                    </a:lnTo>
                    <a:lnTo>
                      <a:pt x="6" y="5"/>
                    </a:lnTo>
                  </a:path>
                </a:pathLst>
              </a:custGeom>
              <a:solidFill>
                <a:srgbClr val="FFFFFF"/>
              </a:solidFill>
              <a:ln w="9525">
                <a:noFill/>
                <a:round/>
                <a:headEnd/>
                <a:tailEnd/>
              </a:ln>
            </p:spPr>
            <p:txBody>
              <a:bodyPr/>
              <a:lstStyle/>
              <a:p>
                <a:endParaRPr lang="en-US"/>
              </a:p>
            </p:txBody>
          </p:sp>
          <p:sp>
            <p:nvSpPr>
              <p:cNvPr id="115947" name="Freeform 293"/>
              <p:cNvSpPr>
                <a:spLocks/>
              </p:cNvSpPr>
              <p:nvPr/>
            </p:nvSpPr>
            <p:spPr bwMode="auto">
              <a:xfrm>
                <a:off x="1571" y="609"/>
                <a:ext cx="17" cy="18"/>
              </a:xfrm>
              <a:custGeom>
                <a:avLst/>
                <a:gdLst>
                  <a:gd name="T0" fmla="*/ 7 w 17"/>
                  <a:gd name="T1" fmla="*/ 0 h 18"/>
                  <a:gd name="T2" fmla="*/ 8 w 17"/>
                  <a:gd name="T3" fmla="*/ 0 h 18"/>
                  <a:gd name="T4" fmla="*/ 9 w 17"/>
                  <a:gd name="T5" fmla="*/ 5 h 18"/>
                  <a:gd name="T6" fmla="*/ 16 w 17"/>
                  <a:gd name="T7" fmla="*/ 5 h 18"/>
                  <a:gd name="T8" fmla="*/ 16 w 17"/>
                  <a:gd name="T9" fmla="*/ 6 h 18"/>
                  <a:gd name="T10" fmla="*/ 11 w 17"/>
                  <a:gd name="T11" fmla="*/ 9 h 18"/>
                  <a:gd name="T12" fmla="*/ 13 w 17"/>
                  <a:gd name="T13" fmla="*/ 16 h 18"/>
                  <a:gd name="T14" fmla="*/ 11 w 17"/>
                  <a:gd name="T15" fmla="*/ 16 h 18"/>
                  <a:gd name="T16" fmla="*/ 8 w 17"/>
                  <a:gd name="T17" fmla="*/ 12 h 18"/>
                  <a:gd name="T18" fmla="*/ 3 w 17"/>
                  <a:gd name="T19" fmla="*/ 17 h 18"/>
                  <a:gd name="T20" fmla="*/ 2 w 17"/>
                  <a:gd name="T21" fmla="*/ 16 h 18"/>
                  <a:gd name="T22" fmla="*/ 4 w 17"/>
                  <a:gd name="T23" fmla="*/ 9 h 18"/>
                  <a:gd name="T24" fmla="*/ 0 w 17"/>
                  <a:gd name="T25" fmla="*/ 6 h 18"/>
                  <a:gd name="T26" fmla="*/ 0 w 17"/>
                  <a:gd name="T27" fmla="*/ 5 h 18"/>
                  <a:gd name="T28" fmla="*/ 6 w 17"/>
                  <a:gd name="T29" fmla="*/ 5 h 18"/>
                  <a:gd name="T30" fmla="*/ 6 w 17"/>
                  <a:gd name="T31" fmla="*/ 6 h 18"/>
                  <a:gd name="T32" fmla="*/ 1 w 17"/>
                  <a:gd name="T33" fmla="*/ 6 h 18"/>
                  <a:gd name="T34" fmla="*/ 4 w 17"/>
                  <a:gd name="T35" fmla="*/ 9 h 18"/>
                  <a:gd name="T36" fmla="*/ 5 w 17"/>
                  <a:gd name="T37" fmla="*/ 9 h 18"/>
                  <a:gd name="T38" fmla="*/ 4 w 17"/>
                  <a:gd name="T39" fmla="*/ 15 h 18"/>
                  <a:gd name="T40" fmla="*/ 8 w 17"/>
                  <a:gd name="T41" fmla="*/ 11 h 18"/>
                  <a:gd name="T42" fmla="*/ 8 w 17"/>
                  <a:gd name="T43" fmla="*/ 12 h 18"/>
                  <a:gd name="T44" fmla="*/ 11 w 17"/>
                  <a:gd name="T45" fmla="*/ 15 h 18"/>
                  <a:gd name="T46" fmla="*/ 10 w 17"/>
                  <a:gd name="T47" fmla="*/ 9 h 18"/>
                  <a:gd name="T48" fmla="*/ 11 w 17"/>
                  <a:gd name="T49" fmla="*/ 8 h 18"/>
                  <a:gd name="T50" fmla="*/ 14 w 17"/>
                  <a:gd name="T51" fmla="*/ 6 h 18"/>
                  <a:gd name="T52" fmla="*/ 9 w 17"/>
                  <a:gd name="T53" fmla="*/ 6 h 18"/>
                  <a:gd name="T54" fmla="*/ 8 w 17"/>
                  <a:gd name="T55" fmla="*/ 5 h 18"/>
                  <a:gd name="T56" fmla="*/ 7 w 17"/>
                  <a:gd name="T57" fmla="*/ 0 h 18"/>
                  <a:gd name="T58" fmla="*/ 7 w 17"/>
                  <a:gd name="T59" fmla="*/ 0 h 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
                  <a:gd name="T91" fmla="*/ 0 h 18"/>
                  <a:gd name="T92" fmla="*/ 17 w 17"/>
                  <a:gd name="T93" fmla="*/ 18 h 1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 h="18">
                    <a:moveTo>
                      <a:pt x="7" y="0"/>
                    </a:moveTo>
                    <a:lnTo>
                      <a:pt x="8" y="0"/>
                    </a:lnTo>
                    <a:lnTo>
                      <a:pt x="9" y="5"/>
                    </a:lnTo>
                    <a:lnTo>
                      <a:pt x="16" y="5"/>
                    </a:lnTo>
                    <a:lnTo>
                      <a:pt x="16" y="6"/>
                    </a:lnTo>
                    <a:lnTo>
                      <a:pt x="11" y="9"/>
                    </a:lnTo>
                    <a:lnTo>
                      <a:pt x="13" y="16"/>
                    </a:lnTo>
                    <a:lnTo>
                      <a:pt x="11" y="16"/>
                    </a:lnTo>
                    <a:lnTo>
                      <a:pt x="8" y="12"/>
                    </a:lnTo>
                    <a:lnTo>
                      <a:pt x="3" y="17"/>
                    </a:lnTo>
                    <a:lnTo>
                      <a:pt x="2" y="16"/>
                    </a:lnTo>
                    <a:lnTo>
                      <a:pt x="4" y="9"/>
                    </a:lnTo>
                    <a:lnTo>
                      <a:pt x="0" y="6"/>
                    </a:lnTo>
                    <a:lnTo>
                      <a:pt x="0" y="5"/>
                    </a:lnTo>
                    <a:lnTo>
                      <a:pt x="6" y="5"/>
                    </a:lnTo>
                    <a:lnTo>
                      <a:pt x="6" y="6"/>
                    </a:lnTo>
                    <a:lnTo>
                      <a:pt x="1" y="6"/>
                    </a:lnTo>
                    <a:lnTo>
                      <a:pt x="4" y="9"/>
                    </a:lnTo>
                    <a:lnTo>
                      <a:pt x="5" y="9"/>
                    </a:lnTo>
                    <a:lnTo>
                      <a:pt x="4" y="15"/>
                    </a:lnTo>
                    <a:lnTo>
                      <a:pt x="8" y="11"/>
                    </a:lnTo>
                    <a:lnTo>
                      <a:pt x="8" y="12"/>
                    </a:lnTo>
                    <a:lnTo>
                      <a:pt x="11" y="15"/>
                    </a:lnTo>
                    <a:lnTo>
                      <a:pt x="10" y="9"/>
                    </a:lnTo>
                    <a:lnTo>
                      <a:pt x="11" y="8"/>
                    </a:lnTo>
                    <a:lnTo>
                      <a:pt x="14" y="6"/>
                    </a:lnTo>
                    <a:lnTo>
                      <a:pt x="9" y="6"/>
                    </a:lnTo>
                    <a:lnTo>
                      <a:pt x="8" y="5"/>
                    </a:lnTo>
                    <a:lnTo>
                      <a:pt x="7" y="0"/>
                    </a:lnTo>
                  </a:path>
                </a:pathLst>
              </a:custGeom>
              <a:solidFill>
                <a:srgbClr val="FFFFFF"/>
              </a:solidFill>
              <a:ln w="9525">
                <a:noFill/>
                <a:round/>
                <a:headEnd/>
                <a:tailEnd/>
              </a:ln>
            </p:spPr>
            <p:txBody>
              <a:bodyPr/>
              <a:lstStyle/>
              <a:p>
                <a:endParaRPr lang="en-US"/>
              </a:p>
            </p:txBody>
          </p:sp>
          <p:sp>
            <p:nvSpPr>
              <p:cNvPr id="115948" name="Freeform 294"/>
              <p:cNvSpPr>
                <a:spLocks/>
              </p:cNvSpPr>
              <p:nvPr/>
            </p:nvSpPr>
            <p:spPr bwMode="auto">
              <a:xfrm>
                <a:off x="1575" y="610"/>
                <a:ext cx="17" cy="17"/>
              </a:xfrm>
              <a:custGeom>
                <a:avLst/>
                <a:gdLst>
                  <a:gd name="T0" fmla="*/ 0 w 17"/>
                  <a:gd name="T1" fmla="*/ 14 h 17"/>
                  <a:gd name="T2" fmla="*/ 10 w 17"/>
                  <a:gd name="T3" fmla="*/ 0 h 17"/>
                  <a:gd name="T4" fmla="*/ 16 w 17"/>
                  <a:gd name="T5" fmla="*/ 0 h 17"/>
                  <a:gd name="T6" fmla="*/ 5 w 17"/>
                  <a:gd name="T7" fmla="*/ 14 h 17"/>
                  <a:gd name="T8" fmla="*/ 5 w 17"/>
                  <a:gd name="T9" fmla="*/ 16 h 17"/>
                  <a:gd name="T10" fmla="*/ 0 w 17"/>
                  <a:gd name="T11" fmla="*/ 14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4"/>
                    </a:moveTo>
                    <a:lnTo>
                      <a:pt x="10" y="0"/>
                    </a:lnTo>
                    <a:lnTo>
                      <a:pt x="16" y="0"/>
                    </a:lnTo>
                    <a:lnTo>
                      <a:pt x="5" y="14"/>
                    </a:lnTo>
                    <a:lnTo>
                      <a:pt x="5" y="16"/>
                    </a:lnTo>
                    <a:lnTo>
                      <a:pt x="0" y="14"/>
                    </a:lnTo>
                  </a:path>
                </a:pathLst>
              </a:custGeom>
              <a:solidFill>
                <a:srgbClr val="FFFFFF"/>
              </a:solidFill>
              <a:ln w="9525">
                <a:noFill/>
                <a:round/>
                <a:headEnd/>
                <a:tailEnd/>
              </a:ln>
            </p:spPr>
            <p:txBody>
              <a:bodyPr/>
              <a:lstStyle/>
              <a:p>
                <a:endParaRPr lang="en-US"/>
              </a:p>
            </p:txBody>
          </p:sp>
          <p:sp>
            <p:nvSpPr>
              <p:cNvPr id="115949" name="Freeform 295"/>
              <p:cNvSpPr>
                <a:spLocks/>
              </p:cNvSpPr>
              <p:nvPr/>
            </p:nvSpPr>
            <p:spPr bwMode="auto">
              <a:xfrm>
                <a:off x="1150" y="491"/>
                <a:ext cx="254" cy="136"/>
              </a:xfrm>
              <a:custGeom>
                <a:avLst/>
                <a:gdLst>
                  <a:gd name="T0" fmla="*/ 26 w 254"/>
                  <a:gd name="T1" fmla="*/ 135 h 136"/>
                  <a:gd name="T2" fmla="*/ 0 w 254"/>
                  <a:gd name="T3" fmla="*/ 135 h 136"/>
                  <a:gd name="T4" fmla="*/ 0 w 254"/>
                  <a:gd name="T5" fmla="*/ 124 h 136"/>
                  <a:gd name="T6" fmla="*/ 74 w 254"/>
                  <a:gd name="T7" fmla="*/ 84 h 136"/>
                  <a:gd name="T8" fmla="*/ 0 w 254"/>
                  <a:gd name="T9" fmla="*/ 84 h 136"/>
                  <a:gd name="T10" fmla="*/ 0 w 254"/>
                  <a:gd name="T11" fmla="*/ 50 h 136"/>
                  <a:gd name="T12" fmla="*/ 73 w 254"/>
                  <a:gd name="T13" fmla="*/ 50 h 136"/>
                  <a:gd name="T14" fmla="*/ 0 w 254"/>
                  <a:gd name="T15" fmla="*/ 9 h 136"/>
                  <a:gd name="T16" fmla="*/ 0 w 254"/>
                  <a:gd name="T17" fmla="*/ 0 h 136"/>
                  <a:gd name="T18" fmla="*/ 25 w 254"/>
                  <a:gd name="T19" fmla="*/ 0 h 136"/>
                  <a:gd name="T20" fmla="*/ 106 w 254"/>
                  <a:gd name="T21" fmla="*/ 44 h 136"/>
                  <a:gd name="T22" fmla="*/ 106 w 254"/>
                  <a:gd name="T23" fmla="*/ 0 h 136"/>
                  <a:gd name="T24" fmla="*/ 146 w 254"/>
                  <a:gd name="T25" fmla="*/ 0 h 136"/>
                  <a:gd name="T26" fmla="*/ 146 w 254"/>
                  <a:gd name="T27" fmla="*/ 45 h 136"/>
                  <a:gd name="T28" fmla="*/ 227 w 254"/>
                  <a:gd name="T29" fmla="*/ 0 h 136"/>
                  <a:gd name="T30" fmla="*/ 253 w 254"/>
                  <a:gd name="T31" fmla="*/ 0 h 136"/>
                  <a:gd name="T32" fmla="*/ 253 w 254"/>
                  <a:gd name="T33" fmla="*/ 10 h 136"/>
                  <a:gd name="T34" fmla="*/ 180 w 254"/>
                  <a:gd name="T35" fmla="*/ 50 h 136"/>
                  <a:gd name="T36" fmla="*/ 253 w 254"/>
                  <a:gd name="T37" fmla="*/ 50 h 136"/>
                  <a:gd name="T38" fmla="*/ 253 w 254"/>
                  <a:gd name="T39" fmla="*/ 84 h 136"/>
                  <a:gd name="T40" fmla="*/ 177 w 254"/>
                  <a:gd name="T41" fmla="*/ 84 h 136"/>
                  <a:gd name="T42" fmla="*/ 253 w 254"/>
                  <a:gd name="T43" fmla="*/ 125 h 136"/>
                  <a:gd name="T44" fmla="*/ 253 w 254"/>
                  <a:gd name="T45" fmla="*/ 135 h 136"/>
                  <a:gd name="T46" fmla="*/ 227 w 254"/>
                  <a:gd name="T47" fmla="*/ 135 h 136"/>
                  <a:gd name="T48" fmla="*/ 146 w 254"/>
                  <a:gd name="T49" fmla="*/ 90 h 136"/>
                  <a:gd name="T50" fmla="*/ 146 w 254"/>
                  <a:gd name="T51" fmla="*/ 135 h 136"/>
                  <a:gd name="T52" fmla="*/ 106 w 254"/>
                  <a:gd name="T53" fmla="*/ 135 h 136"/>
                  <a:gd name="T54" fmla="*/ 106 w 254"/>
                  <a:gd name="T55" fmla="*/ 90 h 136"/>
                  <a:gd name="T56" fmla="*/ 26 w 254"/>
                  <a:gd name="T57" fmla="*/ 135 h 1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4"/>
                  <a:gd name="T88" fmla="*/ 0 h 136"/>
                  <a:gd name="T89" fmla="*/ 254 w 254"/>
                  <a:gd name="T90" fmla="*/ 136 h 1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4" h="136">
                    <a:moveTo>
                      <a:pt x="26" y="135"/>
                    </a:moveTo>
                    <a:lnTo>
                      <a:pt x="0" y="135"/>
                    </a:lnTo>
                    <a:lnTo>
                      <a:pt x="0" y="124"/>
                    </a:lnTo>
                    <a:lnTo>
                      <a:pt x="74" y="84"/>
                    </a:lnTo>
                    <a:lnTo>
                      <a:pt x="0" y="84"/>
                    </a:lnTo>
                    <a:lnTo>
                      <a:pt x="0" y="50"/>
                    </a:lnTo>
                    <a:lnTo>
                      <a:pt x="73" y="50"/>
                    </a:lnTo>
                    <a:lnTo>
                      <a:pt x="0" y="9"/>
                    </a:lnTo>
                    <a:lnTo>
                      <a:pt x="0" y="0"/>
                    </a:lnTo>
                    <a:lnTo>
                      <a:pt x="25" y="0"/>
                    </a:lnTo>
                    <a:lnTo>
                      <a:pt x="106" y="44"/>
                    </a:lnTo>
                    <a:lnTo>
                      <a:pt x="106" y="0"/>
                    </a:lnTo>
                    <a:lnTo>
                      <a:pt x="146" y="0"/>
                    </a:lnTo>
                    <a:lnTo>
                      <a:pt x="146" y="45"/>
                    </a:lnTo>
                    <a:lnTo>
                      <a:pt x="227" y="0"/>
                    </a:lnTo>
                    <a:lnTo>
                      <a:pt x="253" y="0"/>
                    </a:lnTo>
                    <a:lnTo>
                      <a:pt x="253" y="10"/>
                    </a:lnTo>
                    <a:lnTo>
                      <a:pt x="180" y="50"/>
                    </a:lnTo>
                    <a:lnTo>
                      <a:pt x="253" y="50"/>
                    </a:lnTo>
                    <a:lnTo>
                      <a:pt x="253" y="84"/>
                    </a:lnTo>
                    <a:lnTo>
                      <a:pt x="177" y="84"/>
                    </a:lnTo>
                    <a:lnTo>
                      <a:pt x="253" y="125"/>
                    </a:lnTo>
                    <a:lnTo>
                      <a:pt x="253" y="135"/>
                    </a:lnTo>
                    <a:lnTo>
                      <a:pt x="227" y="135"/>
                    </a:lnTo>
                    <a:lnTo>
                      <a:pt x="146" y="90"/>
                    </a:lnTo>
                    <a:lnTo>
                      <a:pt x="146" y="135"/>
                    </a:lnTo>
                    <a:lnTo>
                      <a:pt x="106" y="135"/>
                    </a:lnTo>
                    <a:lnTo>
                      <a:pt x="106" y="90"/>
                    </a:lnTo>
                    <a:lnTo>
                      <a:pt x="26" y="135"/>
                    </a:lnTo>
                  </a:path>
                </a:pathLst>
              </a:custGeom>
              <a:solidFill>
                <a:srgbClr val="FFFFFF"/>
              </a:solidFill>
              <a:ln w="9525">
                <a:noFill/>
                <a:round/>
                <a:headEnd/>
                <a:tailEnd/>
              </a:ln>
            </p:spPr>
            <p:txBody>
              <a:bodyPr/>
              <a:lstStyle/>
              <a:p>
                <a:endParaRPr lang="en-US"/>
              </a:p>
            </p:txBody>
          </p:sp>
          <p:sp>
            <p:nvSpPr>
              <p:cNvPr id="115950" name="Freeform 296"/>
              <p:cNvSpPr>
                <a:spLocks/>
              </p:cNvSpPr>
              <p:nvPr/>
            </p:nvSpPr>
            <p:spPr bwMode="auto">
              <a:xfrm>
                <a:off x="1150" y="574"/>
                <a:ext cx="76" cy="54"/>
              </a:xfrm>
              <a:custGeom>
                <a:avLst/>
                <a:gdLst>
                  <a:gd name="T0" fmla="*/ 0 w 76"/>
                  <a:gd name="T1" fmla="*/ 53 h 54"/>
                  <a:gd name="T2" fmla="*/ 0 w 76"/>
                  <a:gd name="T3" fmla="*/ 52 h 54"/>
                  <a:gd name="T4" fmla="*/ 0 w 76"/>
                  <a:gd name="T5" fmla="*/ 41 h 54"/>
                  <a:gd name="T6" fmla="*/ 0 w 76"/>
                  <a:gd name="T7" fmla="*/ 41 h 54"/>
                  <a:gd name="T8" fmla="*/ 75 w 76"/>
                  <a:gd name="T9" fmla="*/ 0 h 54"/>
                  <a:gd name="T10" fmla="*/ 75 w 76"/>
                  <a:gd name="T11" fmla="*/ 1 h 54"/>
                  <a:gd name="T12" fmla="*/ 0 w 76"/>
                  <a:gd name="T13" fmla="*/ 42 h 54"/>
                  <a:gd name="T14" fmla="*/ 0 w 76"/>
                  <a:gd name="T15" fmla="*/ 52 h 54"/>
                  <a:gd name="T16" fmla="*/ 0 w 76"/>
                  <a:gd name="T17" fmla="*/ 53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54"/>
                  <a:gd name="T29" fmla="*/ 76 w 76"/>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54">
                    <a:moveTo>
                      <a:pt x="0" y="53"/>
                    </a:moveTo>
                    <a:lnTo>
                      <a:pt x="0" y="52"/>
                    </a:lnTo>
                    <a:lnTo>
                      <a:pt x="0" y="41"/>
                    </a:lnTo>
                    <a:lnTo>
                      <a:pt x="75" y="0"/>
                    </a:lnTo>
                    <a:lnTo>
                      <a:pt x="75" y="1"/>
                    </a:lnTo>
                    <a:lnTo>
                      <a:pt x="0" y="42"/>
                    </a:lnTo>
                    <a:lnTo>
                      <a:pt x="0" y="52"/>
                    </a:lnTo>
                    <a:lnTo>
                      <a:pt x="0" y="53"/>
                    </a:lnTo>
                  </a:path>
                </a:pathLst>
              </a:custGeom>
              <a:solidFill>
                <a:srgbClr val="FFFFFF"/>
              </a:solidFill>
              <a:ln w="9525">
                <a:noFill/>
                <a:round/>
                <a:headEnd/>
                <a:tailEnd/>
              </a:ln>
            </p:spPr>
            <p:txBody>
              <a:bodyPr/>
              <a:lstStyle/>
              <a:p>
                <a:endParaRPr lang="en-US"/>
              </a:p>
            </p:txBody>
          </p:sp>
          <p:sp>
            <p:nvSpPr>
              <p:cNvPr id="115951" name="Freeform 297"/>
              <p:cNvSpPr>
                <a:spLocks/>
              </p:cNvSpPr>
              <p:nvPr/>
            </p:nvSpPr>
            <p:spPr bwMode="auto">
              <a:xfrm>
                <a:off x="1150" y="541"/>
                <a:ext cx="76" cy="37"/>
              </a:xfrm>
              <a:custGeom>
                <a:avLst/>
                <a:gdLst>
                  <a:gd name="T0" fmla="*/ 75 w 76"/>
                  <a:gd name="T1" fmla="*/ 36 h 37"/>
                  <a:gd name="T2" fmla="*/ 0 w 76"/>
                  <a:gd name="T3" fmla="*/ 36 h 37"/>
                  <a:gd name="T4" fmla="*/ 0 w 76"/>
                  <a:gd name="T5" fmla="*/ 35 h 37"/>
                  <a:gd name="T6" fmla="*/ 0 w 76"/>
                  <a:gd name="T7" fmla="*/ 0 h 37"/>
                  <a:gd name="T8" fmla="*/ 0 w 76"/>
                  <a:gd name="T9" fmla="*/ 0 h 37"/>
                  <a:gd name="T10" fmla="*/ 74 w 76"/>
                  <a:gd name="T11" fmla="*/ 0 h 37"/>
                  <a:gd name="T12" fmla="*/ 74 w 76"/>
                  <a:gd name="T13" fmla="*/ 1 h 37"/>
                  <a:gd name="T14" fmla="*/ 0 w 76"/>
                  <a:gd name="T15" fmla="*/ 1 h 37"/>
                  <a:gd name="T16" fmla="*/ 0 w 76"/>
                  <a:gd name="T17" fmla="*/ 34 h 37"/>
                  <a:gd name="T18" fmla="*/ 75 w 76"/>
                  <a:gd name="T19" fmla="*/ 34 h 37"/>
                  <a:gd name="T20" fmla="*/ 75 w 76"/>
                  <a:gd name="T21" fmla="*/ 36 h 37"/>
                  <a:gd name="T22" fmla="*/ 75 w 76"/>
                  <a:gd name="T23" fmla="*/ 36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37"/>
                  <a:gd name="T38" fmla="*/ 76 w 7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37">
                    <a:moveTo>
                      <a:pt x="75" y="36"/>
                    </a:moveTo>
                    <a:lnTo>
                      <a:pt x="0" y="36"/>
                    </a:lnTo>
                    <a:lnTo>
                      <a:pt x="0" y="35"/>
                    </a:lnTo>
                    <a:lnTo>
                      <a:pt x="0" y="0"/>
                    </a:lnTo>
                    <a:lnTo>
                      <a:pt x="74" y="0"/>
                    </a:lnTo>
                    <a:lnTo>
                      <a:pt x="74" y="1"/>
                    </a:lnTo>
                    <a:lnTo>
                      <a:pt x="0" y="1"/>
                    </a:lnTo>
                    <a:lnTo>
                      <a:pt x="0" y="34"/>
                    </a:lnTo>
                    <a:lnTo>
                      <a:pt x="75" y="34"/>
                    </a:lnTo>
                    <a:lnTo>
                      <a:pt x="75" y="36"/>
                    </a:lnTo>
                  </a:path>
                </a:pathLst>
              </a:custGeom>
              <a:solidFill>
                <a:srgbClr val="FFFFFF"/>
              </a:solidFill>
              <a:ln w="9525">
                <a:noFill/>
                <a:round/>
                <a:headEnd/>
                <a:tailEnd/>
              </a:ln>
            </p:spPr>
            <p:txBody>
              <a:bodyPr/>
              <a:lstStyle/>
              <a:p>
                <a:endParaRPr lang="en-US"/>
              </a:p>
            </p:txBody>
          </p:sp>
          <p:sp>
            <p:nvSpPr>
              <p:cNvPr id="115952" name="Freeform 298"/>
              <p:cNvSpPr>
                <a:spLocks/>
              </p:cNvSpPr>
              <p:nvPr/>
            </p:nvSpPr>
            <p:spPr bwMode="auto">
              <a:xfrm>
                <a:off x="1151" y="491"/>
                <a:ext cx="255" cy="52"/>
              </a:xfrm>
              <a:custGeom>
                <a:avLst/>
                <a:gdLst>
                  <a:gd name="T0" fmla="*/ 73 w 255"/>
                  <a:gd name="T1" fmla="*/ 51 h 52"/>
                  <a:gd name="T2" fmla="*/ 0 w 255"/>
                  <a:gd name="T3" fmla="*/ 10 h 52"/>
                  <a:gd name="T4" fmla="*/ 0 w 255"/>
                  <a:gd name="T5" fmla="*/ 9 h 52"/>
                  <a:gd name="T6" fmla="*/ 0 w 255"/>
                  <a:gd name="T7" fmla="*/ 0 h 52"/>
                  <a:gd name="T8" fmla="*/ 0 w 255"/>
                  <a:gd name="T9" fmla="*/ 0 h 52"/>
                  <a:gd name="T10" fmla="*/ 25 w 255"/>
                  <a:gd name="T11" fmla="*/ 0 h 52"/>
                  <a:gd name="T12" fmla="*/ 106 w 255"/>
                  <a:gd name="T13" fmla="*/ 44 h 52"/>
                  <a:gd name="T14" fmla="*/ 106 w 255"/>
                  <a:gd name="T15" fmla="*/ 0 h 52"/>
                  <a:gd name="T16" fmla="*/ 106 w 255"/>
                  <a:gd name="T17" fmla="*/ 0 h 52"/>
                  <a:gd name="T18" fmla="*/ 146 w 255"/>
                  <a:gd name="T19" fmla="*/ 0 h 52"/>
                  <a:gd name="T20" fmla="*/ 147 w 255"/>
                  <a:gd name="T21" fmla="*/ 0 h 52"/>
                  <a:gd name="T22" fmla="*/ 147 w 255"/>
                  <a:gd name="T23" fmla="*/ 44 h 52"/>
                  <a:gd name="T24" fmla="*/ 228 w 255"/>
                  <a:gd name="T25" fmla="*/ 0 h 52"/>
                  <a:gd name="T26" fmla="*/ 253 w 255"/>
                  <a:gd name="T27" fmla="*/ 0 h 52"/>
                  <a:gd name="T28" fmla="*/ 254 w 255"/>
                  <a:gd name="T29" fmla="*/ 0 h 52"/>
                  <a:gd name="T30" fmla="*/ 254 w 255"/>
                  <a:gd name="T31" fmla="*/ 10 h 52"/>
                  <a:gd name="T32" fmla="*/ 253 w 255"/>
                  <a:gd name="T33" fmla="*/ 10 h 52"/>
                  <a:gd name="T34" fmla="*/ 180 w 255"/>
                  <a:gd name="T35" fmla="*/ 51 h 52"/>
                  <a:gd name="T36" fmla="*/ 180 w 255"/>
                  <a:gd name="T37" fmla="*/ 49 h 52"/>
                  <a:gd name="T38" fmla="*/ 252 w 255"/>
                  <a:gd name="T39" fmla="*/ 10 h 52"/>
                  <a:gd name="T40" fmla="*/ 252 w 255"/>
                  <a:gd name="T41" fmla="*/ 0 h 52"/>
                  <a:gd name="T42" fmla="*/ 228 w 255"/>
                  <a:gd name="T43" fmla="*/ 0 h 52"/>
                  <a:gd name="T44" fmla="*/ 146 w 255"/>
                  <a:gd name="T45" fmla="*/ 45 h 52"/>
                  <a:gd name="T46" fmla="*/ 145 w 255"/>
                  <a:gd name="T47" fmla="*/ 45 h 52"/>
                  <a:gd name="T48" fmla="*/ 145 w 255"/>
                  <a:gd name="T49" fmla="*/ 0 h 52"/>
                  <a:gd name="T50" fmla="*/ 107 w 255"/>
                  <a:gd name="T51" fmla="*/ 0 h 52"/>
                  <a:gd name="T52" fmla="*/ 107 w 255"/>
                  <a:gd name="T53" fmla="*/ 44 h 52"/>
                  <a:gd name="T54" fmla="*/ 106 w 255"/>
                  <a:gd name="T55" fmla="*/ 45 h 52"/>
                  <a:gd name="T56" fmla="*/ 25 w 255"/>
                  <a:gd name="T57" fmla="*/ 0 h 52"/>
                  <a:gd name="T58" fmla="*/ 0 w 255"/>
                  <a:gd name="T59" fmla="*/ 0 h 52"/>
                  <a:gd name="T60" fmla="*/ 0 w 255"/>
                  <a:gd name="T61" fmla="*/ 9 h 52"/>
                  <a:gd name="T62" fmla="*/ 73 w 255"/>
                  <a:gd name="T63" fmla="*/ 49 h 52"/>
                  <a:gd name="T64" fmla="*/ 73 w 255"/>
                  <a:gd name="T65" fmla="*/ 51 h 52"/>
                  <a:gd name="T66" fmla="*/ 73 w 255"/>
                  <a:gd name="T67" fmla="*/ 51 h 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5"/>
                  <a:gd name="T103" fmla="*/ 0 h 52"/>
                  <a:gd name="T104" fmla="*/ 255 w 255"/>
                  <a:gd name="T105" fmla="*/ 52 h 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5" h="52">
                    <a:moveTo>
                      <a:pt x="73" y="51"/>
                    </a:moveTo>
                    <a:lnTo>
                      <a:pt x="0" y="10"/>
                    </a:lnTo>
                    <a:lnTo>
                      <a:pt x="0" y="9"/>
                    </a:lnTo>
                    <a:lnTo>
                      <a:pt x="0" y="0"/>
                    </a:lnTo>
                    <a:lnTo>
                      <a:pt x="25" y="0"/>
                    </a:lnTo>
                    <a:lnTo>
                      <a:pt x="106" y="44"/>
                    </a:lnTo>
                    <a:lnTo>
                      <a:pt x="106" y="0"/>
                    </a:lnTo>
                    <a:lnTo>
                      <a:pt x="146" y="0"/>
                    </a:lnTo>
                    <a:lnTo>
                      <a:pt x="147" y="0"/>
                    </a:lnTo>
                    <a:lnTo>
                      <a:pt x="147" y="44"/>
                    </a:lnTo>
                    <a:lnTo>
                      <a:pt x="228" y="0"/>
                    </a:lnTo>
                    <a:lnTo>
                      <a:pt x="253" y="0"/>
                    </a:lnTo>
                    <a:lnTo>
                      <a:pt x="254" y="0"/>
                    </a:lnTo>
                    <a:lnTo>
                      <a:pt x="254" y="10"/>
                    </a:lnTo>
                    <a:lnTo>
                      <a:pt x="253" y="10"/>
                    </a:lnTo>
                    <a:lnTo>
                      <a:pt x="180" y="51"/>
                    </a:lnTo>
                    <a:lnTo>
                      <a:pt x="180" y="49"/>
                    </a:lnTo>
                    <a:lnTo>
                      <a:pt x="252" y="10"/>
                    </a:lnTo>
                    <a:lnTo>
                      <a:pt x="252" y="0"/>
                    </a:lnTo>
                    <a:lnTo>
                      <a:pt x="228" y="0"/>
                    </a:lnTo>
                    <a:lnTo>
                      <a:pt x="146" y="45"/>
                    </a:lnTo>
                    <a:lnTo>
                      <a:pt x="145" y="45"/>
                    </a:lnTo>
                    <a:lnTo>
                      <a:pt x="145" y="0"/>
                    </a:lnTo>
                    <a:lnTo>
                      <a:pt x="107" y="0"/>
                    </a:lnTo>
                    <a:lnTo>
                      <a:pt x="107" y="44"/>
                    </a:lnTo>
                    <a:lnTo>
                      <a:pt x="106" y="45"/>
                    </a:lnTo>
                    <a:lnTo>
                      <a:pt x="25" y="0"/>
                    </a:lnTo>
                    <a:lnTo>
                      <a:pt x="0" y="0"/>
                    </a:lnTo>
                    <a:lnTo>
                      <a:pt x="0" y="9"/>
                    </a:lnTo>
                    <a:lnTo>
                      <a:pt x="73" y="49"/>
                    </a:lnTo>
                    <a:lnTo>
                      <a:pt x="73" y="51"/>
                    </a:lnTo>
                  </a:path>
                </a:pathLst>
              </a:custGeom>
              <a:solidFill>
                <a:srgbClr val="FFFFFF"/>
              </a:solidFill>
              <a:ln w="9525">
                <a:noFill/>
                <a:round/>
                <a:headEnd/>
                <a:tailEnd/>
              </a:ln>
            </p:spPr>
            <p:txBody>
              <a:bodyPr/>
              <a:lstStyle/>
              <a:p>
                <a:endParaRPr lang="en-US"/>
              </a:p>
            </p:txBody>
          </p:sp>
          <p:sp>
            <p:nvSpPr>
              <p:cNvPr id="115953" name="Freeform 299"/>
              <p:cNvSpPr>
                <a:spLocks/>
              </p:cNvSpPr>
              <p:nvPr/>
            </p:nvSpPr>
            <p:spPr bwMode="auto">
              <a:xfrm>
                <a:off x="1329" y="541"/>
                <a:ext cx="77" cy="37"/>
              </a:xfrm>
              <a:custGeom>
                <a:avLst/>
                <a:gdLst>
                  <a:gd name="T0" fmla="*/ 3 w 77"/>
                  <a:gd name="T1" fmla="*/ 0 h 37"/>
                  <a:gd name="T2" fmla="*/ 75 w 77"/>
                  <a:gd name="T3" fmla="*/ 0 h 37"/>
                  <a:gd name="T4" fmla="*/ 76 w 77"/>
                  <a:gd name="T5" fmla="*/ 0 h 37"/>
                  <a:gd name="T6" fmla="*/ 76 w 77"/>
                  <a:gd name="T7" fmla="*/ 35 h 37"/>
                  <a:gd name="T8" fmla="*/ 75 w 77"/>
                  <a:gd name="T9" fmla="*/ 36 h 37"/>
                  <a:gd name="T10" fmla="*/ 0 w 77"/>
                  <a:gd name="T11" fmla="*/ 36 h 37"/>
                  <a:gd name="T12" fmla="*/ 0 w 77"/>
                  <a:gd name="T13" fmla="*/ 34 h 37"/>
                  <a:gd name="T14" fmla="*/ 74 w 77"/>
                  <a:gd name="T15" fmla="*/ 34 h 37"/>
                  <a:gd name="T16" fmla="*/ 74 w 77"/>
                  <a:gd name="T17" fmla="*/ 1 h 37"/>
                  <a:gd name="T18" fmla="*/ 3 w 77"/>
                  <a:gd name="T19" fmla="*/ 1 h 37"/>
                  <a:gd name="T20" fmla="*/ 3 w 77"/>
                  <a:gd name="T21" fmla="*/ 0 h 37"/>
                  <a:gd name="T22" fmla="*/ 3 w 77"/>
                  <a:gd name="T23" fmla="*/ 0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37"/>
                  <a:gd name="T38" fmla="*/ 77 w 7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37">
                    <a:moveTo>
                      <a:pt x="3" y="0"/>
                    </a:moveTo>
                    <a:lnTo>
                      <a:pt x="75" y="0"/>
                    </a:lnTo>
                    <a:lnTo>
                      <a:pt x="76" y="0"/>
                    </a:lnTo>
                    <a:lnTo>
                      <a:pt x="76" y="35"/>
                    </a:lnTo>
                    <a:lnTo>
                      <a:pt x="75" y="36"/>
                    </a:lnTo>
                    <a:lnTo>
                      <a:pt x="0" y="36"/>
                    </a:lnTo>
                    <a:lnTo>
                      <a:pt x="0" y="34"/>
                    </a:lnTo>
                    <a:lnTo>
                      <a:pt x="74" y="34"/>
                    </a:lnTo>
                    <a:lnTo>
                      <a:pt x="74" y="1"/>
                    </a:lnTo>
                    <a:lnTo>
                      <a:pt x="3" y="1"/>
                    </a:lnTo>
                    <a:lnTo>
                      <a:pt x="3" y="0"/>
                    </a:lnTo>
                  </a:path>
                </a:pathLst>
              </a:custGeom>
              <a:solidFill>
                <a:srgbClr val="FFFFFF"/>
              </a:solidFill>
              <a:ln w="9525">
                <a:noFill/>
                <a:round/>
                <a:headEnd/>
                <a:tailEnd/>
              </a:ln>
            </p:spPr>
            <p:txBody>
              <a:bodyPr/>
              <a:lstStyle/>
              <a:p>
                <a:endParaRPr lang="en-US"/>
              </a:p>
            </p:txBody>
          </p:sp>
          <p:sp>
            <p:nvSpPr>
              <p:cNvPr id="115954" name="Freeform 300"/>
              <p:cNvSpPr>
                <a:spLocks/>
              </p:cNvSpPr>
              <p:nvPr/>
            </p:nvSpPr>
            <p:spPr bwMode="auto">
              <a:xfrm>
                <a:off x="1178" y="574"/>
                <a:ext cx="228" cy="54"/>
              </a:xfrm>
              <a:custGeom>
                <a:avLst/>
                <a:gdLst>
                  <a:gd name="T0" fmla="*/ 150 w 228"/>
                  <a:gd name="T1" fmla="*/ 0 h 54"/>
                  <a:gd name="T2" fmla="*/ 226 w 228"/>
                  <a:gd name="T3" fmla="*/ 41 h 54"/>
                  <a:gd name="T4" fmla="*/ 227 w 228"/>
                  <a:gd name="T5" fmla="*/ 42 h 54"/>
                  <a:gd name="T6" fmla="*/ 227 w 228"/>
                  <a:gd name="T7" fmla="*/ 52 h 54"/>
                  <a:gd name="T8" fmla="*/ 226 w 228"/>
                  <a:gd name="T9" fmla="*/ 53 h 54"/>
                  <a:gd name="T10" fmla="*/ 200 w 228"/>
                  <a:gd name="T11" fmla="*/ 53 h 54"/>
                  <a:gd name="T12" fmla="*/ 120 w 228"/>
                  <a:gd name="T13" fmla="*/ 7 h 54"/>
                  <a:gd name="T14" fmla="*/ 120 w 228"/>
                  <a:gd name="T15" fmla="*/ 52 h 54"/>
                  <a:gd name="T16" fmla="*/ 119 w 228"/>
                  <a:gd name="T17" fmla="*/ 53 h 54"/>
                  <a:gd name="T18" fmla="*/ 79 w 228"/>
                  <a:gd name="T19" fmla="*/ 53 h 54"/>
                  <a:gd name="T20" fmla="*/ 79 w 228"/>
                  <a:gd name="T21" fmla="*/ 52 h 54"/>
                  <a:gd name="T22" fmla="*/ 79 w 228"/>
                  <a:gd name="T23" fmla="*/ 7 h 54"/>
                  <a:gd name="T24" fmla="*/ 0 w 228"/>
                  <a:gd name="T25" fmla="*/ 53 h 54"/>
                  <a:gd name="T26" fmla="*/ 0 w 228"/>
                  <a:gd name="T27" fmla="*/ 52 h 54"/>
                  <a:gd name="T28" fmla="*/ 79 w 228"/>
                  <a:gd name="T29" fmla="*/ 6 h 54"/>
                  <a:gd name="T30" fmla="*/ 80 w 228"/>
                  <a:gd name="T31" fmla="*/ 6 h 54"/>
                  <a:gd name="T32" fmla="*/ 80 w 228"/>
                  <a:gd name="T33" fmla="*/ 52 h 54"/>
                  <a:gd name="T34" fmla="*/ 118 w 228"/>
                  <a:gd name="T35" fmla="*/ 52 h 54"/>
                  <a:gd name="T36" fmla="*/ 118 w 228"/>
                  <a:gd name="T37" fmla="*/ 6 h 54"/>
                  <a:gd name="T38" fmla="*/ 119 w 228"/>
                  <a:gd name="T39" fmla="*/ 6 h 54"/>
                  <a:gd name="T40" fmla="*/ 200 w 228"/>
                  <a:gd name="T41" fmla="*/ 52 h 54"/>
                  <a:gd name="T42" fmla="*/ 225 w 228"/>
                  <a:gd name="T43" fmla="*/ 52 h 54"/>
                  <a:gd name="T44" fmla="*/ 225 w 228"/>
                  <a:gd name="T45" fmla="*/ 43 h 54"/>
                  <a:gd name="T46" fmla="*/ 150 w 228"/>
                  <a:gd name="T47" fmla="*/ 1 h 54"/>
                  <a:gd name="T48" fmla="*/ 150 w 228"/>
                  <a:gd name="T49" fmla="*/ 0 h 54"/>
                  <a:gd name="T50" fmla="*/ 150 w 228"/>
                  <a:gd name="T51" fmla="*/ 0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8"/>
                  <a:gd name="T79" fmla="*/ 0 h 54"/>
                  <a:gd name="T80" fmla="*/ 228 w 228"/>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8" h="54">
                    <a:moveTo>
                      <a:pt x="150" y="0"/>
                    </a:moveTo>
                    <a:lnTo>
                      <a:pt x="226" y="41"/>
                    </a:lnTo>
                    <a:lnTo>
                      <a:pt x="227" y="42"/>
                    </a:lnTo>
                    <a:lnTo>
                      <a:pt x="227" y="52"/>
                    </a:lnTo>
                    <a:lnTo>
                      <a:pt x="226" y="53"/>
                    </a:lnTo>
                    <a:lnTo>
                      <a:pt x="200" y="53"/>
                    </a:lnTo>
                    <a:lnTo>
                      <a:pt x="120" y="7"/>
                    </a:lnTo>
                    <a:lnTo>
                      <a:pt x="120" y="52"/>
                    </a:lnTo>
                    <a:lnTo>
                      <a:pt x="119" y="53"/>
                    </a:lnTo>
                    <a:lnTo>
                      <a:pt x="79" y="53"/>
                    </a:lnTo>
                    <a:lnTo>
                      <a:pt x="79" y="52"/>
                    </a:lnTo>
                    <a:lnTo>
                      <a:pt x="79" y="7"/>
                    </a:lnTo>
                    <a:lnTo>
                      <a:pt x="0" y="53"/>
                    </a:lnTo>
                    <a:lnTo>
                      <a:pt x="0" y="52"/>
                    </a:lnTo>
                    <a:lnTo>
                      <a:pt x="79" y="6"/>
                    </a:lnTo>
                    <a:lnTo>
                      <a:pt x="80" y="6"/>
                    </a:lnTo>
                    <a:lnTo>
                      <a:pt x="80" y="52"/>
                    </a:lnTo>
                    <a:lnTo>
                      <a:pt x="118" y="52"/>
                    </a:lnTo>
                    <a:lnTo>
                      <a:pt x="118" y="6"/>
                    </a:lnTo>
                    <a:lnTo>
                      <a:pt x="119" y="6"/>
                    </a:lnTo>
                    <a:lnTo>
                      <a:pt x="200" y="52"/>
                    </a:lnTo>
                    <a:lnTo>
                      <a:pt x="225" y="52"/>
                    </a:lnTo>
                    <a:lnTo>
                      <a:pt x="225" y="43"/>
                    </a:lnTo>
                    <a:lnTo>
                      <a:pt x="150" y="1"/>
                    </a:lnTo>
                    <a:lnTo>
                      <a:pt x="150" y="0"/>
                    </a:lnTo>
                  </a:path>
                </a:pathLst>
              </a:custGeom>
              <a:solidFill>
                <a:srgbClr val="FFFFFF"/>
              </a:solidFill>
              <a:ln w="9525">
                <a:noFill/>
                <a:round/>
                <a:headEnd/>
                <a:tailEnd/>
              </a:ln>
            </p:spPr>
            <p:txBody>
              <a:bodyPr/>
              <a:lstStyle/>
              <a:p>
                <a:endParaRPr lang="en-US"/>
              </a:p>
            </p:txBody>
          </p:sp>
          <p:sp>
            <p:nvSpPr>
              <p:cNvPr id="115955" name="Freeform 301"/>
              <p:cNvSpPr>
                <a:spLocks/>
              </p:cNvSpPr>
              <p:nvPr/>
            </p:nvSpPr>
            <p:spPr bwMode="auto">
              <a:xfrm>
                <a:off x="1150" y="627"/>
                <a:ext cx="28" cy="17"/>
              </a:xfrm>
              <a:custGeom>
                <a:avLst/>
                <a:gdLst>
                  <a:gd name="T0" fmla="*/ 27 w 28"/>
                  <a:gd name="T1" fmla="*/ 16 h 17"/>
                  <a:gd name="T2" fmla="*/ 0 w 28"/>
                  <a:gd name="T3" fmla="*/ 16 h 17"/>
                  <a:gd name="T4" fmla="*/ 0 w 28"/>
                  <a:gd name="T5" fmla="*/ 0 h 17"/>
                  <a:gd name="T6" fmla="*/ 27 w 28"/>
                  <a:gd name="T7" fmla="*/ 0 h 17"/>
                  <a:gd name="T8" fmla="*/ 27 w 28"/>
                  <a:gd name="T9" fmla="*/ 16 h 17"/>
                  <a:gd name="T10" fmla="*/ 0 60000 65536"/>
                  <a:gd name="T11" fmla="*/ 0 60000 65536"/>
                  <a:gd name="T12" fmla="*/ 0 60000 65536"/>
                  <a:gd name="T13" fmla="*/ 0 60000 65536"/>
                  <a:gd name="T14" fmla="*/ 0 60000 65536"/>
                  <a:gd name="T15" fmla="*/ 0 w 28"/>
                  <a:gd name="T16" fmla="*/ 0 h 17"/>
                  <a:gd name="T17" fmla="*/ 28 w 28"/>
                  <a:gd name="T18" fmla="*/ 17 h 17"/>
                </a:gdLst>
                <a:ahLst/>
                <a:cxnLst>
                  <a:cxn ang="T10">
                    <a:pos x="T0" y="T1"/>
                  </a:cxn>
                  <a:cxn ang="T11">
                    <a:pos x="T2" y="T3"/>
                  </a:cxn>
                  <a:cxn ang="T12">
                    <a:pos x="T4" y="T5"/>
                  </a:cxn>
                  <a:cxn ang="T13">
                    <a:pos x="T6" y="T7"/>
                  </a:cxn>
                  <a:cxn ang="T14">
                    <a:pos x="T8" y="T9"/>
                  </a:cxn>
                </a:cxnLst>
                <a:rect l="T15" t="T16" r="T17" b="T18"/>
                <a:pathLst>
                  <a:path w="28" h="17">
                    <a:moveTo>
                      <a:pt x="27" y="16"/>
                    </a:moveTo>
                    <a:lnTo>
                      <a:pt x="0" y="16"/>
                    </a:lnTo>
                    <a:lnTo>
                      <a:pt x="0" y="0"/>
                    </a:lnTo>
                    <a:lnTo>
                      <a:pt x="27" y="0"/>
                    </a:lnTo>
                    <a:lnTo>
                      <a:pt x="27" y="16"/>
                    </a:lnTo>
                  </a:path>
                </a:pathLst>
              </a:custGeom>
              <a:solidFill>
                <a:srgbClr val="FFFFFF"/>
              </a:solidFill>
              <a:ln w="9525">
                <a:noFill/>
                <a:round/>
                <a:headEnd/>
                <a:tailEnd/>
              </a:ln>
            </p:spPr>
            <p:txBody>
              <a:bodyPr/>
              <a:lstStyle/>
              <a:p>
                <a:endParaRPr lang="en-US"/>
              </a:p>
            </p:txBody>
          </p:sp>
          <p:sp>
            <p:nvSpPr>
              <p:cNvPr id="115956" name="Freeform 302"/>
              <p:cNvSpPr>
                <a:spLocks/>
              </p:cNvSpPr>
              <p:nvPr/>
            </p:nvSpPr>
            <p:spPr bwMode="auto">
              <a:xfrm>
                <a:off x="1150" y="491"/>
                <a:ext cx="254" cy="136"/>
              </a:xfrm>
              <a:custGeom>
                <a:avLst/>
                <a:gdLst>
                  <a:gd name="T0" fmla="*/ 137 w 254"/>
                  <a:gd name="T1" fmla="*/ 135 h 136"/>
                  <a:gd name="T2" fmla="*/ 115 w 254"/>
                  <a:gd name="T3" fmla="*/ 135 h 136"/>
                  <a:gd name="T4" fmla="*/ 115 w 254"/>
                  <a:gd name="T5" fmla="*/ 77 h 136"/>
                  <a:gd name="T6" fmla="*/ 0 w 254"/>
                  <a:gd name="T7" fmla="*/ 78 h 136"/>
                  <a:gd name="T8" fmla="*/ 0 w 254"/>
                  <a:gd name="T9" fmla="*/ 57 h 136"/>
                  <a:gd name="T10" fmla="*/ 115 w 254"/>
                  <a:gd name="T11" fmla="*/ 57 h 136"/>
                  <a:gd name="T12" fmla="*/ 115 w 254"/>
                  <a:gd name="T13" fmla="*/ 0 h 136"/>
                  <a:gd name="T14" fmla="*/ 137 w 254"/>
                  <a:gd name="T15" fmla="*/ 0 h 136"/>
                  <a:gd name="T16" fmla="*/ 137 w 254"/>
                  <a:gd name="T17" fmla="*/ 57 h 136"/>
                  <a:gd name="T18" fmla="*/ 253 w 254"/>
                  <a:gd name="T19" fmla="*/ 57 h 136"/>
                  <a:gd name="T20" fmla="*/ 253 w 254"/>
                  <a:gd name="T21" fmla="*/ 77 h 136"/>
                  <a:gd name="T22" fmla="*/ 137 w 254"/>
                  <a:gd name="T23" fmla="*/ 77 h 136"/>
                  <a:gd name="T24" fmla="*/ 137 w 254"/>
                  <a:gd name="T25" fmla="*/ 135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4"/>
                  <a:gd name="T40" fmla="*/ 0 h 136"/>
                  <a:gd name="T41" fmla="*/ 254 w 254"/>
                  <a:gd name="T42" fmla="*/ 136 h 1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4" h="136">
                    <a:moveTo>
                      <a:pt x="137" y="135"/>
                    </a:moveTo>
                    <a:lnTo>
                      <a:pt x="115" y="135"/>
                    </a:lnTo>
                    <a:lnTo>
                      <a:pt x="115" y="77"/>
                    </a:lnTo>
                    <a:lnTo>
                      <a:pt x="0" y="78"/>
                    </a:lnTo>
                    <a:lnTo>
                      <a:pt x="0" y="57"/>
                    </a:lnTo>
                    <a:lnTo>
                      <a:pt x="115" y="57"/>
                    </a:lnTo>
                    <a:lnTo>
                      <a:pt x="115" y="0"/>
                    </a:lnTo>
                    <a:lnTo>
                      <a:pt x="137" y="0"/>
                    </a:lnTo>
                    <a:lnTo>
                      <a:pt x="137" y="57"/>
                    </a:lnTo>
                    <a:lnTo>
                      <a:pt x="253" y="57"/>
                    </a:lnTo>
                    <a:lnTo>
                      <a:pt x="253" y="77"/>
                    </a:lnTo>
                    <a:lnTo>
                      <a:pt x="137" y="77"/>
                    </a:lnTo>
                    <a:lnTo>
                      <a:pt x="137" y="135"/>
                    </a:lnTo>
                  </a:path>
                </a:pathLst>
              </a:custGeom>
              <a:solidFill>
                <a:srgbClr val="FF0000"/>
              </a:solidFill>
              <a:ln w="9525">
                <a:noFill/>
                <a:round/>
                <a:headEnd/>
                <a:tailEnd/>
              </a:ln>
            </p:spPr>
            <p:txBody>
              <a:bodyPr/>
              <a:lstStyle/>
              <a:p>
                <a:endParaRPr lang="en-US"/>
              </a:p>
            </p:txBody>
          </p:sp>
          <p:sp>
            <p:nvSpPr>
              <p:cNvPr id="115957" name="Freeform 303"/>
              <p:cNvSpPr>
                <a:spLocks/>
              </p:cNvSpPr>
              <p:nvPr/>
            </p:nvSpPr>
            <p:spPr bwMode="auto">
              <a:xfrm>
                <a:off x="1151" y="492"/>
                <a:ext cx="255" cy="137"/>
              </a:xfrm>
              <a:custGeom>
                <a:avLst/>
                <a:gdLst>
                  <a:gd name="T0" fmla="*/ 115 w 255"/>
                  <a:gd name="T1" fmla="*/ 136 h 137"/>
                  <a:gd name="T2" fmla="*/ 115 w 255"/>
                  <a:gd name="T3" fmla="*/ 135 h 137"/>
                  <a:gd name="T4" fmla="*/ 115 w 255"/>
                  <a:gd name="T5" fmla="*/ 78 h 137"/>
                  <a:gd name="T6" fmla="*/ 0 w 255"/>
                  <a:gd name="T7" fmla="*/ 78 h 137"/>
                  <a:gd name="T8" fmla="*/ 0 w 255"/>
                  <a:gd name="T9" fmla="*/ 78 h 137"/>
                  <a:gd name="T10" fmla="*/ 0 w 255"/>
                  <a:gd name="T11" fmla="*/ 57 h 137"/>
                  <a:gd name="T12" fmla="*/ 0 w 255"/>
                  <a:gd name="T13" fmla="*/ 57 h 137"/>
                  <a:gd name="T14" fmla="*/ 115 w 255"/>
                  <a:gd name="T15" fmla="*/ 57 h 137"/>
                  <a:gd name="T16" fmla="*/ 115 w 255"/>
                  <a:gd name="T17" fmla="*/ 0 h 137"/>
                  <a:gd name="T18" fmla="*/ 115 w 255"/>
                  <a:gd name="T19" fmla="*/ 0 h 137"/>
                  <a:gd name="T20" fmla="*/ 138 w 255"/>
                  <a:gd name="T21" fmla="*/ 0 h 137"/>
                  <a:gd name="T22" fmla="*/ 138 w 255"/>
                  <a:gd name="T23" fmla="*/ 0 h 137"/>
                  <a:gd name="T24" fmla="*/ 138 w 255"/>
                  <a:gd name="T25" fmla="*/ 57 h 137"/>
                  <a:gd name="T26" fmla="*/ 253 w 255"/>
                  <a:gd name="T27" fmla="*/ 57 h 137"/>
                  <a:gd name="T28" fmla="*/ 254 w 255"/>
                  <a:gd name="T29" fmla="*/ 57 h 137"/>
                  <a:gd name="T30" fmla="*/ 254 w 255"/>
                  <a:gd name="T31" fmla="*/ 77 h 137"/>
                  <a:gd name="T32" fmla="*/ 253 w 255"/>
                  <a:gd name="T33" fmla="*/ 78 h 137"/>
                  <a:gd name="T34" fmla="*/ 138 w 255"/>
                  <a:gd name="T35" fmla="*/ 78 h 137"/>
                  <a:gd name="T36" fmla="*/ 138 w 255"/>
                  <a:gd name="T37" fmla="*/ 135 h 137"/>
                  <a:gd name="T38" fmla="*/ 138 w 255"/>
                  <a:gd name="T39" fmla="*/ 135 h 137"/>
                  <a:gd name="T40" fmla="*/ 138 w 255"/>
                  <a:gd name="T41" fmla="*/ 77 h 137"/>
                  <a:gd name="T42" fmla="*/ 138 w 255"/>
                  <a:gd name="T43" fmla="*/ 77 h 137"/>
                  <a:gd name="T44" fmla="*/ 252 w 255"/>
                  <a:gd name="T45" fmla="*/ 77 h 137"/>
                  <a:gd name="T46" fmla="*/ 252 w 255"/>
                  <a:gd name="T47" fmla="*/ 58 h 137"/>
                  <a:gd name="T48" fmla="*/ 138 w 255"/>
                  <a:gd name="T49" fmla="*/ 58 h 137"/>
                  <a:gd name="T50" fmla="*/ 138 w 255"/>
                  <a:gd name="T51" fmla="*/ 57 h 137"/>
                  <a:gd name="T52" fmla="*/ 138 w 255"/>
                  <a:gd name="T53" fmla="*/ 0 h 137"/>
                  <a:gd name="T54" fmla="*/ 115 w 255"/>
                  <a:gd name="T55" fmla="*/ 0 h 137"/>
                  <a:gd name="T56" fmla="*/ 115 w 255"/>
                  <a:gd name="T57" fmla="*/ 57 h 137"/>
                  <a:gd name="T58" fmla="*/ 115 w 255"/>
                  <a:gd name="T59" fmla="*/ 58 h 137"/>
                  <a:gd name="T60" fmla="*/ 0 w 255"/>
                  <a:gd name="T61" fmla="*/ 58 h 137"/>
                  <a:gd name="T62" fmla="*/ 0 w 255"/>
                  <a:gd name="T63" fmla="*/ 77 h 137"/>
                  <a:gd name="T64" fmla="*/ 115 w 255"/>
                  <a:gd name="T65" fmla="*/ 77 h 137"/>
                  <a:gd name="T66" fmla="*/ 115 w 255"/>
                  <a:gd name="T67" fmla="*/ 77 h 137"/>
                  <a:gd name="T68" fmla="*/ 115 w 255"/>
                  <a:gd name="T69" fmla="*/ 135 h 137"/>
                  <a:gd name="T70" fmla="*/ 115 w 255"/>
                  <a:gd name="T71" fmla="*/ 136 h 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
                  <a:gd name="T109" fmla="*/ 0 h 137"/>
                  <a:gd name="T110" fmla="*/ 255 w 255"/>
                  <a:gd name="T111" fmla="*/ 137 h 1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 h="137">
                    <a:moveTo>
                      <a:pt x="115" y="136"/>
                    </a:moveTo>
                    <a:lnTo>
                      <a:pt x="115" y="135"/>
                    </a:lnTo>
                    <a:lnTo>
                      <a:pt x="115" y="78"/>
                    </a:lnTo>
                    <a:lnTo>
                      <a:pt x="0" y="78"/>
                    </a:lnTo>
                    <a:lnTo>
                      <a:pt x="0" y="57"/>
                    </a:lnTo>
                    <a:lnTo>
                      <a:pt x="115" y="57"/>
                    </a:lnTo>
                    <a:lnTo>
                      <a:pt x="115" y="0"/>
                    </a:lnTo>
                    <a:lnTo>
                      <a:pt x="138" y="0"/>
                    </a:lnTo>
                    <a:lnTo>
                      <a:pt x="138" y="57"/>
                    </a:lnTo>
                    <a:lnTo>
                      <a:pt x="253" y="57"/>
                    </a:lnTo>
                    <a:lnTo>
                      <a:pt x="254" y="57"/>
                    </a:lnTo>
                    <a:lnTo>
                      <a:pt x="254" y="77"/>
                    </a:lnTo>
                    <a:lnTo>
                      <a:pt x="253" y="78"/>
                    </a:lnTo>
                    <a:lnTo>
                      <a:pt x="138" y="78"/>
                    </a:lnTo>
                    <a:lnTo>
                      <a:pt x="138" y="135"/>
                    </a:lnTo>
                    <a:lnTo>
                      <a:pt x="138" y="77"/>
                    </a:lnTo>
                    <a:lnTo>
                      <a:pt x="252" y="77"/>
                    </a:lnTo>
                    <a:lnTo>
                      <a:pt x="252" y="58"/>
                    </a:lnTo>
                    <a:lnTo>
                      <a:pt x="138" y="58"/>
                    </a:lnTo>
                    <a:lnTo>
                      <a:pt x="138" y="57"/>
                    </a:lnTo>
                    <a:lnTo>
                      <a:pt x="138" y="0"/>
                    </a:lnTo>
                    <a:lnTo>
                      <a:pt x="115" y="0"/>
                    </a:lnTo>
                    <a:lnTo>
                      <a:pt x="115" y="57"/>
                    </a:lnTo>
                    <a:lnTo>
                      <a:pt x="115" y="58"/>
                    </a:lnTo>
                    <a:lnTo>
                      <a:pt x="0" y="58"/>
                    </a:lnTo>
                    <a:lnTo>
                      <a:pt x="0" y="77"/>
                    </a:lnTo>
                    <a:lnTo>
                      <a:pt x="115" y="77"/>
                    </a:lnTo>
                    <a:lnTo>
                      <a:pt x="115" y="135"/>
                    </a:lnTo>
                    <a:lnTo>
                      <a:pt x="115" y="136"/>
                    </a:lnTo>
                  </a:path>
                </a:pathLst>
              </a:custGeom>
              <a:solidFill>
                <a:srgbClr val="FF0000"/>
              </a:solidFill>
              <a:ln w="9525">
                <a:noFill/>
                <a:round/>
                <a:headEnd/>
                <a:tailEnd/>
              </a:ln>
            </p:spPr>
            <p:txBody>
              <a:bodyPr/>
              <a:lstStyle/>
              <a:p>
                <a:endParaRPr lang="en-US"/>
              </a:p>
            </p:txBody>
          </p:sp>
          <p:sp>
            <p:nvSpPr>
              <p:cNvPr id="115958" name="Freeform 304"/>
              <p:cNvSpPr>
                <a:spLocks/>
              </p:cNvSpPr>
              <p:nvPr/>
            </p:nvSpPr>
            <p:spPr bwMode="auto">
              <a:xfrm>
                <a:off x="1266" y="627"/>
                <a:ext cx="25" cy="17"/>
              </a:xfrm>
              <a:custGeom>
                <a:avLst/>
                <a:gdLst>
                  <a:gd name="T0" fmla="*/ 24 w 25"/>
                  <a:gd name="T1" fmla="*/ 0 h 17"/>
                  <a:gd name="T2" fmla="*/ 23 w 25"/>
                  <a:gd name="T3" fmla="*/ 16 h 17"/>
                  <a:gd name="T4" fmla="*/ 0 w 25"/>
                  <a:gd name="T5" fmla="*/ 16 h 17"/>
                  <a:gd name="T6" fmla="*/ 0 w 25"/>
                  <a:gd name="T7" fmla="*/ 0 h 17"/>
                  <a:gd name="T8" fmla="*/ 23 w 25"/>
                  <a:gd name="T9" fmla="*/ 0 h 17"/>
                  <a:gd name="T10" fmla="*/ 24 w 25"/>
                  <a:gd name="T11" fmla="*/ 0 h 17"/>
                  <a:gd name="T12" fmla="*/ 0 60000 65536"/>
                  <a:gd name="T13" fmla="*/ 0 60000 65536"/>
                  <a:gd name="T14" fmla="*/ 0 60000 65536"/>
                  <a:gd name="T15" fmla="*/ 0 60000 65536"/>
                  <a:gd name="T16" fmla="*/ 0 60000 65536"/>
                  <a:gd name="T17" fmla="*/ 0 60000 65536"/>
                  <a:gd name="T18" fmla="*/ 0 w 25"/>
                  <a:gd name="T19" fmla="*/ 0 h 17"/>
                  <a:gd name="T20" fmla="*/ 25 w 2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5" h="17">
                    <a:moveTo>
                      <a:pt x="24" y="0"/>
                    </a:moveTo>
                    <a:lnTo>
                      <a:pt x="23" y="16"/>
                    </a:lnTo>
                    <a:lnTo>
                      <a:pt x="0" y="16"/>
                    </a:lnTo>
                    <a:lnTo>
                      <a:pt x="0" y="0"/>
                    </a:lnTo>
                    <a:lnTo>
                      <a:pt x="23" y="0"/>
                    </a:lnTo>
                    <a:lnTo>
                      <a:pt x="24" y="0"/>
                    </a:lnTo>
                  </a:path>
                </a:pathLst>
              </a:custGeom>
              <a:solidFill>
                <a:srgbClr val="FF0000"/>
              </a:solidFill>
              <a:ln w="9525">
                <a:noFill/>
                <a:round/>
                <a:headEnd/>
                <a:tailEnd/>
              </a:ln>
            </p:spPr>
            <p:txBody>
              <a:bodyPr/>
              <a:lstStyle/>
              <a:p>
                <a:endParaRPr lang="en-US"/>
              </a:p>
            </p:txBody>
          </p:sp>
          <p:sp>
            <p:nvSpPr>
              <p:cNvPr id="115959" name="Freeform 305"/>
              <p:cNvSpPr>
                <a:spLocks/>
              </p:cNvSpPr>
              <p:nvPr/>
            </p:nvSpPr>
            <p:spPr bwMode="auto">
              <a:xfrm>
                <a:off x="1151" y="492"/>
                <a:ext cx="96" cy="51"/>
              </a:xfrm>
              <a:custGeom>
                <a:avLst/>
                <a:gdLst>
                  <a:gd name="T0" fmla="*/ 0 w 96"/>
                  <a:gd name="T1" fmla="*/ 0 h 51"/>
                  <a:gd name="T2" fmla="*/ 0 w 96"/>
                  <a:gd name="T3" fmla="*/ 5 h 51"/>
                  <a:gd name="T4" fmla="*/ 81 w 96"/>
                  <a:gd name="T5" fmla="*/ 50 h 51"/>
                  <a:gd name="T6" fmla="*/ 95 w 96"/>
                  <a:gd name="T7" fmla="*/ 50 h 51"/>
                  <a:gd name="T8" fmla="*/ 0 w 96"/>
                  <a:gd name="T9" fmla="*/ 0 h 51"/>
                  <a:gd name="T10" fmla="*/ 0 60000 65536"/>
                  <a:gd name="T11" fmla="*/ 0 60000 65536"/>
                  <a:gd name="T12" fmla="*/ 0 60000 65536"/>
                  <a:gd name="T13" fmla="*/ 0 60000 65536"/>
                  <a:gd name="T14" fmla="*/ 0 60000 65536"/>
                  <a:gd name="T15" fmla="*/ 0 w 96"/>
                  <a:gd name="T16" fmla="*/ 0 h 51"/>
                  <a:gd name="T17" fmla="*/ 96 w 96"/>
                  <a:gd name="T18" fmla="*/ 51 h 51"/>
                </a:gdLst>
                <a:ahLst/>
                <a:cxnLst>
                  <a:cxn ang="T10">
                    <a:pos x="T0" y="T1"/>
                  </a:cxn>
                  <a:cxn ang="T11">
                    <a:pos x="T2" y="T3"/>
                  </a:cxn>
                  <a:cxn ang="T12">
                    <a:pos x="T4" y="T5"/>
                  </a:cxn>
                  <a:cxn ang="T13">
                    <a:pos x="T6" y="T7"/>
                  </a:cxn>
                  <a:cxn ang="T14">
                    <a:pos x="T8" y="T9"/>
                  </a:cxn>
                </a:cxnLst>
                <a:rect l="T15" t="T16" r="T17" b="T18"/>
                <a:pathLst>
                  <a:path w="96" h="51">
                    <a:moveTo>
                      <a:pt x="0" y="0"/>
                    </a:moveTo>
                    <a:lnTo>
                      <a:pt x="0" y="5"/>
                    </a:lnTo>
                    <a:lnTo>
                      <a:pt x="81" y="50"/>
                    </a:lnTo>
                    <a:lnTo>
                      <a:pt x="95" y="50"/>
                    </a:lnTo>
                    <a:lnTo>
                      <a:pt x="0" y="0"/>
                    </a:lnTo>
                  </a:path>
                </a:pathLst>
              </a:custGeom>
              <a:solidFill>
                <a:srgbClr val="FF0000"/>
              </a:solidFill>
              <a:ln w="9525">
                <a:noFill/>
                <a:round/>
                <a:headEnd/>
                <a:tailEnd/>
              </a:ln>
            </p:spPr>
            <p:txBody>
              <a:bodyPr/>
              <a:lstStyle/>
              <a:p>
                <a:endParaRPr lang="en-US"/>
              </a:p>
            </p:txBody>
          </p:sp>
          <p:sp>
            <p:nvSpPr>
              <p:cNvPr id="115960" name="Freeform 306"/>
              <p:cNvSpPr>
                <a:spLocks/>
              </p:cNvSpPr>
              <p:nvPr/>
            </p:nvSpPr>
            <p:spPr bwMode="auto">
              <a:xfrm>
                <a:off x="1151" y="497"/>
                <a:ext cx="96" cy="47"/>
              </a:xfrm>
              <a:custGeom>
                <a:avLst/>
                <a:gdLst>
                  <a:gd name="T0" fmla="*/ 0 w 96"/>
                  <a:gd name="T1" fmla="*/ 0 h 47"/>
                  <a:gd name="T2" fmla="*/ 81 w 96"/>
                  <a:gd name="T3" fmla="*/ 44 h 47"/>
                  <a:gd name="T4" fmla="*/ 95 w 96"/>
                  <a:gd name="T5" fmla="*/ 44 h 47"/>
                  <a:gd name="T6" fmla="*/ 95 w 96"/>
                  <a:gd name="T7" fmla="*/ 46 h 47"/>
                  <a:gd name="T8" fmla="*/ 81 w 96"/>
                  <a:gd name="T9" fmla="*/ 46 h 47"/>
                  <a:gd name="T10" fmla="*/ 0 w 96"/>
                  <a:gd name="T11" fmla="*/ 1 h 47"/>
                  <a:gd name="T12" fmla="*/ 0 w 96"/>
                  <a:gd name="T13" fmla="*/ 0 h 47"/>
                  <a:gd name="T14" fmla="*/ 0 w 96"/>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47"/>
                  <a:gd name="T26" fmla="*/ 96 w 96"/>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47">
                    <a:moveTo>
                      <a:pt x="0" y="0"/>
                    </a:moveTo>
                    <a:lnTo>
                      <a:pt x="81" y="44"/>
                    </a:lnTo>
                    <a:lnTo>
                      <a:pt x="95" y="44"/>
                    </a:lnTo>
                    <a:lnTo>
                      <a:pt x="95" y="46"/>
                    </a:lnTo>
                    <a:lnTo>
                      <a:pt x="81" y="46"/>
                    </a:lnTo>
                    <a:lnTo>
                      <a:pt x="0" y="1"/>
                    </a:lnTo>
                    <a:lnTo>
                      <a:pt x="0" y="0"/>
                    </a:lnTo>
                  </a:path>
                </a:pathLst>
              </a:custGeom>
              <a:solidFill>
                <a:srgbClr val="FF0000"/>
              </a:solidFill>
              <a:ln w="9525">
                <a:noFill/>
                <a:round/>
                <a:headEnd/>
                <a:tailEnd/>
              </a:ln>
            </p:spPr>
            <p:txBody>
              <a:bodyPr/>
              <a:lstStyle/>
              <a:p>
                <a:endParaRPr lang="en-US"/>
              </a:p>
            </p:txBody>
          </p:sp>
          <p:sp>
            <p:nvSpPr>
              <p:cNvPr id="115961" name="Freeform 307"/>
              <p:cNvSpPr>
                <a:spLocks/>
              </p:cNvSpPr>
              <p:nvPr/>
            </p:nvSpPr>
            <p:spPr bwMode="auto">
              <a:xfrm>
                <a:off x="1151" y="491"/>
                <a:ext cx="96" cy="52"/>
              </a:xfrm>
              <a:custGeom>
                <a:avLst/>
                <a:gdLst>
                  <a:gd name="T0" fmla="*/ 95 w 96"/>
                  <a:gd name="T1" fmla="*/ 51 h 52"/>
                  <a:gd name="T2" fmla="*/ 0 w 96"/>
                  <a:gd name="T3" fmla="*/ 0 h 52"/>
                  <a:gd name="T4" fmla="*/ 0 w 96"/>
                  <a:gd name="T5" fmla="*/ 0 h 52"/>
                  <a:gd name="T6" fmla="*/ 95 w 96"/>
                  <a:gd name="T7" fmla="*/ 49 h 52"/>
                  <a:gd name="T8" fmla="*/ 95 w 96"/>
                  <a:gd name="T9" fmla="*/ 51 h 52"/>
                  <a:gd name="T10" fmla="*/ 95 w 96"/>
                  <a:gd name="T11" fmla="*/ 51 h 52"/>
                  <a:gd name="T12" fmla="*/ 0 60000 65536"/>
                  <a:gd name="T13" fmla="*/ 0 60000 65536"/>
                  <a:gd name="T14" fmla="*/ 0 60000 65536"/>
                  <a:gd name="T15" fmla="*/ 0 60000 65536"/>
                  <a:gd name="T16" fmla="*/ 0 60000 65536"/>
                  <a:gd name="T17" fmla="*/ 0 60000 65536"/>
                  <a:gd name="T18" fmla="*/ 0 w 96"/>
                  <a:gd name="T19" fmla="*/ 0 h 52"/>
                  <a:gd name="T20" fmla="*/ 96 w 96"/>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96" h="52">
                    <a:moveTo>
                      <a:pt x="95" y="51"/>
                    </a:moveTo>
                    <a:lnTo>
                      <a:pt x="0" y="0"/>
                    </a:lnTo>
                    <a:lnTo>
                      <a:pt x="95" y="49"/>
                    </a:lnTo>
                    <a:lnTo>
                      <a:pt x="95" y="51"/>
                    </a:lnTo>
                  </a:path>
                </a:pathLst>
              </a:custGeom>
              <a:solidFill>
                <a:srgbClr val="FF0000"/>
              </a:solidFill>
              <a:ln w="9525">
                <a:noFill/>
                <a:round/>
                <a:headEnd/>
                <a:tailEnd/>
              </a:ln>
            </p:spPr>
            <p:txBody>
              <a:bodyPr/>
              <a:lstStyle/>
              <a:p>
                <a:endParaRPr lang="en-US"/>
              </a:p>
            </p:txBody>
          </p:sp>
          <p:sp>
            <p:nvSpPr>
              <p:cNvPr id="115962" name="Freeform 308"/>
              <p:cNvSpPr>
                <a:spLocks/>
              </p:cNvSpPr>
              <p:nvPr/>
            </p:nvSpPr>
            <p:spPr bwMode="auto">
              <a:xfrm>
                <a:off x="1151" y="492"/>
                <a:ext cx="17" cy="17"/>
              </a:xfrm>
              <a:custGeom>
                <a:avLst/>
                <a:gdLst>
                  <a:gd name="T0" fmla="*/ 16 w 17"/>
                  <a:gd name="T1" fmla="*/ 0 h 17"/>
                  <a:gd name="T2" fmla="*/ 16 w 17"/>
                  <a:gd name="T3" fmla="*/ 16 h 17"/>
                  <a:gd name="T4" fmla="*/ 0 w 17"/>
                  <a:gd name="T5" fmla="*/ 16 h 17"/>
                  <a:gd name="T6" fmla="*/ 0 w 17"/>
                  <a:gd name="T7" fmla="*/ 0 h 17"/>
                  <a:gd name="T8" fmla="*/ 0 w 17"/>
                  <a:gd name="T9" fmla="*/ 0 h 17"/>
                  <a:gd name="T10" fmla="*/ 16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0"/>
                    </a:moveTo>
                    <a:lnTo>
                      <a:pt x="16" y="16"/>
                    </a:lnTo>
                    <a:lnTo>
                      <a:pt x="0" y="16"/>
                    </a:lnTo>
                    <a:lnTo>
                      <a:pt x="0" y="0"/>
                    </a:lnTo>
                    <a:lnTo>
                      <a:pt x="16" y="0"/>
                    </a:lnTo>
                  </a:path>
                </a:pathLst>
              </a:custGeom>
              <a:solidFill>
                <a:srgbClr val="FF0000"/>
              </a:solidFill>
              <a:ln w="9525">
                <a:noFill/>
                <a:round/>
                <a:headEnd/>
                <a:tailEnd/>
              </a:ln>
            </p:spPr>
            <p:txBody>
              <a:bodyPr/>
              <a:lstStyle/>
              <a:p>
                <a:endParaRPr lang="en-US"/>
              </a:p>
            </p:txBody>
          </p:sp>
          <p:sp>
            <p:nvSpPr>
              <p:cNvPr id="115963" name="Freeform 309"/>
              <p:cNvSpPr>
                <a:spLocks/>
              </p:cNvSpPr>
              <p:nvPr/>
            </p:nvSpPr>
            <p:spPr bwMode="auto">
              <a:xfrm>
                <a:off x="1298" y="492"/>
                <a:ext cx="107" cy="51"/>
              </a:xfrm>
              <a:custGeom>
                <a:avLst/>
                <a:gdLst>
                  <a:gd name="T0" fmla="*/ 106 w 107"/>
                  <a:gd name="T1" fmla="*/ 0 h 51"/>
                  <a:gd name="T2" fmla="*/ 92 w 107"/>
                  <a:gd name="T3" fmla="*/ 0 h 51"/>
                  <a:gd name="T4" fmla="*/ 0 w 107"/>
                  <a:gd name="T5" fmla="*/ 50 h 51"/>
                  <a:gd name="T6" fmla="*/ 12 w 107"/>
                  <a:gd name="T7" fmla="*/ 50 h 51"/>
                  <a:gd name="T8" fmla="*/ 106 w 107"/>
                  <a:gd name="T9" fmla="*/ 0 h 51"/>
                  <a:gd name="T10" fmla="*/ 0 60000 65536"/>
                  <a:gd name="T11" fmla="*/ 0 60000 65536"/>
                  <a:gd name="T12" fmla="*/ 0 60000 65536"/>
                  <a:gd name="T13" fmla="*/ 0 60000 65536"/>
                  <a:gd name="T14" fmla="*/ 0 60000 65536"/>
                  <a:gd name="T15" fmla="*/ 0 w 107"/>
                  <a:gd name="T16" fmla="*/ 0 h 51"/>
                  <a:gd name="T17" fmla="*/ 107 w 107"/>
                  <a:gd name="T18" fmla="*/ 51 h 51"/>
                </a:gdLst>
                <a:ahLst/>
                <a:cxnLst>
                  <a:cxn ang="T10">
                    <a:pos x="T0" y="T1"/>
                  </a:cxn>
                  <a:cxn ang="T11">
                    <a:pos x="T2" y="T3"/>
                  </a:cxn>
                  <a:cxn ang="T12">
                    <a:pos x="T4" y="T5"/>
                  </a:cxn>
                  <a:cxn ang="T13">
                    <a:pos x="T6" y="T7"/>
                  </a:cxn>
                  <a:cxn ang="T14">
                    <a:pos x="T8" y="T9"/>
                  </a:cxn>
                </a:cxnLst>
                <a:rect l="T15" t="T16" r="T17" b="T18"/>
                <a:pathLst>
                  <a:path w="107" h="51">
                    <a:moveTo>
                      <a:pt x="106" y="0"/>
                    </a:moveTo>
                    <a:lnTo>
                      <a:pt x="92" y="0"/>
                    </a:lnTo>
                    <a:lnTo>
                      <a:pt x="0" y="50"/>
                    </a:lnTo>
                    <a:lnTo>
                      <a:pt x="12" y="50"/>
                    </a:lnTo>
                    <a:lnTo>
                      <a:pt x="106" y="0"/>
                    </a:lnTo>
                  </a:path>
                </a:pathLst>
              </a:custGeom>
              <a:solidFill>
                <a:srgbClr val="FF0000"/>
              </a:solidFill>
              <a:ln w="9525">
                <a:noFill/>
                <a:round/>
                <a:headEnd/>
                <a:tailEnd/>
              </a:ln>
            </p:spPr>
            <p:txBody>
              <a:bodyPr/>
              <a:lstStyle/>
              <a:p>
                <a:endParaRPr lang="en-US"/>
              </a:p>
            </p:txBody>
          </p:sp>
          <p:sp>
            <p:nvSpPr>
              <p:cNvPr id="115964" name="Freeform 310"/>
              <p:cNvSpPr>
                <a:spLocks/>
              </p:cNvSpPr>
              <p:nvPr/>
            </p:nvSpPr>
            <p:spPr bwMode="auto">
              <a:xfrm>
                <a:off x="1297" y="491"/>
                <a:ext cx="94" cy="52"/>
              </a:xfrm>
              <a:custGeom>
                <a:avLst/>
                <a:gdLst>
                  <a:gd name="T0" fmla="*/ 93 w 94"/>
                  <a:gd name="T1" fmla="*/ 0 h 52"/>
                  <a:gd name="T2" fmla="*/ 0 w 94"/>
                  <a:gd name="T3" fmla="*/ 51 h 52"/>
                  <a:gd name="T4" fmla="*/ 0 w 94"/>
                  <a:gd name="T5" fmla="*/ 49 h 52"/>
                  <a:gd name="T6" fmla="*/ 93 w 94"/>
                  <a:gd name="T7" fmla="*/ 0 h 52"/>
                  <a:gd name="T8" fmla="*/ 93 w 94"/>
                  <a:gd name="T9" fmla="*/ 0 h 52"/>
                  <a:gd name="T10" fmla="*/ 0 60000 65536"/>
                  <a:gd name="T11" fmla="*/ 0 60000 65536"/>
                  <a:gd name="T12" fmla="*/ 0 60000 65536"/>
                  <a:gd name="T13" fmla="*/ 0 60000 65536"/>
                  <a:gd name="T14" fmla="*/ 0 60000 65536"/>
                  <a:gd name="T15" fmla="*/ 0 w 94"/>
                  <a:gd name="T16" fmla="*/ 0 h 52"/>
                  <a:gd name="T17" fmla="*/ 94 w 94"/>
                  <a:gd name="T18" fmla="*/ 52 h 52"/>
                </a:gdLst>
                <a:ahLst/>
                <a:cxnLst>
                  <a:cxn ang="T10">
                    <a:pos x="T0" y="T1"/>
                  </a:cxn>
                  <a:cxn ang="T11">
                    <a:pos x="T2" y="T3"/>
                  </a:cxn>
                  <a:cxn ang="T12">
                    <a:pos x="T4" y="T5"/>
                  </a:cxn>
                  <a:cxn ang="T13">
                    <a:pos x="T6" y="T7"/>
                  </a:cxn>
                  <a:cxn ang="T14">
                    <a:pos x="T8" y="T9"/>
                  </a:cxn>
                </a:cxnLst>
                <a:rect l="T15" t="T16" r="T17" b="T18"/>
                <a:pathLst>
                  <a:path w="94" h="52">
                    <a:moveTo>
                      <a:pt x="93" y="0"/>
                    </a:moveTo>
                    <a:lnTo>
                      <a:pt x="0" y="51"/>
                    </a:lnTo>
                    <a:lnTo>
                      <a:pt x="0" y="49"/>
                    </a:lnTo>
                    <a:lnTo>
                      <a:pt x="93" y="0"/>
                    </a:lnTo>
                  </a:path>
                </a:pathLst>
              </a:custGeom>
              <a:solidFill>
                <a:srgbClr val="FF0000"/>
              </a:solidFill>
              <a:ln w="9525">
                <a:noFill/>
                <a:round/>
                <a:headEnd/>
                <a:tailEnd/>
              </a:ln>
            </p:spPr>
            <p:txBody>
              <a:bodyPr/>
              <a:lstStyle/>
              <a:p>
                <a:endParaRPr lang="en-US"/>
              </a:p>
            </p:txBody>
          </p:sp>
          <p:sp>
            <p:nvSpPr>
              <p:cNvPr id="115965" name="Freeform 311"/>
              <p:cNvSpPr>
                <a:spLocks/>
              </p:cNvSpPr>
              <p:nvPr/>
            </p:nvSpPr>
            <p:spPr bwMode="auto">
              <a:xfrm>
                <a:off x="1298" y="491"/>
                <a:ext cx="107" cy="52"/>
              </a:xfrm>
              <a:custGeom>
                <a:avLst/>
                <a:gdLst>
                  <a:gd name="T0" fmla="*/ 0 w 107"/>
                  <a:gd name="T1" fmla="*/ 49 h 52"/>
                  <a:gd name="T2" fmla="*/ 12 w 107"/>
                  <a:gd name="T3" fmla="*/ 49 h 52"/>
                  <a:gd name="T4" fmla="*/ 106 w 107"/>
                  <a:gd name="T5" fmla="*/ 0 h 52"/>
                  <a:gd name="T6" fmla="*/ 106 w 107"/>
                  <a:gd name="T7" fmla="*/ 0 h 52"/>
                  <a:gd name="T8" fmla="*/ 12 w 107"/>
                  <a:gd name="T9" fmla="*/ 51 h 52"/>
                  <a:gd name="T10" fmla="*/ 0 w 107"/>
                  <a:gd name="T11" fmla="*/ 51 h 52"/>
                  <a:gd name="T12" fmla="*/ 0 w 107"/>
                  <a:gd name="T13" fmla="*/ 49 h 52"/>
                  <a:gd name="T14" fmla="*/ 0 w 107"/>
                  <a:gd name="T15" fmla="*/ 49 h 52"/>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52"/>
                  <a:gd name="T26" fmla="*/ 107 w 107"/>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52">
                    <a:moveTo>
                      <a:pt x="0" y="49"/>
                    </a:moveTo>
                    <a:lnTo>
                      <a:pt x="12" y="49"/>
                    </a:lnTo>
                    <a:lnTo>
                      <a:pt x="106" y="0"/>
                    </a:lnTo>
                    <a:lnTo>
                      <a:pt x="12" y="51"/>
                    </a:lnTo>
                    <a:lnTo>
                      <a:pt x="0" y="51"/>
                    </a:lnTo>
                    <a:lnTo>
                      <a:pt x="0" y="49"/>
                    </a:lnTo>
                  </a:path>
                </a:pathLst>
              </a:custGeom>
              <a:solidFill>
                <a:srgbClr val="FF0000"/>
              </a:solidFill>
              <a:ln w="9525">
                <a:noFill/>
                <a:round/>
                <a:headEnd/>
                <a:tailEnd/>
              </a:ln>
            </p:spPr>
            <p:txBody>
              <a:bodyPr/>
              <a:lstStyle/>
              <a:p>
                <a:endParaRPr lang="en-US"/>
              </a:p>
            </p:txBody>
          </p:sp>
          <p:sp>
            <p:nvSpPr>
              <p:cNvPr id="115966" name="Freeform 312"/>
              <p:cNvSpPr>
                <a:spLocks/>
              </p:cNvSpPr>
              <p:nvPr/>
            </p:nvSpPr>
            <p:spPr bwMode="auto">
              <a:xfrm>
                <a:off x="1390" y="492"/>
                <a:ext cx="17" cy="17"/>
              </a:xfrm>
              <a:custGeom>
                <a:avLst/>
                <a:gdLst>
                  <a:gd name="T0" fmla="*/ 16 w 17"/>
                  <a:gd name="T1" fmla="*/ 16 h 17"/>
                  <a:gd name="T2" fmla="*/ 0 w 17"/>
                  <a:gd name="T3" fmla="*/ 16 h 17"/>
                  <a:gd name="T4" fmla="*/ 0 w 17"/>
                  <a:gd name="T5" fmla="*/ 0 h 17"/>
                  <a:gd name="T6" fmla="*/ 16 w 17"/>
                  <a:gd name="T7" fmla="*/ 0 h 17"/>
                  <a:gd name="T8" fmla="*/ 16 w 17"/>
                  <a:gd name="T9" fmla="*/ 16 h 17"/>
                  <a:gd name="T10" fmla="*/ 16 w 17"/>
                  <a:gd name="T11" fmla="*/ 16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16"/>
                    </a:moveTo>
                    <a:lnTo>
                      <a:pt x="0" y="16"/>
                    </a:lnTo>
                    <a:lnTo>
                      <a:pt x="0" y="0"/>
                    </a:lnTo>
                    <a:lnTo>
                      <a:pt x="16" y="0"/>
                    </a:lnTo>
                    <a:lnTo>
                      <a:pt x="16" y="16"/>
                    </a:lnTo>
                  </a:path>
                </a:pathLst>
              </a:custGeom>
              <a:solidFill>
                <a:srgbClr val="FF0000"/>
              </a:solidFill>
              <a:ln w="9525">
                <a:noFill/>
                <a:round/>
                <a:headEnd/>
                <a:tailEnd/>
              </a:ln>
            </p:spPr>
            <p:txBody>
              <a:bodyPr/>
              <a:lstStyle/>
              <a:p>
                <a:endParaRPr lang="en-US"/>
              </a:p>
            </p:txBody>
          </p:sp>
          <p:sp>
            <p:nvSpPr>
              <p:cNvPr id="115967" name="Freeform 313"/>
              <p:cNvSpPr>
                <a:spLocks/>
              </p:cNvSpPr>
              <p:nvPr/>
            </p:nvSpPr>
            <p:spPr bwMode="auto">
              <a:xfrm>
                <a:off x="1308" y="575"/>
                <a:ext cx="97" cy="53"/>
              </a:xfrm>
              <a:custGeom>
                <a:avLst/>
                <a:gdLst>
                  <a:gd name="T0" fmla="*/ 96 w 97"/>
                  <a:gd name="T1" fmla="*/ 52 h 53"/>
                  <a:gd name="T2" fmla="*/ 96 w 97"/>
                  <a:gd name="T3" fmla="*/ 45 h 53"/>
                  <a:gd name="T4" fmla="*/ 14 w 97"/>
                  <a:gd name="T5" fmla="*/ 0 h 53"/>
                  <a:gd name="T6" fmla="*/ 0 w 97"/>
                  <a:gd name="T7" fmla="*/ 0 h 53"/>
                  <a:gd name="T8" fmla="*/ 96 w 97"/>
                  <a:gd name="T9" fmla="*/ 52 h 53"/>
                  <a:gd name="T10" fmla="*/ 0 60000 65536"/>
                  <a:gd name="T11" fmla="*/ 0 60000 65536"/>
                  <a:gd name="T12" fmla="*/ 0 60000 65536"/>
                  <a:gd name="T13" fmla="*/ 0 60000 65536"/>
                  <a:gd name="T14" fmla="*/ 0 60000 65536"/>
                  <a:gd name="T15" fmla="*/ 0 w 97"/>
                  <a:gd name="T16" fmla="*/ 0 h 53"/>
                  <a:gd name="T17" fmla="*/ 97 w 97"/>
                  <a:gd name="T18" fmla="*/ 53 h 53"/>
                </a:gdLst>
                <a:ahLst/>
                <a:cxnLst>
                  <a:cxn ang="T10">
                    <a:pos x="T0" y="T1"/>
                  </a:cxn>
                  <a:cxn ang="T11">
                    <a:pos x="T2" y="T3"/>
                  </a:cxn>
                  <a:cxn ang="T12">
                    <a:pos x="T4" y="T5"/>
                  </a:cxn>
                  <a:cxn ang="T13">
                    <a:pos x="T6" y="T7"/>
                  </a:cxn>
                  <a:cxn ang="T14">
                    <a:pos x="T8" y="T9"/>
                  </a:cxn>
                </a:cxnLst>
                <a:rect l="T15" t="T16" r="T17" b="T18"/>
                <a:pathLst>
                  <a:path w="97" h="53">
                    <a:moveTo>
                      <a:pt x="96" y="52"/>
                    </a:moveTo>
                    <a:lnTo>
                      <a:pt x="96" y="45"/>
                    </a:lnTo>
                    <a:lnTo>
                      <a:pt x="14" y="0"/>
                    </a:lnTo>
                    <a:lnTo>
                      <a:pt x="0" y="0"/>
                    </a:lnTo>
                    <a:lnTo>
                      <a:pt x="96" y="52"/>
                    </a:lnTo>
                  </a:path>
                </a:pathLst>
              </a:custGeom>
              <a:solidFill>
                <a:srgbClr val="FF0000"/>
              </a:solidFill>
              <a:ln w="9525">
                <a:noFill/>
                <a:round/>
                <a:headEnd/>
                <a:tailEnd/>
              </a:ln>
            </p:spPr>
            <p:txBody>
              <a:bodyPr/>
              <a:lstStyle/>
              <a:p>
                <a:endParaRPr lang="en-US"/>
              </a:p>
            </p:txBody>
          </p:sp>
          <p:sp>
            <p:nvSpPr>
              <p:cNvPr id="115968" name="Freeform 314"/>
              <p:cNvSpPr>
                <a:spLocks/>
              </p:cNvSpPr>
              <p:nvPr/>
            </p:nvSpPr>
            <p:spPr bwMode="auto">
              <a:xfrm>
                <a:off x="1308" y="575"/>
                <a:ext cx="98" cy="47"/>
              </a:xfrm>
              <a:custGeom>
                <a:avLst/>
                <a:gdLst>
                  <a:gd name="T0" fmla="*/ 96 w 98"/>
                  <a:gd name="T1" fmla="*/ 46 h 47"/>
                  <a:gd name="T2" fmla="*/ 14 w 98"/>
                  <a:gd name="T3" fmla="*/ 0 h 47"/>
                  <a:gd name="T4" fmla="*/ 0 w 98"/>
                  <a:gd name="T5" fmla="*/ 0 h 47"/>
                  <a:gd name="T6" fmla="*/ 0 w 98"/>
                  <a:gd name="T7" fmla="*/ 0 h 47"/>
                  <a:gd name="T8" fmla="*/ 14 w 98"/>
                  <a:gd name="T9" fmla="*/ 0 h 47"/>
                  <a:gd name="T10" fmla="*/ 96 w 98"/>
                  <a:gd name="T11" fmla="*/ 44 h 47"/>
                  <a:gd name="T12" fmla="*/ 97 w 98"/>
                  <a:gd name="T13" fmla="*/ 45 h 47"/>
                  <a:gd name="T14" fmla="*/ 96 w 98"/>
                  <a:gd name="T15" fmla="*/ 46 h 47"/>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47"/>
                  <a:gd name="T26" fmla="*/ 98 w 98"/>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47">
                    <a:moveTo>
                      <a:pt x="96" y="46"/>
                    </a:moveTo>
                    <a:lnTo>
                      <a:pt x="14" y="0"/>
                    </a:lnTo>
                    <a:lnTo>
                      <a:pt x="0" y="0"/>
                    </a:lnTo>
                    <a:lnTo>
                      <a:pt x="14" y="0"/>
                    </a:lnTo>
                    <a:lnTo>
                      <a:pt x="96" y="44"/>
                    </a:lnTo>
                    <a:lnTo>
                      <a:pt x="97" y="45"/>
                    </a:lnTo>
                    <a:lnTo>
                      <a:pt x="96" y="46"/>
                    </a:lnTo>
                  </a:path>
                </a:pathLst>
              </a:custGeom>
              <a:solidFill>
                <a:srgbClr val="FF0000"/>
              </a:solidFill>
              <a:ln w="9525">
                <a:noFill/>
                <a:round/>
                <a:headEnd/>
                <a:tailEnd/>
              </a:ln>
            </p:spPr>
            <p:txBody>
              <a:bodyPr/>
              <a:lstStyle/>
              <a:p>
                <a:endParaRPr lang="en-US"/>
              </a:p>
            </p:txBody>
          </p:sp>
          <p:sp>
            <p:nvSpPr>
              <p:cNvPr id="115969" name="Freeform 315"/>
              <p:cNvSpPr>
                <a:spLocks/>
              </p:cNvSpPr>
              <p:nvPr/>
            </p:nvSpPr>
            <p:spPr bwMode="auto">
              <a:xfrm>
                <a:off x="1308" y="574"/>
                <a:ext cx="97" cy="54"/>
              </a:xfrm>
              <a:custGeom>
                <a:avLst/>
                <a:gdLst>
                  <a:gd name="T0" fmla="*/ 0 w 97"/>
                  <a:gd name="T1" fmla="*/ 0 h 54"/>
                  <a:gd name="T2" fmla="*/ 96 w 97"/>
                  <a:gd name="T3" fmla="*/ 52 h 54"/>
                  <a:gd name="T4" fmla="*/ 96 w 97"/>
                  <a:gd name="T5" fmla="*/ 53 h 54"/>
                  <a:gd name="T6" fmla="*/ 0 w 97"/>
                  <a:gd name="T7" fmla="*/ 0 h 54"/>
                  <a:gd name="T8" fmla="*/ 0 w 97"/>
                  <a:gd name="T9" fmla="*/ 0 h 54"/>
                  <a:gd name="T10" fmla="*/ 0 w 97"/>
                  <a:gd name="T11" fmla="*/ 0 h 54"/>
                  <a:gd name="T12" fmla="*/ 0 60000 65536"/>
                  <a:gd name="T13" fmla="*/ 0 60000 65536"/>
                  <a:gd name="T14" fmla="*/ 0 60000 65536"/>
                  <a:gd name="T15" fmla="*/ 0 60000 65536"/>
                  <a:gd name="T16" fmla="*/ 0 60000 65536"/>
                  <a:gd name="T17" fmla="*/ 0 60000 65536"/>
                  <a:gd name="T18" fmla="*/ 0 w 97"/>
                  <a:gd name="T19" fmla="*/ 0 h 54"/>
                  <a:gd name="T20" fmla="*/ 97 w 97"/>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97" h="54">
                    <a:moveTo>
                      <a:pt x="0" y="0"/>
                    </a:moveTo>
                    <a:lnTo>
                      <a:pt x="96" y="52"/>
                    </a:lnTo>
                    <a:lnTo>
                      <a:pt x="96" y="53"/>
                    </a:lnTo>
                    <a:lnTo>
                      <a:pt x="0" y="0"/>
                    </a:lnTo>
                  </a:path>
                </a:pathLst>
              </a:custGeom>
              <a:solidFill>
                <a:srgbClr val="FF0000"/>
              </a:solidFill>
              <a:ln w="9525">
                <a:noFill/>
                <a:round/>
                <a:headEnd/>
                <a:tailEnd/>
              </a:ln>
            </p:spPr>
            <p:txBody>
              <a:bodyPr/>
              <a:lstStyle/>
              <a:p>
                <a:endParaRPr lang="en-US"/>
              </a:p>
            </p:txBody>
          </p:sp>
          <p:sp>
            <p:nvSpPr>
              <p:cNvPr id="115970" name="Freeform 316"/>
              <p:cNvSpPr>
                <a:spLocks/>
              </p:cNvSpPr>
              <p:nvPr/>
            </p:nvSpPr>
            <p:spPr bwMode="auto">
              <a:xfrm>
                <a:off x="1404" y="620"/>
                <a:ext cx="17" cy="17"/>
              </a:xfrm>
              <a:custGeom>
                <a:avLst/>
                <a:gdLst>
                  <a:gd name="T0" fmla="*/ 0 w 17"/>
                  <a:gd name="T1" fmla="*/ 14 h 17"/>
                  <a:gd name="T2" fmla="*/ 0 w 17"/>
                  <a:gd name="T3" fmla="*/ 0 h 17"/>
                  <a:gd name="T4" fmla="*/ 16 w 17"/>
                  <a:gd name="T5" fmla="*/ 0 h 17"/>
                  <a:gd name="T6" fmla="*/ 16 w 17"/>
                  <a:gd name="T7" fmla="*/ 14 h 17"/>
                  <a:gd name="T8" fmla="*/ 8 w 17"/>
                  <a:gd name="T9" fmla="*/ 16 h 17"/>
                  <a:gd name="T10" fmla="*/ 0 w 17"/>
                  <a:gd name="T11" fmla="*/ 14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14"/>
                    </a:moveTo>
                    <a:lnTo>
                      <a:pt x="0" y="0"/>
                    </a:lnTo>
                    <a:lnTo>
                      <a:pt x="16" y="0"/>
                    </a:lnTo>
                    <a:lnTo>
                      <a:pt x="16" y="14"/>
                    </a:lnTo>
                    <a:lnTo>
                      <a:pt x="8" y="16"/>
                    </a:lnTo>
                    <a:lnTo>
                      <a:pt x="0" y="14"/>
                    </a:lnTo>
                  </a:path>
                </a:pathLst>
              </a:custGeom>
              <a:solidFill>
                <a:srgbClr val="FF0000"/>
              </a:solidFill>
              <a:ln w="9525">
                <a:noFill/>
                <a:round/>
                <a:headEnd/>
                <a:tailEnd/>
              </a:ln>
            </p:spPr>
            <p:txBody>
              <a:bodyPr/>
              <a:lstStyle/>
              <a:p>
                <a:endParaRPr lang="en-US"/>
              </a:p>
            </p:txBody>
          </p:sp>
          <p:sp>
            <p:nvSpPr>
              <p:cNvPr id="115971" name="Freeform 317"/>
              <p:cNvSpPr>
                <a:spLocks/>
              </p:cNvSpPr>
              <p:nvPr/>
            </p:nvSpPr>
            <p:spPr bwMode="auto">
              <a:xfrm>
                <a:off x="1151" y="575"/>
                <a:ext cx="111" cy="53"/>
              </a:xfrm>
              <a:custGeom>
                <a:avLst/>
                <a:gdLst>
                  <a:gd name="T0" fmla="*/ 0 w 111"/>
                  <a:gd name="T1" fmla="*/ 52 h 53"/>
                  <a:gd name="T2" fmla="*/ 16 w 111"/>
                  <a:gd name="T3" fmla="*/ 52 h 53"/>
                  <a:gd name="T4" fmla="*/ 110 w 111"/>
                  <a:gd name="T5" fmla="*/ 0 h 53"/>
                  <a:gd name="T6" fmla="*/ 97 w 111"/>
                  <a:gd name="T7" fmla="*/ 0 h 53"/>
                  <a:gd name="T8" fmla="*/ 0 w 111"/>
                  <a:gd name="T9" fmla="*/ 52 h 53"/>
                  <a:gd name="T10" fmla="*/ 0 60000 65536"/>
                  <a:gd name="T11" fmla="*/ 0 60000 65536"/>
                  <a:gd name="T12" fmla="*/ 0 60000 65536"/>
                  <a:gd name="T13" fmla="*/ 0 60000 65536"/>
                  <a:gd name="T14" fmla="*/ 0 60000 65536"/>
                  <a:gd name="T15" fmla="*/ 0 w 111"/>
                  <a:gd name="T16" fmla="*/ 0 h 53"/>
                  <a:gd name="T17" fmla="*/ 111 w 111"/>
                  <a:gd name="T18" fmla="*/ 53 h 53"/>
                </a:gdLst>
                <a:ahLst/>
                <a:cxnLst>
                  <a:cxn ang="T10">
                    <a:pos x="T0" y="T1"/>
                  </a:cxn>
                  <a:cxn ang="T11">
                    <a:pos x="T2" y="T3"/>
                  </a:cxn>
                  <a:cxn ang="T12">
                    <a:pos x="T4" y="T5"/>
                  </a:cxn>
                  <a:cxn ang="T13">
                    <a:pos x="T6" y="T7"/>
                  </a:cxn>
                  <a:cxn ang="T14">
                    <a:pos x="T8" y="T9"/>
                  </a:cxn>
                </a:cxnLst>
                <a:rect l="T15" t="T16" r="T17" b="T18"/>
                <a:pathLst>
                  <a:path w="111" h="53">
                    <a:moveTo>
                      <a:pt x="0" y="52"/>
                    </a:moveTo>
                    <a:lnTo>
                      <a:pt x="16" y="52"/>
                    </a:lnTo>
                    <a:lnTo>
                      <a:pt x="110" y="0"/>
                    </a:lnTo>
                    <a:lnTo>
                      <a:pt x="97" y="0"/>
                    </a:lnTo>
                    <a:lnTo>
                      <a:pt x="0" y="52"/>
                    </a:lnTo>
                  </a:path>
                </a:pathLst>
              </a:custGeom>
              <a:solidFill>
                <a:srgbClr val="FF0000"/>
              </a:solidFill>
              <a:ln w="9525">
                <a:noFill/>
                <a:round/>
                <a:headEnd/>
                <a:tailEnd/>
              </a:ln>
            </p:spPr>
            <p:txBody>
              <a:bodyPr/>
              <a:lstStyle/>
              <a:p>
                <a:endParaRPr lang="en-US"/>
              </a:p>
            </p:txBody>
          </p:sp>
          <p:sp>
            <p:nvSpPr>
              <p:cNvPr id="115972" name="Freeform 318"/>
              <p:cNvSpPr>
                <a:spLocks/>
              </p:cNvSpPr>
              <p:nvPr/>
            </p:nvSpPr>
            <p:spPr bwMode="auto">
              <a:xfrm>
                <a:off x="1167" y="574"/>
                <a:ext cx="95" cy="54"/>
              </a:xfrm>
              <a:custGeom>
                <a:avLst/>
                <a:gdLst>
                  <a:gd name="T0" fmla="*/ 0 w 95"/>
                  <a:gd name="T1" fmla="*/ 52 h 54"/>
                  <a:gd name="T2" fmla="*/ 94 w 95"/>
                  <a:gd name="T3" fmla="*/ 0 h 54"/>
                  <a:gd name="T4" fmla="*/ 94 w 95"/>
                  <a:gd name="T5" fmla="*/ 0 h 54"/>
                  <a:gd name="T6" fmla="*/ 0 w 95"/>
                  <a:gd name="T7" fmla="*/ 53 h 54"/>
                  <a:gd name="T8" fmla="*/ 0 w 95"/>
                  <a:gd name="T9" fmla="*/ 52 h 54"/>
                  <a:gd name="T10" fmla="*/ 0 60000 65536"/>
                  <a:gd name="T11" fmla="*/ 0 60000 65536"/>
                  <a:gd name="T12" fmla="*/ 0 60000 65536"/>
                  <a:gd name="T13" fmla="*/ 0 60000 65536"/>
                  <a:gd name="T14" fmla="*/ 0 60000 65536"/>
                  <a:gd name="T15" fmla="*/ 0 w 95"/>
                  <a:gd name="T16" fmla="*/ 0 h 54"/>
                  <a:gd name="T17" fmla="*/ 95 w 95"/>
                  <a:gd name="T18" fmla="*/ 54 h 54"/>
                </a:gdLst>
                <a:ahLst/>
                <a:cxnLst>
                  <a:cxn ang="T10">
                    <a:pos x="T0" y="T1"/>
                  </a:cxn>
                  <a:cxn ang="T11">
                    <a:pos x="T2" y="T3"/>
                  </a:cxn>
                  <a:cxn ang="T12">
                    <a:pos x="T4" y="T5"/>
                  </a:cxn>
                  <a:cxn ang="T13">
                    <a:pos x="T6" y="T7"/>
                  </a:cxn>
                  <a:cxn ang="T14">
                    <a:pos x="T8" y="T9"/>
                  </a:cxn>
                </a:cxnLst>
                <a:rect l="T15" t="T16" r="T17" b="T18"/>
                <a:pathLst>
                  <a:path w="95" h="54">
                    <a:moveTo>
                      <a:pt x="0" y="52"/>
                    </a:moveTo>
                    <a:lnTo>
                      <a:pt x="94" y="0"/>
                    </a:lnTo>
                    <a:lnTo>
                      <a:pt x="0" y="53"/>
                    </a:lnTo>
                    <a:lnTo>
                      <a:pt x="0" y="52"/>
                    </a:lnTo>
                  </a:path>
                </a:pathLst>
              </a:custGeom>
              <a:solidFill>
                <a:srgbClr val="FF0000"/>
              </a:solidFill>
              <a:ln w="9525">
                <a:noFill/>
                <a:round/>
                <a:headEnd/>
                <a:tailEnd/>
              </a:ln>
            </p:spPr>
            <p:txBody>
              <a:bodyPr/>
              <a:lstStyle/>
              <a:p>
                <a:endParaRPr lang="en-US"/>
              </a:p>
            </p:txBody>
          </p:sp>
          <p:sp>
            <p:nvSpPr>
              <p:cNvPr id="115973" name="Freeform 319"/>
              <p:cNvSpPr>
                <a:spLocks/>
              </p:cNvSpPr>
              <p:nvPr/>
            </p:nvSpPr>
            <p:spPr bwMode="auto">
              <a:xfrm>
                <a:off x="1151" y="574"/>
                <a:ext cx="111" cy="54"/>
              </a:xfrm>
              <a:custGeom>
                <a:avLst/>
                <a:gdLst>
                  <a:gd name="T0" fmla="*/ 110 w 111"/>
                  <a:gd name="T1" fmla="*/ 0 h 54"/>
                  <a:gd name="T2" fmla="*/ 97 w 111"/>
                  <a:gd name="T3" fmla="*/ 0 h 54"/>
                  <a:gd name="T4" fmla="*/ 0 w 111"/>
                  <a:gd name="T5" fmla="*/ 53 h 54"/>
                  <a:gd name="T6" fmla="*/ 0 w 111"/>
                  <a:gd name="T7" fmla="*/ 52 h 54"/>
                  <a:gd name="T8" fmla="*/ 97 w 111"/>
                  <a:gd name="T9" fmla="*/ 0 h 54"/>
                  <a:gd name="T10" fmla="*/ 110 w 111"/>
                  <a:gd name="T11" fmla="*/ 0 h 54"/>
                  <a:gd name="T12" fmla="*/ 110 w 111"/>
                  <a:gd name="T13" fmla="*/ 0 h 54"/>
                  <a:gd name="T14" fmla="*/ 110 w 111"/>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111"/>
                  <a:gd name="T25" fmla="*/ 0 h 54"/>
                  <a:gd name="T26" fmla="*/ 111 w 1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1" h="54">
                    <a:moveTo>
                      <a:pt x="110" y="0"/>
                    </a:moveTo>
                    <a:lnTo>
                      <a:pt x="97" y="0"/>
                    </a:lnTo>
                    <a:lnTo>
                      <a:pt x="0" y="53"/>
                    </a:lnTo>
                    <a:lnTo>
                      <a:pt x="0" y="52"/>
                    </a:lnTo>
                    <a:lnTo>
                      <a:pt x="97" y="0"/>
                    </a:lnTo>
                    <a:lnTo>
                      <a:pt x="110" y="0"/>
                    </a:lnTo>
                  </a:path>
                </a:pathLst>
              </a:custGeom>
              <a:solidFill>
                <a:srgbClr val="FF0000"/>
              </a:solidFill>
              <a:ln w="9525">
                <a:noFill/>
                <a:round/>
                <a:headEnd/>
                <a:tailEnd/>
              </a:ln>
            </p:spPr>
            <p:txBody>
              <a:bodyPr/>
              <a:lstStyle/>
              <a:p>
                <a:endParaRPr lang="en-US"/>
              </a:p>
            </p:txBody>
          </p:sp>
          <p:sp>
            <p:nvSpPr>
              <p:cNvPr id="115974" name="Freeform 320"/>
              <p:cNvSpPr>
                <a:spLocks/>
              </p:cNvSpPr>
              <p:nvPr/>
            </p:nvSpPr>
            <p:spPr bwMode="auto">
              <a:xfrm>
                <a:off x="1151" y="627"/>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w 17"/>
                  <a:gd name="T11" fmla="*/ 0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0" y="0"/>
                    </a:moveTo>
                    <a:lnTo>
                      <a:pt x="16" y="0"/>
                    </a:lnTo>
                    <a:lnTo>
                      <a:pt x="16" y="16"/>
                    </a:lnTo>
                    <a:lnTo>
                      <a:pt x="0" y="16"/>
                    </a:lnTo>
                    <a:lnTo>
                      <a:pt x="0" y="0"/>
                    </a:lnTo>
                  </a:path>
                </a:pathLst>
              </a:custGeom>
              <a:solidFill>
                <a:srgbClr val="FF0000"/>
              </a:solidFill>
              <a:ln w="9525">
                <a:noFill/>
                <a:round/>
                <a:headEnd/>
                <a:tailEnd/>
              </a:ln>
            </p:spPr>
            <p:txBody>
              <a:bodyPr/>
              <a:lstStyle/>
              <a:p>
                <a:endParaRPr lang="en-US"/>
              </a:p>
            </p:txBody>
          </p:sp>
        </p:grpSp>
        <p:sp>
          <p:nvSpPr>
            <p:cNvPr id="115927" name="Rectangle 321"/>
            <p:cNvSpPr>
              <a:spLocks noChangeArrowheads="1"/>
            </p:cNvSpPr>
            <p:nvPr/>
          </p:nvSpPr>
          <p:spPr bwMode="auto">
            <a:xfrm>
              <a:off x="1202" y="779"/>
              <a:ext cx="465" cy="150"/>
            </a:xfrm>
            <a:prstGeom prst="rect">
              <a:avLst/>
            </a:prstGeom>
            <a:noFill/>
            <a:ln w="9525">
              <a:noFill/>
              <a:miter lim="800000"/>
              <a:headEnd/>
              <a:tailEnd/>
            </a:ln>
          </p:spPr>
          <p:txBody>
            <a:bodyPr wrap="none" lIns="69850" tIns="34925" rIns="69850" bIns="34925">
              <a:spAutoFit/>
            </a:bodyPr>
            <a:lstStyle/>
            <a:p>
              <a:pPr defTabSz="457200"/>
              <a:r>
                <a:rPr lang="en-US" sz="1100" b="1">
                  <a:solidFill>
                    <a:srgbClr val="FFFFFF"/>
                  </a:solidFill>
                  <a:ea typeface="MS PGothic" pitchFamily="34" charset="-128"/>
                </a:rPr>
                <a:t>Australia</a:t>
              </a:r>
              <a:endParaRPr lang="en-US">
                <a:ea typeface="MS PGothic" pitchFamily="34" charset="-128"/>
              </a:endParaRPr>
            </a:p>
          </p:txBody>
        </p:sp>
      </p:grpSp>
      <p:grpSp>
        <p:nvGrpSpPr>
          <p:cNvPr id="25" name="Group 322"/>
          <p:cNvGrpSpPr>
            <a:grpSpLocks/>
          </p:cNvGrpSpPr>
          <p:nvPr/>
        </p:nvGrpSpPr>
        <p:grpSpPr bwMode="auto">
          <a:xfrm>
            <a:off x="4648200" y="65088"/>
            <a:ext cx="838200" cy="696912"/>
            <a:chOff x="3140" y="268"/>
            <a:chExt cx="521" cy="439"/>
          </a:xfrm>
        </p:grpSpPr>
        <p:grpSp>
          <p:nvGrpSpPr>
            <p:cNvPr id="115920" name="Group 323"/>
            <p:cNvGrpSpPr>
              <a:grpSpLocks/>
            </p:cNvGrpSpPr>
            <p:nvPr/>
          </p:nvGrpSpPr>
          <p:grpSpPr bwMode="auto">
            <a:xfrm>
              <a:off x="3140" y="268"/>
              <a:ext cx="521" cy="285"/>
              <a:chOff x="3140" y="268"/>
              <a:chExt cx="521" cy="285"/>
            </a:xfrm>
          </p:grpSpPr>
          <p:sp>
            <p:nvSpPr>
              <p:cNvPr id="115922" name="Rectangle 324"/>
              <p:cNvSpPr>
                <a:spLocks noChangeArrowheads="1"/>
              </p:cNvSpPr>
              <p:nvPr/>
            </p:nvSpPr>
            <p:spPr bwMode="auto">
              <a:xfrm>
                <a:off x="3140" y="272"/>
                <a:ext cx="521" cy="279"/>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923" name="Rectangle 325"/>
              <p:cNvSpPr>
                <a:spLocks noChangeArrowheads="1"/>
              </p:cNvSpPr>
              <p:nvPr/>
            </p:nvSpPr>
            <p:spPr bwMode="auto">
              <a:xfrm>
                <a:off x="3294" y="272"/>
                <a:ext cx="213" cy="279"/>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924" name="Freeform 326"/>
              <p:cNvSpPr>
                <a:spLocks/>
              </p:cNvSpPr>
              <p:nvPr/>
            </p:nvSpPr>
            <p:spPr bwMode="auto">
              <a:xfrm>
                <a:off x="3274" y="268"/>
                <a:ext cx="251" cy="285"/>
              </a:xfrm>
              <a:custGeom>
                <a:avLst/>
                <a:gdLst>
                  <a:gd name="T0" fmla="*/ 15 w 251"/>
                  <a:gd name="T1" fmla="*/ 0 h 285"/>
                  <a:gd name="T2" fmla="*/ 0 w 251"/>
                  <a:gd name="T3" fmla="*/ 0 h 285"/>
                  <a:gd name="T4" fmla="*/ 0 w 251"/>
                  <a:gd name="T5" fmla="*/ 284 h 285"/>
                  <a:gd name="T6" fmla="*/ 250 w 251"/>
                  <a:gd name="T7" fmla="*/ 284 h 285"/>
                  <a:gd name="T8" fmla="*/ 250 w 251"/>
                  <a:gd name="T9" fmla="*/ 0 h 285"/>
                  <a:gd name="T10" fmla="*/ 15 w 251"/>
                  <a:gd name="T11" fmla="*/ 0 h 285"/>
                  <a:gd name="T12" fmla="*/ 0 60000 65536"/>
                  <a:gd name="T13" fmla="*/ 0 60000 65536"/>
                  <a:gd name="T14" fmla="*/ 0 60000 65536"/>
                  <a:gd name="T15" fmla="*/ 0 60000 65536"/>
                  <a:gd name="T16" fmla="*/ 0 60000 65536"/>
                  <a:gd name="T17" fmla="*/ 0 60000 65536"/>
                  <a:gd name="T18" fmla="*/ 0 w 251"/>
                  <a:gd name="T19" fmla="*/ 0 h 285"/>
                  <a:gd name="T20" fmla="*/ 251 w 251"/>
                  <a:gd name="T21" fmla="*/ 285 h 285"/>
                </a:gdLst>
                <a:ahLst/>
                <a:cxnLst>
                  <a:cxn ang="T12">
                    <a:pos x="T0" y="T1"/>
                  </a:cxn>
                  <a:cxn ang="T13">
                    <a:pos x="T2" y="T3"/>
                  </a:cxn>
                  <a:cxn ang="T14">
                    <a:pos x="T4" y="T5"/>
                  </a:cxn>
                  <a:cxn ang="T15">
                    <a:pos x="T6" y="T7"/>
                  </a:cxn>
                  <a:cxn ang="T16">
                    <a:pos x="T8" y="T9"/>
                  </a:cxn>
                  <a:cxn ang="T17">
                    <a:pos x="T10" y="T11"/>
                  </a:cxn>
                </a:cxnLst>
                <a:rect l="T18" t="T19" r="T20" b="T21"/>
                <a:pathLst>
                  <a:path w="251" h="285">
                    <a:moveTo>
                      <a:pt x="15" y="0"/>
                    </a:moveTo>
                    <a:lnTo>
                      <a:pt x="0" y="0"/>
                    </a:lnTo>
                    <a:lnTo>
                      <a:pt x="0" y="284"/>
                    </a:lnTo>
                    <a:lnTo>
                      <a:pt x="250" y="284"/>
                    </a:lnTo>
                    <a:lnTo>
                      <a:pt x="250" y="0"/>
                    </a:lnTo>
                    <a:lnTo>
                      <a:pt x="15" y="0"/>
                    </a:lnTo>
                  </a:path>
                </a:pathLst>
              </a:custGeom>
              <a:solidFill>
                <a:srgbClr val="FFFFFF"/>
              </a:solidFill>
              <a:ln w="12700" cap="rnd">
                <a:solidFill>
                  <a:srgbClr val="000000"/>
                </a:solidFill>
                <a:round/>
                <a:headEnd/>
                <a:tailEnd/>
              </a:ln>
            </p:spPr>
            <p:txBody>
              <a:bodyPr/>
              <a:lstStyle/>
              <a:p>
                <a:endParaRPr lang="en-US"/>
              </a:p>
            </p:txBody>
          </p:sp>
          <p:sp>
            <p:nvSpPr>
              <p:cNvPr id="115925" name="Freeform 327"/>
              <p:cNvSpPr>
                <a:spLocks/>
              </p:cNvSpPr>
              <p:nvPr/>
            </p:nvSpPr>
            <p:spPr bwMode="auto">
              <a:xfrm>
                <a:off x="3293" y="289"/>
                <a:ext cx="210" cy="243"/>
              </a:xfrm>
              <a:custGeom>
                <a:avLst/>
                <a:gdLst>
                  <a:gd name="T0" fmla="*/ 102 w 210"/>
                  <a:gd name="T1" fmla="*/ 0 h 243"/>
                  <a:gd name="T2" fmla="*/ 87 w 210"/>
                  <a:gd name="T3" fmla="*/ 39 h 243"/>
                  <a:gd name="T4" fmla="*/ 81 w 210"/>
                  <a:gd name="T5" fmla="*/ 39 h 243"/>
                  <a:gd name="T6" fmla="*/ 65 w 210"/>
                  <a:gd name="T7" fmla="*/ 28 h 243"/>
                  <a:gd name="T8" fmla="*/ 78 w 210"/>
                  <a:gd name="T9" fmla="*/ 94 h 243"/>
                  <a:gd name="T10" fmla="*/ 71 w 210"/>
                  <a:gd name="T11" fmla="*/ 94 h 243"/>
                  <a:gd name="T12" fmla="*/ 46 w 210"/>
                  <a:gd name="T13" fmla="*/ 63 h 243"/>
                  <a:gd name="T14" fmla="*/ 40 w 210"/>
                  <a:gd name="T15" fmla="*/ 77 h 243"/>
                  <a:gd name="T16" fmla="*/ 37 w 210"/>
                  <a:gd name="T17" fmla="*/ 81 h 243"/>
                  <a:gd name="T18" fmla="*/ 5 w 210"/>
                  <a:gd name="T19" fmla="*/ 77 h 243"/>
                  <a:gd name="T20" fmla="*/ 15 w 210"/>
                  <a:gd name="T21" fmla="*/ 112 h 243"/>
                  <a:gd name="T22" fmla="*/ 15 w 210"/>
                  <a:gd name="T23" fmla="*/ 115 h 243"/>
                  <a:gd name="T24" fmla="*/ 0 w 210"/>
                  <a:gd name="T25" fmla="*/ 123 h 243"/>
                  <a:gd name="T26" fmla="*/ 52 w 210"/>
                  <a:gd name="T27" fmla="*/ 168 h 243"/>
                  <a:gd name="T28" fmla="*/ 56 w 210"/>
                  <a:gd name="T29" fmla="*/ 175 h 243"/>
                  <a:gd name="T30" fmla="*/ 49 w 210"/>
                  <a:gd name="T31" fmla="*/ 189 h 243"/>
                  <a:gd name="T32" fmla="*/ 99 w 210"/>
                  <a:gd name="T33" fmla="*/ 182 h 243"/>
                  <a:gd name="T34" fmla="*/ 99 w 210"/>
                  <a:gd name="T35" fmla="*/ 242 h 243"/>
                  <a:gd name="T36" fmla="*/ 109 w 210"/>
                  <a:gd name="T37" fmla="*/ 242 h 243"/>
                  <a:gd name="T38" fmla="*/ 109 w 210"/>
                  <a:gd name="T39" fmla="*/ 182 h 243"/>
                  <a:gd name="T40" fmla="*/ 161 w 210"/>
                  <a:gd name="T41" fmla="*/ 193 h 243"/>
                  <a:gd name="T42" fmla="*/ 156 w 210"/>
                  <a:gd name="T43" fmla="*/ 178 h 243"/>
                  <a:gd name="T44" fmla="*/ 156 w 210"/>
                  <a:gd name="T45" fmla="*/ 172 h 243"/>
                  <a:gd name="T46" fmla="*/ 209 w 210"/>
                  <a:gd name="T47" fmla="*/ 123 h 243"/>
                  <a:gd name="T48" fmla="*/ 196 w 210"/>
                  <a:gd name="T49" fmla="*/ 119 h 243"/>
                  <a:gd name="T50" fmla="*/ 193 w 210"/>
                  <a:gd name="T51" fmla="*/ 112 h 243"/>
                  <a:gd name="T52" fmla="*/ 193 w 210"/>
                  <a:gd name="T53" fmla="*/ 108 h 243"/>
                  <a:gd name="T54" fmla="*/ 199 w 210"/>
                  <a:gd name="T55" fmla="*/ 73 h 243"/>
                  <a:gd name="T56" fmla="*/ 180 w 210"/>
                  <a:gd name="T57" fmla="*/ 81 h 243"/>
                  <a:gd name="T58" fmla="*/ 171 w 210"/>
                  <a:gd name="T59" fmla="*/ 81 h 243"/>
                  <a:gd name="T60" fmla="*/ 168 w 210"/>
                  <a:gd name="T61" fmla="*/ 77 h 243"/>
                  <a:gd name="T62" fmla="*/ 161 w 210"/>
                  <a:gd name="T63" fmla="*/ 63 h 243"/>
                  <a:gd name="T64" fmla="*/ 137 w 210"/>
                  <a:gd name="T65" fmla="*/ 94 h 243"/>
                  <a:gd name="T66" fmla="*/ 134 w 210"/>
                  <a:gd name="T67" fmla="*/ 98 h 243"/>
                  <a:gd name="T68" fmla="*/ 146 w 210"/>
                  <a:gd name="T69" fmla="*/ 28 h 243"/>
                  <a:gd name="T70" fmla="*/ 130 w 210"/>
                  <a:gd name="T71" fmla="*/ 35 h 243"/>
                  <a:gd name="T72" fmla="*/ 124 w 210"/>
                  <a:gd name="T73" fmla="*/ 39 h 243"/>
                  <a:gd name="T74" fmla="*/ 118 w 210"/>
                  <a:gd name="T75" fmla="*/ 35 h 243"/>
                  <a:gd name="T76" fmla="*/ 102 w 210"/>
                  <a:gd name="T77" fmla="*/ 0 h 2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0"/>
                  <a:gd name="T118" fmla="*/ 0 h 243"/>
                  <a:gd name="T119" fmla="*/ 210 w 210"/>
                  <a:gd name="T120" fmla="*/ 243 h 24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0" h="243">
                    <a:moveTo>
                      <a:pt x="102" y="0"/>
                    </a:moveTo>
                    <a:lnTo>
                      <a:pt x="87" y="39"/>
                    </a:lnTo>
                    <a:lnTo>
                      <a:pt x="81" y="39"/>
                    </a:lnTo>
                    <a:lnTo>
                      <a:pt x="65" y="28"/>
                    </a:lnTo>
                    <a:lnTo>
                      <a:pt x="78" y="94"/>
                    </a:lnTo>
                    <a:lnTo>
                      <a:pt x="71" y="94"/>
                    </a:lnTo>
                    <a:lnTo>
                      <a:pt x="46" y="63"/>
                    </a:lnTo>
                    <a:lnTo>
                      <a:pt x="40" y="77"/>
                    </a:lnTo>
                    <a:lnTo>
                      <a:pt x="37" y="81"/>
                    </a:lnTo>
                    <a:lnTo>
                      <a:pt x="5" y="77"/>
                    </a:lnTo>
                    <a:lnTo>
                      <a:pt x="15" y="112"/>
                    </a:lnTo>
                    <a:lnTo>
                      <a:pt x="15" y="115"/>
                    </a:lnTo>
                    <a:lnTo>
                      <a:pt x="0" y="123"/>
                    </a:lnTo>
                    <a:lnTo>
                      <a:pt x="52" y="168"/>
                    </a:lnTo>
                    <a:lnTo>
                      <a:pt x="56" y="175"/>
                    </a:lnTo>
                    <a:lnTo>
                      <a:pt x="49" y="189"/>
                    </a:lnTo>
                    <a:lnTo>
                      <a:pt x="99" y="182"/>
                    </a:lnTo>
                    <a:lnTo>
                      <a:pt x="99" y="242"/>
                    </a:lnTo>
                    <a:lnTo>
                      <a:pt x="109" y="242"/>
                    </a:lnTo>
                    <a:lnTo>
                      <a:pt x="109" y="182"/>
                    </a:lnTo>
                    <a:lnTo>
                      <a:pt x="161" y="193"/>
                    </a:lnTo>
                    <a:lnTo>
                      <a:pt x="156" y="178"/>
                    </a:lnTo>
                    <a:lnTo>
                      <a:pt x="156" y="172"/>
                    </a:lnTo>
                    <a:lnTo>
                      <a:pt x="209" y="123"/>
                    </a:lnTo>
                    <a:lnTo>
                      <a:pt x="196" y="119"/>
                    </a:lnTo>
                    <a:lnTo>
                      <a:pt x="193" y="112"/>
                    </a:lnTo>
                    <a:lnTo>
                      <a:pt x="193" y="108"/>
                    </a:lnTo>
                    <a:lnTo>
                      <a:pt x="199" y="73"/>
                    </a:lnTo>
                    <a:lnTo>
                      <a:pt x="180" y="81"/>
                    </a:lnTo>
                    <a:lnTo>
                      <a:pt x="171" y="81"/>
                    </a:lnTo>
                    <a:lnTo>
                      <a:pt x="168" y="77"/>
                    </a:lnTo>
                    <a:lnTo>
                      <a:pt x="161" y="63"/>
                    </a:lnTo>
                    <a:lnTo>
                      <a:pt x="137" y="94"/>
                    </a:lnTo>
                    <a:lnTo>
                      <a:pt x="134" y="98"/>
                    </a:lnTo>
                    <a:lnTo>
                      <a:pt x="146" y="28"/>
                    </a:lnTo>
                    <a:lnTo>
                      <a:pt x="130" y="35"/>
                    </a:lnTo>
                    <a:lnTo>
                      <a:pt x="124" y="39"/>
                    </a:lnTo>
                    <a:lnTo>
                      <a:pt x="118" y="35"/>
                    </a:lnTo>
                    <a:lnTo>
                      <a:pt x="102" y="0"/>
                    </a:lnTo>
                  </a:path>
                </a:pathLst>
              </a:custGeom>
              <a:solidFill>
                <a:srgbClr val="FF0000"/>
              </a:solidFill>
              <a:ln w="12700" cap="rnd">
                <a:solidFill>
                  <a:srgbClr val="000000"/>
                </a:solidFill>
                <a:round/>
                <a:headEnd/>
                <a:tailEnd/>
              </a:ln>
            </p:spPr>
            <p:txBody>
              <a:bodyPr/>
              <a:lstStyle/>
              <a:p>
                <a:endParaRPr lang="en-US"/>
              </a:p>
            </p:txBody>
          </p:sp>
        </p:grpSp>
        <p:sp>
          <p:nvSpPr>
            <p:cNvPr id="115921" name="Rectangle 328"/>
            <p:cNvSpPr>
              <a:spLocks noChangeArrowheads="1"/>
            </p:cNvSpPr>
            <p:nvPr/>
          </p:nvSpPr>
          <p:spPr bwMode="auto">
            <a:xfrm>
              <a:off x="3191" y="557"/>
              <a:ext cx="422" cy="150"/>
            </a:xfrm>
            <a:prstGeom prst="rect">
              <a:avLst/>
            </a:prstGeom>
            <a:noFill/>
            <a:ln w="9525">
              <a:noFill/>
              <a:miter lim="800000"/>
              <a:headEnd/>
              <a:tailEnd/>
            </a:ln>
          </p:spPr>
          <p:txBody>
            <a:bodyPr lIns="69850" tIns="34925" rIns="69850" bIns="34925">
              <a:spAutoFit/>
            </a:bodyPr>
            <a:lstStyle/>
            <a:p>
              <a:pPr defTabSz="457200"/>
              <a:r>
                <a:rPr lang="en-US" sz="1100" b="1">
                  <a:solidFill>
                    <a:srgbClr val="FFFFFF"/>
                  </a:solidFill>
                  <a:ea typeface="MS PGothic" pitchFamily="34" charset="-128"/>
                </a:rPr>
                <a:t>Canada</a:t>
              </a:r>
              <a:endParaRPr lang="en-US">
                <a:ea typeface="MS PGothic" pitchFamily="34" charset="-128"/>
              </a:endParaRPr>
            </a:p>
          </p:txBody>
        </p:sp>
      </p:grpSp>
      <p:grpSp>
        <p:nvGrpSpPr>
          <p:cNvPr id="27" name="Group 329"/>
          <p:cNvGrpSpPr>
            <a:grpSpLocks/>
          </p:cNvGrpSpPr>
          <p:nvPr/>
        </p:nvGrpSpPr>
        <p:grpSpPr bwMode="auto">
          <a:xfrm>
            <a:off x="5867400" y="228600"/>
            <a:ext cx="1057275" cy="698500"/>
            <a:chOff x="3773" y="522"/>
            <a:chExt cx="522" cy="440"/>
          </a:xfrm>
        </p:grpSpPr>
        <p:grpSp>
          <p:nvGrpSpPr>
            <p:cNvPr id="115912" name="Group 330"/>
            <p:cNvGrpSpPr>
              <a:grpSpLocks/>
            </p:cNvGrpSpPr>
            <p:nvPr/>
          </p:nvGrpSpPr>
          <p:grpSpPr bwMode="auto">
            <a:xfrm>
              <a:off x="3773" y="522"/>
              <a:ext cx="522" cy="291"/>
              <a:chOff x="3773" y="522"/>
              <a:chExt cx="522" cy="291"/>
            </a:xfrm>
          </p:grpSpPr>
          <p:sp>
            <p:nvSpPr>
              <p:cNvPr id="115914" name="Rectangle 331"/>
              <p:cNvSpPr>
                <a:spLocks noChangeArrowheads="1"/>
              </p:cNvSpPr>
              <p:nvPr/>
            </p:nvSpPr>
            <p:spPr bwMode="auto">
              <a:xfrm>
                <a:off x="3773" y="522"/>
                <a:ext cx="522" cy="291"/>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915" name="Freeform 332"/>
              <p:cNvSpPr>
                <a:spLocks/>
              </p:cNvSpPr>
              <p:nvPr/>
            </p:nvSpPr>
            <p:spPr bwMode="auto">
              <a:xfrm>
                <a:off x="3809" y="553"/>
                <a:ext cx="92" cy="83"/>
              </a:xfrm>
              <a:custGeom>
                <a:avLst/>
                <a:gdLst>
                  <a:gd name="T0" fmla="*/ 72 w 92"/>
                  <a:gd name="T1" fmla="*/ 82 h 83"/>
                  <a:gd name="T2" fmla="*/ 43 w 92"/>
                  <a:gd name="T3" fmla="*/ 62 h 83"/>
                  <a:gd name="T4" fmla="*/ 18 w 92"/>
                  <a:gd name="T5" fmla="*/ 82 h 83"/>
                  <a:gd name="T6" fmla="*/ 28 w 92"/>
                  <a:gd name="T7" fmla="*/ 48 h 83"/>
                  <a:gd name="T8" fmla="*/ 0 w 92"/>
                  <a:gd name="T9" fmla="*/ 32 h 83"/>
                  <a:gd name="T10" fmla="*/ 34 w 92"/>
                  <a:gd name="T11" fmla="*/ 32 h 83"/>
                  <a:gd name="T12" fmla="*/ 43 w 92"/>
                  <a:gd name="T13" fmla="*/ 0 h 83"/>
                  <a:gd name="T14" fmla="*/ 56 w 92"/>
                  <a:gd name="T15" fmla="*/ 32 h 83"/>
                  <a:gd name="T16" fmla="*/ 91 w 92"/>
                  <a:gd name="T17" fmla="*/ 32 h 83"/>
                  <a:gd name="T18" fmla="*/ 62 w 92"/>
                  <a:gd name="T19" fmla="*/ 48 h 83"/>
                  <a:gd name="T20" fmla="*/ 72 w 92"/>
                  <a:gd name="T21" fmla="*/ 82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83"/>
                  <a:gd name="T35" fmla="*/ 92 w 9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83">
                    <a:moveTo>
                      <a:pt x="72" y="82"/>
                    </a:moveTo>
                    <a:lnTo>
                      <a:pt x="43" y="62"/>
                    </a:lnTo>
                    <a:lnTo>
                      <a:pt x="18" y="82"/>
                    </a:lnTo>
                    <a:lnTo>
                      <a:pt x="28" y="48"/>
                    </a:lnTo>
                    <a:lnTo>
                      <a:pt x="0" y="32"/>
                    </a:lnTo>
                    <a:lnTo>
                      <a:pt x="34" y="32"/>
                    </a:lnTo>
                    <a:lnTo>
                      <a:pt x="43" y="0"/>
                    </a:lnTo>
                    <a:lnTo>
                      <a:pt x="56" y="32"/>
                    </a:lnTo>
                    <a:lnTo>
                      <a:pt x="91" y="32"/>
                    </a:lnTo>
                    <a:lnTo>
                      <a:pt x="62" y="48"/>
                    </a:lnTo>
                    <a:lnTo>
                      <a:pt x="72" y="82"/>
                    </a:lnTo>
                  </a:path>
                </a:pathLst>
              </a:custGeom>
              <a:solidFill>
                <a:srgbClr val="FFFF00"/>
              </a:solidFill>
              <a:ln w="12700" cap="rnd">
                <a:solidFill>
                  <a:srgbClr val="000000"/>
                </a:solidFill>
                <a:round/>
                <a:headEnd/>
                <a:tailEnd/>
              </a:ln>
            </p:spPr>
            <p:txBody>
              <a:bodyPr/>
              <a:lstStyle/>
              <a:p>
                <a:endParaRPr lang="en-US"/>
              </a:p>
            </p:txBody>
          </p:sp>
          <p:sp>
            <p:nvSpPr>
              <p:cNvPr id="115916" name="Freeform 333"/>
              <p:cNvSpPr>
                <a:spLocks/>
              </p:cNvSpPr>
              <p:nvPr/>
            </p:nvSpPr>
            <p:spPr bwMode="auto">
              <a:xfrm>
                <a:off x="3947" y="613"/>
                <a:ext cx="26" cy="23"/>
              </a:xfrm>
              <a:custGeom>
                <a:avLst/>
                <a:gdLst>
                  <a:gd name="T0" fmla="*/ 21 w 26"/>
                  <a:gd name="T1" fmla="*/ 22 h 23"/>
                  <a:gd name="T2" fmla="*/ 12 w 26"/>
                  <a:gd name="T3" fmla="*/ 16 h 23"/>
                  <a:gd name="T4" fmla="*/ 5 w 26"/>
                  <a:gd name="T5" fmla="*/ 22 h 23"/>
                  <a:gd name="T6" fmla="*/ 9 w 26"/>
                  <a:gd name="T7" fmla="*/ 13 h 23"/>
                  <a:gd name="T8" fmla="*/ 0 w 26"/>
                  <a:gd name="T9" fmla="*/ 8 h 23"/>
                  <a:gd name="T10" fmla="*/ 9 w 26"/>
                  <a:gd name="T11" fmla="*/ 8 h 23"/>
                  <a:gd name="T12" fmla="*/ 12 w 26"/>
                  <a:gd name="T13" fmla="*/ 0 h 23"/>
                  <a:gd name="T14" fmla="*/ 15 w 26"/>
                  <a:gd name="T15" fmla="*/ 8 h 23"/>
                  <a:gd name="T16" fmla="*/ 25 w 26"/>
                  <a:gd name="T17" fmla="*/ 8 h 23"/>
                  <a:gd name="T18" fmla="*/ 18 w 26"/>
                  <a:gd name="T19" fmla="*/ 13 h 23"/>
                  <a:gd name="T20" fmla="*/ 21 w 26"/>
                  <a:gd name="T21" fmla="*/ 22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3"/>
                  <a:gd name="T35" fmla="*/ 26 w 26"/>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3">
                    <a:moveTo>
                      <a:pt x="21" y="22"/>
                    </a:moveTo>
                    <a:lnTo>
                      <a:pt x="12" y="16"/>
                    </a:lnTo>
                    <a:lnTo>
                      <a:pt x="5" y="22"/>
                    </a:lnTo>
                    <a:lnTo>
                      <a:pt x="9" y="13"/>
                    </a:lnTo>
                    <a:lnTo>
                      <a:pt x="0" y="8"/>
                    </a:lnTo>
                    <a:lnTo>
                      <a:pt x="9" y="8"/>
                    </a:lnTo>
                    <a:lnTo>
                      <a:pt x="12" y="0"/>
                    </a:lnTo>
                    <a:lnTo>
                      <a:pt x="15" y="8"/>
                    </a:lnTo>
                    <a:lnTo>
                      <a:pt x="25" y="8"/>
                    </a:lnTo>
                    <a:lnTo>
                      <a:pt x="18" y="13"/>
                    </a:lnTo>
                    <a:lnTo>
                      <a:pt x="21" y="22"/>
                    </a:lnTo>
                  </a:path>
                </a:pathLst>
              </a:custGeom>
              <a:solidFill>
                <a:srgbClr val="FFFF00"/>
              </a:solidFill>
              <a:ln w="12700" cap="rnd">
                <a:solidFill>
                  <a:srgbClr val="000000"/>
                </a:solidFill>
                <a:round/>
                <a:headEnd/>
                <a:tailEnd/>
              </a:ln>
            </p:spPr>
            <p:txBody>
              <a:bodyPr/>
              <a:lstStyle/>
              <a:p>
                <a:endParaRPr lang="en-US"/>
              </a:p>
            </p:txBody>
          </p:sp>
          <p:sp>
            <p:nvSpPr>
              <p:cNvPr id="115917" name="Freeform 334"/>
              <p:cNvSpPr>
                <a:spLocks/>
              </p:cNvSpPr>
              <p:nvPr/>
            </p:nvSpPr>
            <p:spPr bwMode="auto">
              <a:xfrm>
                <a:off x="3919" y="649"/>
                <a:ext cx="27" cy="22"/>
              </a:xfrm>
              <a:custGeom>
                <a:avLst/>
                <a:gdLst>
                  <a:gd name="T0" fmla="*/ 13 w 27"/>
                  <a:gd name="T1" fmla="*/ 21 h 22"/>
                  <a:gd name="T2" fmla="*/ 10 w 27"/>
                  <a:gd name="T3" fmla="*/ 13 h 22"/>
                  <a:gd name="T4" fmla="*/ 0 w 27"/>
                  <a:gd name="T5" fmla="*/ 15 h 22"/>
                  <a:gd name="T6" fmla="*/ 6 w 27"/>
                  <a:gd name="T7" fmla="*/ 7 h 22"/>
                  <a:gd name="T8" fmla="*/ 3 w 27"/>
                  <a:gd name="T9" fmla="*/ 2 h 22"/>
                  <a:gd name="T10" fmla="*/ 13 w 27"/>
                  <a:gd name="T11" fmla="*/ 5 h 22"/>
                  <a:gd name="T12" fmla="*/ 19 w 27"/>
                  <a:gd name="T13" fmla="*/ 0 h 22"/>
                  <a:gd name="T14" fmla="*/ 16 w 27"/>
                  <a:gd name="T15" fmla="*/ 7 h 22"/>
                  <a:gd name="T16" fmla="*/ 26 w 27"/>
                  <a:gd name="T17" fmla="*/ 13 h 22"/>
                  <a:gd name="T18" fmla="*/ 16 w 27"/>
                  <a:gd name="T19" fmla="*/ 13 h 22"/>
                  <a:gd name="T20" fmla="*/ 13 w 27"/>
                  <a:gd name="T21" fmla="*/ 21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22"/>
                  <a:gd name="T35" fmla="*/ 27 w 27"/>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22">
                    <a:moveTo>
                      <a:pt x="13" y="21"/>
                    </a:moveTo>
                    <a:lnTo>
                      <a:pt x="10" y="13"/>
                    </a:lnTo>
                    <a:lnTo>
                      <a:pt x="0" y="15"/>
                    </a:lnTo>
                    <a:lnTo>
                      <a:pt x="6" y="7"/>
                    </a:lnTo>
                    <a:lnTo>
                      <a:pt x="3" y="2"/>
                    </a:lnTo>
                    <a:lnTo>
                      <a:pt x="13" y="5"/>
                    </a:lnTo>
                    <a:lnTo>
                      <a:pt x="19" y="0"/>
                    </a:lnTo>
                    <a:lnTo>
                      <a:pt x="16" y="7"/>
                    </a:lnTo>
                    <a:lnTo>
                      <a:pt x="26" y="13"/>
                    </a:lnTo>
                    <a:lnTo>
                      <a:pt x="16" y="13"/>
                    </a:lnTo>
                    <a:lnTo>
                      <a:pt x="13" y="21"/>
                    </a:lnTo>
                  </a:path>
                </a:pathLst>
              </a:custGeom>
              <a:solidFill>
                <a:srgbClr val="FFFF00"/>
              </a:solidFill>
              <a:ln w="12700" cap="rnd">
                <a:solidFill>
                  <a:srgbClr val="000000"/>
                </a:solidFill>
                <a:round/>
                <a:headEnd/>
                <a:tailEnd/>
              </a:ln>
            </p:spPr>
            <p:txBody>
              <a:bodyPr/>
              <a:lstStyle/>
              <a:p>
                <a:endParaRPr lang="en-US"/>
              </a:p>
            </p:txBody>
          </p:sp>
          <p:sp>
            <p:nvSpPr>
              <p:cNvPr id="115918" name="Freeform 335"/>
              <p:cNvSpPr>
                <a:spLocks/>
              </p:cNvSpPr>
              <p:nvPr/>
            </p:nvSpPr>
            <p:spPr bwMode="auto">
              <a:xfrm>
                <a:off x="3951" y="570"/>
                <a:ext cx="23" cy="25"/>
              </a:xfrm>
              <a:custGeom>
                <a:avLst/>
                <a:gdLst>
                  <a:gd name="T0" fmla="*/ 22 w 23"/>
                  <a:gd name="T1" fmla="*/ 18 h 25"/>
                  <a:gd name="T2" fmla="*/ 12 w 23"/>
                  <a:gd name="T3" fmla="*/ 16 h 25"/>
                  <a:gd name="T4" fmla="*/ 9 w 23"/>
                  <a:gd name="T5" fmla="*/ 24 h 25"/>
                  <a:gd name="T6" fmla="*/ 9 w 23"/>
                  <a:gd name="T7" fmla="*/ 16 h 25"/>
                  <a:gd name="T8" fmla="*/ 0 w 23"/>
                  <a:gd name="T9" fmla="*/ 13 h 25"/>
                  <a:gd name="T10" fmla="*/ 9 w 23"/>
                  <a:gd name="T11" fmla="*/ 10 h 25"/>
                  <a:gd name="T12" fmla="*/ 9 w 23"/>
                  <a:gd name="T13" fmla="*/ 0 h 25"/>
                  <a:gd name="T14" fmla="*/ 12 w 23"/>
                  <a:gd name="T15" fmla="*/ 8 h 25"/>
                  <a:gd name="T16" fmla="*/ 22 w 23"/>
                  <a:gd name="T17" fmla="*/ 5 h 25"/>
                  <a:gd name="T18" fmla="*/ 15 w 23"/>
                  <a:gd name="T19" fmla="*/ 13 h 25"/>
                  <a:gd name="T20" fmla="*/ 22 w 23"/>
                  <a:gd name="T21" fmla="*/ 18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5"/>
                  <a:gd name="T35" fmla="*/ 23 w 23"/>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5">
                    <a:moveTo>
                      <a:pt x="22" y="18"/>
                    </a:moveTo>
                    <a:lnTo>
                      <a:pt x="12" y="16"/>
                    </a:lnTo>
                    <a:lnTo>
                      <a:pt x="9" y="24"/>
                    </a:lnTo>
                    <a:lnTo>
                      <a:pt x="9" y="16"/>
                    </a:lnTo>
                    <a:lnTo>
                      <a:pt x="0" y="13"/>
                    </a:lnTo>
                    <a:lnTo>
                      <a:pt x="9" y="10"/>
                    </a:lnTo>
                    <a:lnTo>
                      <a:pt x="9" y="0"/>
                    </a:lnTo>
                    <a:lnTo>
                      <a:pt x="12" y="8"/>
                    </a:lnTo>
                    <a:lnTo>
                      <a:pt x="22" y="5"/>
                    </a:lnTo>
                    <a:lnTo>
                      <a:pt x="15" y="13"/>
                    </a:lnTo>
                    <a:lnTo>
                      <a:pt x="22" y="18"/>
                    </a:lnTo>
                  </a:path>
                </a:pathLst>
              </a:custGeom>
              <a:solidFill>
                <a:srgbClr val="FFFF00"/>
              </a:solidFill>
              <a:ln w="12700" cap="rnd">
                <a:solidFill>
                  <a:srgbClr val="000000"/>
                </a:solidFill>
                <a:round/>
                <a:headEnd/>
                <a:tailEnd/>
              </a:ln>
            </p:spPr>
            <p:txBody>
              <a:bodyPr/>
              <a:lstStyle/>
              <a:p>
                <a:endParaRPr lang="en-US"/>
              </a:p>
            </p:txBody>
          </p:sp>
          <p:sp>
            <p:nvSpPr>
              <p:cNvPr id="115919" name="Freeform 336"/>
              <p:cNvSpPr>
                <a:spLocks/>
              </p:cNvSpPr>
              <p:nvPr/>
            </p:nvSpPr>
            <p:spPr bwMode="auto">
              <a:xfrm>
                <a:off x="3923" y="537"/>
                <a:ext cx="26" cy="26"/>
              </a:xfrm>
              <a:custGeom>
                <a:avLst/>
                <a:gdLst>
                  <a:gd name="T0" fmla="*/ 12 w 26"/>
                  <a:gd name="T1" fmla="*/ 25 h 26"/>
                  <a:gd name="T2" fmla="*/ 9 w 26"/>
                  <a:gd name="T3" fmla="*/ 16 h 26"/>
                  <a:gd name="T4" fmla="*/ 0 w 26"/>
                  <a:gd name="T5" fmla="*/ 19 h 26"/>
                  <a:gd name="T6" fmla="*/ 6 w 26"/>
                  <a:gd name="T7" fmla="*/ 11 h 26"/>
                  <a:gd name="T8" fmla="*/ 3 w 26"/>
                  <a:gd name="T9" fmla="*/ 2 h 26"/>
                  <a:gd name="T10" fmla="*/ 12 w 26"/>
                  <a:gd name="T11" fmla="*/ 8 h 26"/>
                  <a:gd name="T12" fmla="*/ 18 w 26"/>
                  <a:gd name="T13" fmla="*/ 0 h 26"/>
                  <a:gd name="T14" fmla="*/ 15 w 26"/>
                  <a:gd name="T15" fmla="*/ 11 h 26"/>
                  <a:gd name="T16" fmla="*/ 25 w 26"/>
                  <a:gd name="T17" fmla="*/ 13 h 26"/>
                  <a:gd name="T18" fmla="*/ 15 w 26"/>
                  <a:gd name="T19" fmla="*/ 16 h 26"/>
                  <a:gd name="T20" fmla="*/ 12 w 26"/>
                  <a:gd name="T21" fmla="*/ 25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6"/>
                  <a:gd name="T35" fmla="*/ 26 w 26"/>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6">
                    <a:moveTo>
                      <a:pt x="12" y="25"/>
                    </a:moveTo>
                    <a:lnTo>
                      <a:pt x="9" y="16"/>
                    </a:lnTo>
                    <a:lnTo>
                      <a:pt x="0" y="19"/>
                    </a:lnTo>
                    <a:lnTo>
                      <a:pt x="6" y="11"/>
                    </a:lnTo>
                    <a:lnTo>
                      <a:pt x="3" y="2"/>
                    </a:lnTo>
                    <a:lnTo>
                      <a:pt x="12" y="8"/>
                    </a:lnTo>
                    <a:lnTo>
                      <a:pt x="18" y="0"/>
                    </a:lnTo>
                    <a:lnTo>
                      <a:pt x="15" y="11"/>
                    </a:lnTo>
                    <a:lnTo>
                      <a:pt x="25" y="13"/>
                    </a:lnTo>
                    <a:lnTo>
                      <a:pt x="15" y="16"/>
                    </a:lnTo>
                    <a:lnTo>
                      <a:pt x="12" y="25"/>
                    </a:lnTo>
                  </a:path>
                </a:pathLst>
              </a:custGeom>
              <a:solidFill>
                <a:srgbClr val="FFFF00"/>
              </a:solidFill>
              <a:ln w="12700" cap="rnd">
                <a:solidFill>
                  <a:srgbClr val="000000"/>
                </a:solidFill>
                <a:round/>
                <a:headEnd/>
                <a:tailEnd/>
              </a:ln>
            </p:spPr>
            <p:txBody>
              <a:bodyPr/>
              <a:lstStyle/>
              <a:p>
                <a:endParaRPr lang="en-US"/>
              </a:p>
            </p:txBody>
          </p:sp>
        </p:grpSp>
        <p:sp>
          <p:nvSpPr>
            <p:cNvPr id="115913" name="Rectangle 337"/>
            <p:cNvSpPr>
              <a:spLocks noChangeArrowheads="1"/>
            </p:cNvSpPr>
            <p:nvPr/>
          </p:nvSpPr>
          <p:spPr bwMode="auto">
            <a:xfrm>
              <a:off x="3819" y="812"/>
              <a:ext cx="423" cy="150"/>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China</a:t>
              </a:r>
              <a:endParaRPr lang="en-US">
                <a:ea typeface="MS PGothic" pitchFamily="34" charset="-128"/>
              </a:endParaRPr>
            </a:p>
          </p:txBody>
        </p:sp>
      </p:grpSp>
      <p:grpSp>
        <p:nvGrpSpPr>
          <p:cNvPr id="29" name="Group 338"/>
          <p:cNvGrpSpPr>
            <a:grpSpLocks/>
          </p:cNvGrpSpPr>
          <p:nvPr/>
        </p:nvGrpSpPr>
        <p:grpSpPr bwMode="auto">
          <a:xfrm>
            <a:off x="7670800" y="1981200"/>
            <a:ext cx="863600" cy="714375"/>
            <a:chOff x="4627" y="1309"/>
            <a:chExt cx="544" cy="450"/>
          </a:xfrm>
        </p:grpSpPr>
        <p:grpSp>
          <p:nvGrpSpPr>
            <p:cNvPr id="115880" name="Group 339"/>
            <p:cNvGrpSpPr>
              <a:grpSpLocks/>
            </p:cNvGrpSpPr>
            <p:nvPr/>
          </p:nvGrpSpPr>
          <p:grpSpPr bwMode="auto">
            <a:xfrm>
              <a:off x="4627" y="1309"/>
              <a:ext cx="544" cy="293"/>
              <a:chOff x="4627" y="1309"/>
              <a:chExt cx="544" cy="293"/>
            </a:xfrm>
          </p:grpSpPr>
          <p:sp>
            <p:nvSpPr>
              <p:cNvPr id="115882" name="Rectangle 340"/>
              <p:cNvSpPr>
                <a:spLocks noChangeArrowheads="1"/>
              </p:cNvSpPr>
              <p:nvPr/>
            </p:nvSpPr>
            <p:spPr bwMode="auto">
              <a:xfrm>
                <a:off x="4627" y="1309"/>
                <a:ext cx="544" cy="293"/>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883" name="Rectangle 341"/>
              <p:cNvSpPr>
                <a:spLocks noChangeArrowheads="1"/>
              </p:cNvSpPr>
              <p:nvPr/>
            </p:nvSpPr>
            <p:spPr bwMode="auto">
              <a:xfrm>
                <a:off x="4627" y="1309"/>
                <a:ext cx="544" cy="97"/>
              </a:xfrm>
              <a:prstGeom prst="rect">
                <a:avLst/>
              </a:prstGeom>
              <a:solidFill>
                <a:srgbClr val="FFBF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884" name="Rectangle 342"/>
              <p:cNvSpPr>
                <a:spLocks noChangeArrowheads="1"/>
              </p:cNvSpPr>
              <p:nvPr/>
            </p:nvSpPr>
            <p:spPr bwMode="auto">
              <a:xfrm>
                <a:off x="4627" y="1505"/>
                <a:ext cx="544" cy="97"/>
              </a:xfrm>
              <a:prstGeom prst="rect">
                <a:avLst/>
              </a:prstGeom>
              <a:solidFill>
                <a:srgbClr val="00AD28"/>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885" name="Freeform 343"/>
              <p:cNvSpPr>
                <a:spLocks/>
              </p:cNvSpPr>
              <p:nvPr/>
            </p:nvSpPr>
            <p:spPr bwMode="auto">
              <a:xfrm>
                <a:off x="4842" y="1413"/>
                <a:ext cx="98" cy="83"/>
              </a:xfrm>
              <a:custGeom>
                <a:avLst/>
                <a:gdLst>
                  <a:gd name="T0" fmla="*/ 0 w 98"/>
                  <a:gd name="T1" fmla="*/ 41 h 83"/>
                  <a:gd name="T2" fmla="*/ 2 w 98"/>
                  <a:gd name="T3" fmla="*/ 57 h 83"/>
                  <a:gd name="T4" fmla="*/ 16 w 98"/>
                  <a:gd name="T5" fmla="*/ 71 h 83"/>
                  <a:gd name="T6" fmla="*/ 29 w 98"/>
                  <a:gd name="T7" fmla="*/ 79 h 83"/>
                  <a:gd name="T8" fmla="*/ 48 w 98"/>
                  <a:gd name="T9" fmla="*/ 82 h 83"/>
                  <a:gd name="T10" fmla="*/ 67 w 98"/>
                  <a:gd name="T11" fmla="*/ 79 h 83"/>
                  <a:gd name="T12" fmla="*/ 84 w 98"/>
                  <a:gd name="T13" fmla="*/ 71 h 83"/>
                  <a:gd name="T14" fmla="*/ 93 w 98"/>
                  <a:gd name="T15" fmla="*/ 57 h 83"/>
                  <a:gd name="T16" fmla="*/ 97 w 98"/>
                  <a:gd name="T17" fmla="*/ 41 h 83"/>
                  <a:gd name="T18" fmla="*/ 93 w 98"/>
                  <a:gd name="T19" fmla="*/ 24 h 83"/>
                  <a:gd name="T20" fmla="*/ 84 w 98"/>
                  <a:gd name="T21" fmla="*/ 13 h 83"/>
                  <a:gd name="T22" fmla="*/ 67 w 98"/>
                  <a:gd name="T23" fmla="*/ 2 h 83"/>
                  <a:gd name="T24" fmla="*/ 48 w 98"/>
                  <a:gd name="T25" fmla="*/ 0 h 83"/>
                  <a:gd name="T26" fmla="*/ 29 w 98"/>
                  <a:gd name="T27" fmla="*/ 2 h 83"/>
                  <a:gd name="T28" fmla="*/ 2 w 98"/>
                  <a:gd name="T29" fmla="*/ 24 h 83"/>
                  <a:gd name="T30" fmla="*/ 0 w 98"/>
                  <a:gd name="T31" fmla="*/ 41 h 8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
                  <a:gd name="T49" fmla="*/ 0 h 83"/>
                  <a:gd name="T50" fmla="*/ 98 w 98"/>
                  <a:gd name="T51" fmla="*/ 83 h 8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 h="83">
                    <a:moveTo>
                      <a:pt x="0" y="41"/>
                    </a:moveTo>
                    <a:lnTo>
                      <a:pt x="2" y="57"/>
                    </a:lnTo>
                    <a:lnTo>
                      <a:pt x="16" y="71"/>
                    </a:lnTo>
                    <a:lnTo>
                      <a:pt x="29" y="79"/>
                    </a:lnTo>
                    <a:lnTo>
                      <a:pt x="48" y="82"/>
                    </a:lnTo>
                    <a:lnTo>
                      <a:pt x="67" y="79"/>
                    </a:lnTo>
                    <a:lnTo>
                      <a:pt x="84" y="71"/>
                    </a:lnTo>
                    <a:lnTo>
                      <a:pt x="93" y="57"/>
                    </a:lnTo>
                    <a:lnTo>
                      <a:pt x="97" y="41"/>
                    </a:lnTo>
                    <a:lnTo>
                      <a:pt x="93" y="24"/>
                    </a:lnTo>
                    <a:lnTo>
                      <a:pt x="84" y="13"/>
                    </a:lnTo>
                    <a:lnTo>
                      <a:pt x="67" y="2"/>
                    </a:lnTo>
                    <a:lnTo>
                      <a:pt x="48" y="0"/>
                    </a:lnTo>
                    <a:lnTo>
                      <a:pt x="29" y="2"/>
                    </a:lnTo>
                    <a:lnTo>
                      <a:pt x="2" y="24"/>
                    </a:lnTo>
                    <a:lnTo>
                      <a:pt x="0" y="41"/>
                    </a:lnTo>
                  </a:path>
                </a:pathLst>
              </a:custGeom>
              <a:solidFill>
                <a:srgbClr val="002784"/>
              </a:solidFill>
              <a:ln w="12700" cap="rnd">
                <a:solidFill>
                  <a:srgbClr val="002784"/>
                </a:solidFill>
                <a:round/>
                <a:headEnd/>
                <a:tailEnd/>
              </a:ln>
            </p:spPr>
            <p:txBody>
              <a:bodyPr/>
              <a:lstStyle/>
              <a:p>
                <a:endParaRPr lang="en-US"/>
              </a:p>
            </p:txBody>
          </p:sp>
          <p:sp>
            <p:nvSpPr>
              <p:cNvPr id="115886" name="Freeform 344"/>
              <p:cNvSpPr>
                <a:spLocks/>
              </p:cNvSpPr>
              <p:nvPr/>
            </p:nvSpPr>
            <p:spPr bwMode="auto">
              <a:xfrm>
                <a:off x="4859" y="1420"/>
                <a:ext cx="23" cy="26"/>
              </a:xfrm>
              <a:custGeom>
                <a:avLst/>
                <a:gdLst>
                  <a:gd name="T0" fmla="*/ 22 w 23"/>
                  <a:gd name="T1" fmla="*/ 25 h 26"/>
                  <a:gd name="T2" fmla="*/ 6 w 23"/>
                  <a:gd name="T3" fmla="*/ 0 h 26"/>
                  <a:gd name="T4" fmla="*/ 6 w 23"/>
                  <a:gd name="T5" fmla="*/ 5 h 26"/>
                  <a:gd name="T6" fmla="*/ 0 w 23"/>
                  <a:gd name="T7" fmla="*/ 5 h 26"/>
                  <a:gd name="T8" fmla="*/ 22 w 23"/>
                  <a:gd name="T9" fmla="*/ 25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22" y="25"/>
                    </a:moveTo>
                    <a:lnTo>
                      <a:pt x="6" y="0"/>
                    </a:lnTo>
                    <a:lnTo>
                      <a:pt x="6" y="5"/>
                    </a:lnTo>
                    <a:lnTo>
                      <a:pt x="0" y="5"/>
                    </a:lnTo>
                    <a:lnTo>
                      <a:pt x="22" y="25"/>
                    </a:lnTo>
                  </a:path>
                </a:pathLst>
              </a:custGeom>
              <a:solidFill>
                <a:srgbClr val="FFFFFF"/>
              </a:solidFill>
              <a:ln w="12700" cap="rnd">
                <a:solidFill>
                  <a:srgbClr val="002784"/>
                </a:solidFill>
                <a:round/>
                <a:headEnd/>
                <a:tailEnd/>
              </a:ln>
            </p:spPr>
            <p:txBody>
              <a:bodyPr/>
              <a:lstStyle/>
              <a:p>
                <a:endParaRPr lang="en-US"/>
              </a:p>
            </p:txBody>
          </p:sp>
          <p:sp>
            <p:nvSpPr>
              <p:cNvPr id="115887" name="Freeform 345"/>
              <p:cNvSpPr>
                <a:spLocks/>
              </p:cNvSpPr>
              <p:nvPr/>
            </p:nvSpPr>
            <p:spPr bwMode="auto">
              <a:xfrm>
                <a:off x="4868" y="1418"/>
                <a:ext cx="17" cy="26"/>
              </a:xfrm>
              <a:custGeom>
                <a:avLst/>
                <a:gdLst>
                  <a:gd name="T0" fmla="*/ 16 w 17"/>
                  <a:gd name="T1" fmla="*/ 25 h 26"/>
                  <a:gd name="T2" fmla="*/ 9 w 17"/>
                  <a:gd name="T3" fmla="*/ 0 h 26"/>
                  <a:gd name="T4" fmla="*/ 6 w 17"/>
                  <a:gd name="T5" fmla="*/ 2 h 26"/>
                  <a:gd name="T6" fmla="*/ 0 w 17"/>
                  <a:gd name="T7" fmla="*/ 2 h 26"/>
                  <a:gd name="T8" fmla="*/ 16 w 17"/>
                  <a:gd name="T9" fmla="*/ 25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16" y="25"/>
                    </a:moveTo>
                    <a:lnTo>
                      <a:pt x="9" y="0"/>
                    </a:lnTo>
                    <a:lnTo>
                      <a:pt x="6" y="2"/>
                    </a:lnTo>
                    <a:lnTo>
                      <a:pt x="0" y="2"/>
                    </a:lnTo>
                    <a:lnTo>
                      <a:pt x="16" y="25"/>
                    </a:lnTo>
                  </a:path>
                </a:pathLst>
              </a:custGeom>
              <a:solidFill>
                <a:srgbClr val="FFFFFF"/>
              </a:solidFill>
              <a:ln w="12700" cap="rnd">
                <a:solidFill>
                  <a:srgbClr val="002784"/>
                </a:solidFill>
                <a:round/>
                <a:headEnd/>
                <a:tailEnd/>
              </a:ln>
            </p:spPr>
            <p:txBody>
              <a:bodyPr/>
              <a:lstStyle/>
              <a:p>
                <a:endParaRPr lang="en-US"/>
              </a:p>
            </p:txBody>
          </p:sp>
          <p:sp>
            <p:nvSpPr>
              <p:cNvPr id="115888" name="Freeform 346"/>
              <p:cNvSpPr>
                <a:spLocks/>
              </p:cNvSpPr>
              <p:nvPr/>
            </p:nvSpPr>
            <p:spPr bwMode="auto">
              <a:xfrm>
                <a:off x="4878" y="1415"/>
                <a:ext cx="17" cy="28"/>
              </a:xfrm>
              <a:custGeom>
                <a:avLst/>
                <a:gdLst>
                  <a:gd name="T0" fmla="*/ 16 w 17"/>
                  <a:gd name="T1" fmla="*/ 27 h 28"/>
                  <a:gd name="T2" fmla="*/ 16 w 17"/>
                  <a:gd name="T3" fmla="*/ 0 h 28"/>
                  <a:gd name="T4" fmla="*/ 10 w 17"/>
                  <a:gd name="T5" fmla="*/ 2 h 28"/>
                  <a:gd name="T6" fmla="*/ 0 w 17"/>
                  <a:gd name="T7" fmla="*/ 2 h 28"/>
                  <a:gd name="T8" fmla="*/ 16 w 17"/>
                  <a:gd name="T9" fmla="*/ 27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16" y="27"/>
                    </a:moveTo>
                    <a:lnTo>
                      <a:pt x="16" y="0"/>
                    </a:lnTo>
                    <a:lnTo>
                      <a:pt x="10" y="2"/>
                    </a:lnTo>
                    <a:lnTo>
                      <a:pt x="0" y="2"/>
                    </a:lnTo>
                    <a:lnTo>
                      <a:pt x="16" y="27"/>
                    </a:lnTo>
                  </a:path>
                </a:pathLst>
              </a:custGeom>
              <a:solidFill>
                <a:srgbClr val="FFFFFF"/>
              </a:solidFill>
              <a:ln w="12700" cap="rnd">
                <a:solidFill>
                  <a:srgbClr val="002784"/>
                </a:solidFill>
                <a:round/>
                <a:headEnd/>
                <a:tailEnd/>
              </a:ln>
            </p:spPr>
            <p:txBody>
              <a:bodyPr/>
              <a:lstStyle/>
              <a:p>
                <a:endParaRPr lang="en-US"/>
              </a:p>
            </p:txBody>
          </p:sp>
          <p:sp>
            <p:nvSpPr>
              <p:cNvPr id="115889" name="Freeform 347"/>
              <p:cNvSpPr>
                <a:spLocks/>
              </p:cNvSpPr>
              <p:nvPr/>
            </p:nvSpPr>
            <p:spPr bwMode="auto">
              <a:xfrm>
                <a:off x="4891" y="1415"/>
                <a:ext cx="17" cy="28"/>
              </a:xfrm>
              <a:custGeom>
                <a:avLst/>
                <a:gdLst>
                  <a:gd name="T0" fmla="*/ 0 w 17"/>
                  <a:gd name="T1" fmla="*/ 27 h 28"/>
                  <a:gd name="T2" fmla="*/ 16 w 17"/>
                  <a:gd name="T3" fmla="*/ 2 h 28"/>
                  <a:gd name="T4" fmla="*/ 8 w 17"/>
                  <a:gd name="T5" fmla="*/ 2 h 28"/>
                  <a:gd name="T6" fmla="*/ 0 w 17"/>
                  <a:gd name="T7" fmla="*/ 0 h 28"/>
                  <a:gd name="T8" fmla="*/ 0 w 17"/>
                  <a:gd name="T9" fmla="*/ 27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7"/>
                    </a:moveTo>
                    <a:lnTo>
                      <a:pt x="16" y="2"/>
                    </a:lnTo>
                    <a:lnTo>
                      <a:pt x="8" y="2"/>
                    </a:lnTo>
                    <a:lnTo>
                      <a:pt x="0" y="0"/>
                    </a:lnTo>
                    <a:lnTo>
                      <a:pt x="0" y="27"/>
                    </a:lnTo>
                  </a:path>
                </a:pathLst>
              </a:custGeom>
              <a:solidFill>
                <a:srgbClr val="FFFFFF"/>
              </a:solidFill>
              <a:ln w="12700" cap="rnd">
                <a:solidFill>
                  <a:srgbClr val="002784"/>
                </a:solidFill>
                <a:round/>
                <a:headEnd/>
                <a:tailEnd/>
              </a:ln>
            </p:spPr>
            <p:txBody>
              <a:bodyPr/>
              <a:lstStyle/>
              <a:p>
                <a:endParaRPr lang="en-US"/>
              </a:p>
            </p:txBody>
          </p:sp>
          <p:sp>
            <p:nvSpPr>
              <p:cNvPr id="115890" name="Freeform 348"/>
              <p:cNvSpPr>
                <a:spLocks/>
              </p:cNvSpPr>
              <p:nvPr/>
            </p:nvSpPr>
            <p:spPr bwMode="auto">
              <a:xfrm>
                <a:off x="4894" y="1418"/>
                <a:ext cx="17" cy="26"/>
              </a:xfrm>
              <a:custGeom>
                <a:avLst/>
                <a:gdLst>
                  <a:gd name="T0" fmla="*/ 0 w 17"/>
                  <a:gd name="T1" fmla="*/ 25 h 26"/>
                  <a:gd name="T2" fmla="*/ 16 w 17"/>
                  <a:gd name="T3" fmla="*/ 0 h 26"/>
                  <a:gd name="T4" fmla="*/ 12 w 17"/>
                  <a:gd name="T5" fmla="*/ 2 h 26"/>
                  <a:gd name="T6" fmla="*/ 8 w 17"/>
                  <a:gd name="T7" fmla="*/ 0 h 26"/>
                  <a:gd name="T8" fmla="*/ 0 w 17"/>
                  <a:gd name="T9" fmla="*/ 25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0" y="25"/>
                    </a:moveTo>
                    <a:lnTo>
                      <a:pt x="16" y="0"/>
                    </a:lnTo>
                    <a:lnTo>
                      <a:pt x="12" y="2"/>
                    </a:lnTo>
                    <a:lnTo>
                      <a:pt x="8" y="0"/>
                    </a:lnTo>
                    <a:lnTo>
                      <a:pt x="0" y="25"/>
                    </a:lnTo>
                  </a:path>
                </a:pathLst>
              </a:custGeom>
              <a:solidFill>
                <a:srgbClr val="FFFFFF"/>
              </a:solidFill>
              <a:ln w="12700" cap="rnd">
                <a:solidFill>
                  <a:srgbClr val="002784"/>
                </a:solidFill>
                <a:round/>
                <a:headEnd/>
                <a:tailEnd/>
              </a:ln>
            </p:spPr>
            <p:txBody>
              <a:bodyPr/>
              <a:lstStyle/>
              <a:p>
                <a:endParaRPr lang="en-US"/>
              </a:p>
            </p:txBody>
          </p:sp>
          <p:sp>
            <p:nvSpPr>
              <p:cNvPr id="115891" name="Freeform 349"/>
              <p:cNvSpPr>
                <a:spLocks/>
              </p:cNvSpPr>
              <p:nvPr/>
            </p:nvSpPr>
            <p:spPr bwMode="auto">
              <a:xfrm>
                <a:off x="4897" y="1421"/>
                <a:ext cx="21" cy="23"/>
              </a:xfrm>
              <a:custGeom>
                <a:avLst/>
                <a:gdLst>
                  <a:gd name="T0" fmla="*/ 0 w 21"/>
                  <a:gd name="T1" fmla="*/ 22 h 23"/>
                  <a:gd name="T2" fmla="*/ 20 w 21"/>
                  <a:gd name="T3" fmla="*/ 2 h 23"/>
                  <a:gd name="T4" fmla="*/ 16 w 21"/>
                  <a:gd name="T5" fmla="*/ 2 h 23"/>
                  <a:gd name="T6" fmla="*/ 13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
                    </a:lnTo>
                    <a:lnTo>
                      <a:pt x="16" y="2"/>
                    </a:lnTo>
                    <a:lnTo>
                      <a:pt x="13" y="0"/>
                    </a:lnTo>
                    <a:lnTo>
                      <a:pt x="0" y="22"/>
                    </a:lnTo>
                  </a:path>
                </a:pathLst>
              </a:custGeom>
              <a:solidFill>
                <a:srgbClr val="FFFFFF"/>
              </a:solidFill>
              <a:ln w="12700" cap="rnd">
                <a:solidFill>
                  <a:srgbClr val="002784"/>
                </a:solidFill>
                <a:round/>
                <a:headEnd/>
                <a:tailEnd/>
              </a:ln>
            </p:spPr>
            <p:txBody>
              <a:bodyPr/>
              <a:lstStyle/>
              <a:p>
                <a:endParaRPr lang="en-US"/>
              </a:p>
            </p:txBody>
          </p:sp>
          <p:sp>
            <p:nvSpPr>
              <p:cNvPr id="115892" name="Freeform 350"/>
              <p:cNvSpPr>
                <a:spLocks/>
              </p:cNvSpPr>
              <p:nvPr/>
            </p:nvSpPr>
            <p:spPr bwMode="auto">
              <a:xfrm>
                <a:off x="4901" y="1424"/>
                <a:ext cx="26" cy="23"/>
              </a:xfrm>
              <a:custGeom>
                <a:avLst/>
                <a:gdLst>
                  <a:gd name="T0" fmla="*/ 0 w 26"/>
                  <a:gd name="T1" fmla="*/ 22 h 23"/>
                  <a:gd name="T2" fmla="*/ 25 w 26"/>
                  <a:gd name="T3" fmla="*/ 5 h 23"/>
                  <a:gd name="T4" fmla="*/ 18 w 26"/>
                  <a:gd name="T5" fmla="*/ 5 h 23"/>
                  <a:gd name="T6" fmla="*/ 18 w 26"/>
                  <a:gd name="T7" fmla="*/ 0 h 23"/>
                  <a:gd name="T8" fmla="*/ 0 w 26"/>
                  <a:gd name="T9" fmla="*/ 22 h 23"/>
                  <a:gd name="T10" fmla="*/ 0 60000 65536"/>
                  <a:gd name="T11" fmla="*/ 0 60000 65536"/>
                  <a:gd name="T12" fmla="*/ 0 60000 65536"/>
                  <a:gd name="T13" fmla="*/ 0 60000 65536"/>
                  <a:gd name="T14" fmla="*/ 0 60000 65536"/>
                  <a:gd name="T15" fmla="*/ 0 w 26"/>
                  <a:gd name="T16" fmla="*/ 0 h 23"/>
                  <a:gd name="T17" fmla="*/ 26 w 26"/>
                  <a:gd name="T18" fmla="*/ 23 h 23"/>
                </a:gdLst>
                <a:ahLst/>
                <a:cxnLst>
                  <a:cxn ang="T10">
                    <a:pos x="T0" y="T1"/>
                  </a:cxn>
                  <a:cxn ang="T11">
                    <a:pos x="T2" y="T3"/>
                  </a:cxn>
                  <a:cxn ang="T12">
                    <a:pos x="T4" y="T5"/>
                  </a:cxn>
                  <a:cxn ang="T13">
                    <a:pos x="T6" y="T7"/>
                  </a:cxn>
                  <a:cxn ang="T14">
                    <a:pos x="T8" y="T9"/>
                  </a:cxn>
                </a:cxnLst>
                <a:rect l="T15" t="T16" r="T17" b="T18"/>
                <a:pathLst>
                  <a:path w="26" h="23">
                    <a:moveTo>
                      <a:pt x="0" y="22"/>
                    </a:moveTo>
                    <a:lnTo>
                      <a:pt x="25" y="5"/>
                    </a:lnTo>
                    <a:lnTo>
                      <a:pt x="18" y="5"/>
                    </a:lnTo>
                    <a:lnTo>
                      <a:pt x="18" y="0"/>
                    </a:lnTo>
                    <a:lnTo>
                      <a:pt x="0" y="22"/>
                    </a:lnTo>
                  </a:path>
                </a:pathLst>
              </a:custGeom>
              <a:solidFill>
                <a:srgbClr val="FFFFFF"/>
              </a:solidFill>
              <a:ln w="12700" cap="rnd">
                <a:solidFill>
                  <a:srgbClr val="002784"/>
                </a:solidFill>
                <a:round/>
                <a:headEnd/>
                <a:tailEnd/>
              </a:ln>
            </p:spPr>
            <p:txBody>
              <a:bodyPr/>
              <a:lstStyle/>
              <a:p>
                <a:endParaRPr lang="en-US"/>
              </a:p>
            </p:txBody>
          </p:sp>
          <p:sp>
            <p:nvSpPr>
              <p:cNvPr id="115893" name="Freeform 351"/>
              <p:cNvSpPr>
                <a:spLocks/>
              </p:cNvSpPr>
              <p:nvPr/>
            </p:nvSpPr>
            <p:spPr bwMode="auto">
              <a:xfrm>
                <a:off x="4901" y="1432"/>
                <a:ext cx="31" cy="17"/>
              </a:xfrm>
              <a:custGeom>
                <a:avLst/>
                <a:gdLst>
                  <a:gd name="T0" fmla="*/ 0 w 31"/>
                  <a:gd name="T1" fmla="*/ 16 h 17"/>
                  <a:gd name="T2" fmla="*/ 30 w 31"/>
                  <a:gd name="T3" fmla="*/ 6 h 17"/>
                  <a:gd name="T4" fmla="*/ 26 w 31"/>
                  <a:gd name="T5" fmla="*/ 3 h 17"/>
                  <a:gd name="T6" fmla="*/ 26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6"/>
                    </a:lnTo>
                    <a:lnTo>
                      <a:pt x="26" y="3"/>
                    </a:lnTo>
                    <a:lnTo>
                      <a:pt x="26" y="0"/>
                    </a:lnTo>
                    <a:lnTo>
                      <a:pt x="0" y="16"/>
                    </a:lnTo>
                  </a:path>
                </a:pathLst>
              </a:custGeom>
              <a:solidFill>
                <a:srgbClr val="FFFFFF"/>
              </a:solidFill>
              <a:ln w="12700" cap="rnd">
                <a:solidFill>
                  <a:srgbClr val="002784"/>
                </a:solidFill>
                <a:round/>
                <a:headEnd/>
                <a:tailEnd/>
              </a:ln>
            </p:spPr>
            <p:txBody>
              <a:bodyPr/>
              <a:lstStyle/>
              <a:p>
                <a:endParaRPr lang="en-US"/>
              </a:p>
            </p:txBody>
          </p:sp>
          <p:sp>
            <p:nvSpPr>
              <p:cNvPr id="115894" name="Freeform 352"/>
              <p:cNvSpPr>
                <a:spLocks/>
              </p:cNvSpPr>
              <p:nvPr/>
            </p:nvSpPr>
            <p:spPr bwMode="auto">
              <a:xfrm>
                <a:off x="4905" y="1438"/>
                <a:ext cx="30" cy="17"/>
              </a:xfrm>
              <a:custGeom>
                <a:avLst/>
                <a:gdLst>
                  <a:gd name="T0" fmla="*/ 0 w 30"/>
                  <a:gd name="T1" fmla="*/ 16 h 17"/>
                  <a:gd name="T2" fmla="*/ 29 w 30"/>
                  <a:gd name="T3" fmla="*/ 11 h 17"/>
                  <a:gd name="T4" fmla="*/ 25 w 30"/>
                  <a:gd name="T5" fmla="*/ 7 h 17"/>
                  <a:gd name="T6" fmla="*/ 25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1"/>
                    </a:lnTo>
                    <a:lnTo>
                      <a:pt x="25" y="7"/>
                    </a:lnTo>
                    <a:lnTo>
                      <a:pt x="25" y="0"/>
                    </a:lnTo>
                    <a:lnTo>
                      <a:pt x="0" y="16"/>
                    </a:lnTo>
                  </a:path>
                </a:pathLst>
              </a:custGeom>
              <a:solidFill>
                <a:srgbClr val="FFFFFF"/>
              </a:solidFill>
              <a:ln w="12700" cap="rnd">
                <a:solidFill>
                  <a:srgbClr val="002784"/>
                </a:solidFill>
                <a:round/>
                <a:headEnd/>
                <a:tailEnd/>
              </a:ln>
            </p:spPr>
            <p:txBody>
              <a:bodyPr/>
              <a:lstStyle/>
              <a:p>
                <a:endParaRPr lang="en-US"/>
              </a:p>
            </p:txBody>
          </p:sp>
          <p:sp>
            <p:nvSpPr>
              <p:cNvPr id="115895" name="Freeform 353"/>
              <p:cNvSpPr>
                <a:spLocks/>
              </p:cNvSpPr>
              <p:nvPr/>
            </p:nvSpPr>
            <p:spPr bwMode="auto">
              <a:xfrm>
                <a:off x="4907" y="1446"/>
                <a:ext cx="31" cy="17"/>
              </a:xfrm>
              <a:custGeom>
                <a:avLst/>
                <a:gdLst>
                  <a:gd name="T0" fmla="*/ 0 w 31"/>
                  <a:gd name="T1" fmla="*/ 10 h 17"/>
                  <a:gd name="T2" fmla="*/ 30 w 31"/>
                  <a:gd name="T3" fmla="*/ 16 h 17"/>
                  <a:gd name="T4" fmla="*/ 27 w 31"/>
                  <a:gd name="T5" fmla="*/ 10 h 17"/>
                  <a:gd name="T6" fmla="*/ 27 w 31"/>
                  <a:gd name="T7" fmla="*/ 0 h 17"/>
                  <a:gd name="T8" fmla="*/ 0 w 31"/>
                  <a:gd name="T9" fmla="*/ 10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0"/>
                    </a:moveTo>
                    <a:lnTo>
                      <a:pt x="30" y="16"/>
                    </a:lnTo>
                    <a:lnTo>
                      <a:pt x="27" y="10"/>
                    </a:lnTo>
                    <a:lnTo>
                      <a:pt x="27" y="0"/>
                    </a:lnTo>
                    <a:lnTo>
                      <a:pt x="0" y="10"/>
                    </a:lnTo>
                  </a:path>
                </a:pathLst>
              </a:custGeom>
              <a:solidFill>
                <a:srgbClr val="FFFFFF"/>
              </a:solidFill>
              <a:ln w="12700" cap="rnd">
                <a:solidFill>
                  <a:srgbClr val="002784"/>
                </a:solidFill>
                <a:round/>
                <a:headEnd/>
                <a:tailEnd/>
              </a:ln>
            </p:spPr>
            <p:txBody>
              <a:bodyPr/>
              <a:lstStyle/>
              <a:p>
                <a:endParaRPr lang="en-US"/>
              </a:p>
            </p:txBody>
          </p:sp>
          <p:sp>
            <p:nvSpPr>
              <p:cNvPr id="115896" name="Freeform 354"/>
              <p:cNvSpPr>
                <a:spLocks/>
              </p:cNvSpPr>
              <p:nvPr/>
            </p:nvSpPr>
            <p:spPr bwMode="auto">
              <a:xfrm>
                <a:off x="4852" y="1429"/>
                <a:ext cx="30" cy="18"/>
              </a:xfrm>
              <a:custGeom>
                <a:avLst/>
                <a:gdLst>
                  <a:gd name="T0" fmla="*/ 29 w 30"/>
                  <a:gd name="T1" fmla="*/ 17 h 18"/>
                  <a:gd name="T2" fmla="*/ 6 w 30"/>
                  <a:gd name="T3" fmla="*/ 0 h 18"/>
                  <a:gd name="T4" fmla="*/ 6 w 30"/>
                  <a:gd name="T5" fmla="*/ 2 h 18"/>
                  <a:gd name="T6" fmla="*/ 0 w 30"/>
                  <a:gd name="T7" fmla="*/ 5 h 18"/>
                  <a:gd name="T8" fmla="*/ 29 w 30"/>
                  <a:gd name="T9" fmla="*/ 17 h 18"/>
                  <a:gd name="T10" fmla="*/ 0 60000 65536"/>
                  <a:gd name="T11" fmla="*/ 0 60000 65536"/>
                  <a:gd name="T12" fmla="*/ 0 60000 65536"/>
                  <a:gd name="T13" fmla="*/ 0 60000 65536"/>
                  <a:gd name="T14" fmla="*/ 0 60000 65536"/>
                  <a:gd name="T15" fmla="*/ 0 w 30"/>
                  <a:gd name="T16" fmla="*/ 0 h 18"/>
                  <a:gd name="T17" fmla="*/ 30 w 30"/>
                  <a:gd name="T18" fmla="*/ 18 h 18"/>
                </a:gdLst>
                <a:ahLst/>
                <a:cxnLst>
                  <a:cxn ang="T10">
                    <a:pos x="T0" y="T1"/>
                  </a:cxn>
                  <a:cxn ang="T11">
                    <a:pos x="T2" y="T3"/>
                  </a:cxn>
                  <a:cxn ang="T12">
                    <a:pos x="T4" y="T5"/>
                  </a:cxn>
                  <a:cxn ang="T13">
                    <a:pos x="T6" y="T7"/>
                  </a:cxn>
                  <a:cxn ang="T14">
                    <a:pos x="T8" y="T9"/>
                  </a:cxn>
                </a:cxnLst>
                <a:rect l="T15" t="T16" r="T17" b="T18"/>
                <a:pathLst>
                  <a:path w="30" h="18">
                    <a:moveTo>
                      <a:pt x="29" y="17"/>
                    </a:moveTo>
                    <a:lnTo>
                      <a:pt x="6" y="0"/>
                    </a:lnTo>
                    <a:lnTo>
                      <a:pt x="6" y="2"/>
                    </a:lnTo>
                    <a:lnTo>
                      <a:pt x="0" y="5"/>
                    </a:lnTo>
                    <a:lnTo>
                      <a:pt x="29" y="17"/>
                    </a:lnTo>
                  </a:path>
                </a:pathLst>
              </a:custGeom>
              <a:solidFill>
                <a:srgbClr val="FFFFFF"/>
              </a:solidFill>
              <a:ln w="12700" cap="rnd">
                <a:solidFill>
                  <a:srgbClr val="002784"/>
                </a:solidFill>
                <a:round/>
                <a:headEnd/>
                <a:tailEnd/>
              </a:ln>
            </p:spPr>
            <p:txBody>
              <a:bodyPr/>
              <a:lstStyle/>
              <a:p>
                <a:endParaRPr lang="en-US"/>
              </a:p>
            </p:txBody>
          </p:sp>
          <p:sp>
            <p:nvSpPr>
              <p:cNvPr id="115897" name="Freeform 355"/>
              <p:cNvSpPr>
                <a:spLocks/>
              </p:cNvSpPr>
              <p:nvPr/>
            </p:nvSpPr>
            <p:spPr bwMode="auto">
              <a:xfrm>
                <a:off x="4848" y="1438"/>
                <a:ext cx="31" cy="17"/>
              </a:xfrm>
              <a:custGeom>
                <a:avLst/>
                <a:gdLst>
                  <a:gd name="T0" fmla="*/ 30 w 31"/>
                  <a:gd name="T1" fmla="*/ 16 h 17"/>
                  <a:gd name="T2" fmla="*/ 3 w 31"/>
                  <a:gd name="T3" fmla="*/ 0 h 17"/>
                  <a:gd name="T4" fmla="*/ 3 w 31"/>
                  <a:gd name="T5" fmla="*/ 3 h 17"/>
                  <a:gd name="T6" fmla="*/ 0 w 31"/>
                  <a:gd name="T7" fmla="*/ 7 h 17"/>
                  <a:gd name="T8" fmla="*/ 3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30" y="16"/>
                    </a:moveTo>
                    <a:lnTo>
                      <a:pt x="3" y="0"/>
                    </a:lnTo>
                    <a:lnTo>
                      <a:pt x="3" y="3"/>
                    </a:lnTo>
                    <a:lnTo>
                      <a:pt x="0" y="7"/>
                    </a:lnTo>
                    <a:lnTo>
                      <a:pt x="30" y="16"/>
                    </a:lnTo>
                  </a:path>
                </a:pathLst>
              </a:custGeom>
              <a:solidFill>
                <a:srgbClr val="FFFFFF"/>
              </a:solidFill>
              <a:ln w="12700" cap="rnd">
                <a:solidFill>
                  <a:srgbClr val="002784"/>
                </a:solidFill>
                <a:round/>
                <a:headEnd/>
                <a:tailEnd/>
              </a:ln>
            </p:spPr>
            <p:txBody>
              <a:bodyPr/>
              <a:lstStyle/>
              <a:p>
                <a:endParaRPr lang="en-US"/>
              </a:p>
            </p:txBody>
          </p:sp>
          <p:sp>
            <p:nvSpPr>
              <p:cNvPr id="115898" name="Freeform 356"/>
              <p:cNvSpPr>
                <a:spLocks/>
              </p:cNvSpPr>
              <p:nvPr/>
            </p:nvSpPr>
            <p:spPr bwMode="auto">
              <a:xfrm>
                <a:off x="4845" y="1446"/>
                <a:ext cx="34" cy="17"/>
              </a:xfrm>
              <a:custGeom>
                <a:avLst/>
                <a:gdLst>
                  <a:gd name="T0" fmla="*/ 33 w 34"/>
                  <a:gd name="T1" fmla="*/ 10 h 17"/>
                  <a:gd name="T2" fmla="*/ 0 w 34"/>
                  <a:gd name="T3" fmla="*/ 0 h 17"/>
                  <a:gd name="T4" fmla="*/ 3 w 34"/>
                  <a:gd name="T5" fmla="*/ 10 h 17"/>
                  <a:gd name="T6" fmla="*/ 0 w 34"/>
                  <a:gd name="T7" fmla="*/ 16 h 17"/>
                  <a:gd name="T8" fmla="*/ 33 w 34"/>
                  <a:gd name="T9" fmla="*/ 1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33" y="10"/>
                    </a:moveTo>
                    <a:lnTo>
                      <a:pt x="0" y="0"/>
                    </a:lnTo>
                    <a:lnTo>
                      <a:pt x="3" y="10"/>
                    </a:lnTo>
                    <a:lnTo>
                      <a:pt x="0" y="16"/>
                    </a:lnTo>
                    <a:lnTo>
                      <a:pt x="33" y="10"/>
                    </a:lnTo>
                  </a:path>
                </a:pathLst>
              </a:custGeom>
              <a:solidFill>
                <a:srgbClr val="FFFFFF"/>
              </a:solidFill>
              <a:ln w="12700" cap="rnd">
                <a:solidFill>
                  <a:srgbClr val="002784"/>
                </a:solidFill>
                <a:round/>
                <a:headEnd/>
                <a:tailEnd/>
              </a:ln>
            </p:spPr>
            <p:txBody>
              <a:bodyPr/>
              <a:lstStyle/>
              <a:p>
                <a:endParaRPr lang="en-US"/>
              </a:p>
            </p:txBody>
          </p:sp>
          <p:sp>
            <p:nvSpPr>
              <p:cNvPr id="115899" name="Freeform 357"/>
              <p:cNvSpPr>
                <a:spLocks/>
              </p:cNvSpPr>
              <p:nvPr/>
            </p:nvSpPr>
            <p:spPr bwMode="auto">
              <a:xfrm>
                <a:off x="4859" y="1463"/>
                <a:ext cx="23" cy="25"/>
              </a:xfrm>
              <a:custGeom>
                <a:avLst/>
                <a:gdLst>
                  <a:gd name="T0" fmla="*/ 22 w 23"/>
                  <a:gd name="T1" fmla="*/ 0 h 25"/>
                  <a:gd name="T2" fmla="*/ 9 w 23"/>
                  <a:gd name="T3" fmla="*/ 24 h 25"/>
                  <a:gd name="T4" fmla="*/ 6 w 23"/>
                  <a:gd name="T5" fmla="*/ 18 h 25"/>
                  <a:gd name="T6" fmla="*/ 0 w 23"/>
                  <a:gd name="T7" fmla="*/ 18 h 25"/>
                  <a:gd name="T8" fmla="*/ 22 w 23"/>
                  <a:gd name="T9" fmla="*/ 0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22" y="0"/>
                    </a:moveTo>
                    <a:lnTo>
                      <a:pt x="9" y="24"/>
                    </a:lnTo>
                    <a:lnTo>
                      <a:pt x="6" y="18"/>
                    </a:lnTo>
                    <a:lnTo>
                      <a:pt x="0" y="18"/>
                    </a:lnTo>
                    <a:lnTo>
                      <a:pt x="22" y="0"/>
                    </a:lnTo>
                  </a:path>
                </a:pathLst>
              </a:custGeom>
              <a:solidFill>
                <a:srgbClr val="FFFFFF"/>
              </a:solidFill>
              <a:ln w="12700" cap="rnd">
                <a:solidFill>
                  <a:srgbClr val="002784"/>
                </a:solidFill>
                <a:round/>
                <a:headEnd/>
                <a:tailEnd/>
              </a:ln>
            </p:spPr>
            <p:txBody>
              <a:bodyPr/>
              <a:lstStyle/>
              <a:p>
                <a:endParaRPr lang="en-US"/>
              </a:p>
            </p:txBody>
          </p:sp>
          <p:sp>
            <p:nvSpPr>
              <p:cNvPr id="115900" name="Freeform 358"/>
              <p:cNvSpPr>
                <a:spLocks/>
              </p:cNvSpPr>
              <p:nvPr/>
            </p:nvSpPr>
            <p:spPr bwMode="auto">
              <a:xfrm>
                <a:off x="4868" y="1464"/>
                <a:ext cx="17" cy="26"/>
              </a:xfrm>
              <a:custGeom>
                <a:avLst/>
                <a:gdLst>
                  <a:gd name="T0" fmla="*/ 16 w 17"/>
                  <a:gd name="T1" fmla="*/ 0 h 26"/>
                  <a:gd name="T2" fmla="*/ 9 w 17"/>
                  <a:gd name="T3" fmla="*/ 25 h 26"/>
                  <a:gd name="T4" fmla="*/ 6 w 17"/>
                  <a:gd name="T5" fmla="*/ 22 h 26"/>
                  <a:gd name="T6" fmla="*/ 0 w 17"/>
                  <a:gd name="T7" fmla="*/ 22 h 26"/>
                  <a:gd name="T8" fmla="*/ 16 w 17"/>
                  <a:gd name="T9" fmla="*/ 0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16" y="0"/>
                    </a:moveTo>
                    <a:lnTo>
                      <a:pt x="9" y="25"/>
                    </a:lnTo>
                    <a:lnTo>
                      <a:pt x="6" y="22"/>
                    </a:lnTo>
                    <a:lnTo>
                      <a:pt x="0" y="22"/>
                    </a:lnTo>
                    <a:lnTo>
                      <a:pt x="16" y="0"/>
                    </a:lnTo>
                  </a:path>
                </a:pathLst>
              </a:custGeom>
              <a:solidFill>
                <a:srgbClr val="FFFFFF"/>
              </a:solidFill>
              <a:ln w="12700" cap="rnd">
                <a:solidFill>
                  <a:srgbClr val="002784"/>
                </a:solidFill>
                <a:round/>
                <a:headEnd/>
                <a:tailEnd/>
              </a:ln>
            </p:spPr>
            <p:txBody>
              <a:bodyPr/>
              <a:lstStyle/>
              <a:p>
                <a:endParaRPr lang="en-US"/>
              </a:p>
            </p:txBody>
          </p:sp>
          <p:sp>
            <p:nvSpPr>
              <p:cNvPr id="115901" name="Freeform 359"/>
              <p:cNvSpPr>
                <a:spLocks/>
              </p:cNvSpPr>
              <p:nvPr/>
            </p:nvSpPr>
            <p:spPr bwMode="auto">
              <a:xfrm>
                <a:off x="4878" y="1465"/>
                <a:ext cx="17" cy="29"/>
              </a:xfrm>
              <a:custGeom>
                <a:avLst/>
                <a:gdLst>
                  <a:gd name="T0" fmla="*/ 16 w 17"/>
                  <a:gd name="T1" fmla="*/ 0 h 29"/>
                  <a:gd name="T2" fmla="*/ 16 w 17"/>
                  <a:gd name="T3" fmla="*/ 28 h 29"/>
                  <a:gd name="T4" fmla="*/ 10 w 17"/>
                  <a:gd name="T5" fmla="*/ 25 h 29"/>
                  <a:gd name="T6" fmla="*/ 0 w 17"/>
                  <a:gd name="T7" fmla="*/ 25 h 29"/>
                  <a:gd name="T8" fmla="*/ 16 w 17"/>
                  <a:gd name="T9" fmla="*/ 0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16" y="0"/>
                    </a:moveTo>
                    <a:lnTo>
                      <a:pt x="16" y="28"/>
                    </a:lnTo>
                    <a:lnTo>
                      <a:pt x="10" y="25"/>
                    </a:lnTo>
                    <a:lnTo>
                      <a:pt x="0" y="25"/>
                    </a:lnTo>
                    <a:lnTo>
                      <a:pt x="16" y="0"/>
                    </a:lnTo>
                  </a:path>
                </a:pathLst>
              </a:custGeom>
              <a:solidFill>
                <a:srgbClr val="FFFFFF"/>
              </a:solidFill>
              <a:ln w="12700" cap="rnd">
                <a:solidFill>
                  <a:srgbClr val="002784"/>
                </a:solidFill>
                <a:round/>
                <a:headEnd/>
                <a:tailEnd/>
              </a:ln>
            </p:spPr>
            <p:txBody>
              <a:bodyPr/>
              <a:lstStyle/>
              <a:p>
                <a:endParaRPr lang="en-US"/>
              </a:p>
            </p:txBody>
          </p:sp>
          <p:sp>
            <p:nvSpPr>
              <p:cNvPr id="115902" name="Freeform 360"/>
              <p:cNvSpPr>
                <a:spLocks/>
              </p:cNvSpPr>
              <p:nvPr/>
            </p:nvSpPr>
            <p:spPr bwMode="auto">
              <a:xfrm>
                <a:off x="4888" y="1465"/>
                <a:ext cx="17" cy="29"/>
              </a:xfrm>
              <a:custGeom>
                <a:avLst/>
                <a:gdLst>
                  <a:gd name="T0" fmla="*/ 4 w 17"/>
                  <a:gd name="T1" fmla="*/ 0 h 29"/>
                  <a:gd name="T2" fmla="*/ 16 w 17"/>
                  <a:gd name="T3" fmla="*/ 28 h 29"/>
                  <a:gd name="T4" fmla="*/ 10 w 17"/>
                  <a:gd name="T5" fmla="*/ 25 h 29"/>
                  <a:gd name="T6" fmla="*/ 0 w 17"/>
                  <a:gd name="T7" fmla="*/ 28 h 29"/>
                  <a:gd name="T8" fmla="*/ 4 w 17"/>
                  <a:gd name="T9" fmla="*/ 0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4" y="0"/>
                    </a:moveTo>
                    <a:lnTo>
                      <a:pt x="16" y="28"/>
                    </a:lnTo>
                    <a:lnTo>
                      <a:pt x="10" y="25"/>
                    </a:lnTo>
                    <a:lnTo>
                      <a:pt x="0" y="28"/>
                    </a:lnTo>
                    <a:lnTo>
                      <a:pt x="4" y="0"/>
                    </a:lnTo>
                  </a:path>
                </a:pathLst>
              </a:custGeom>
              <a:solidFill>
                <a:srgbClr val="FFFFFF"/>
              </a:solidFill>
              <a:ln w="12700" cap="rnd">
                <a:solidFill>
                  <a:srgbClr val="002784"/>
                </a:solidFill>
                <a:round/>
                <a:headEnd/>
                <a:tailEnd/>
              </a:ln>
            </p:spPr>
            <p:txBody>
              <a:bodyPr/>
              <a:lstStyle/>
              <a:p>
                <a:endParaRPr lang="en-US"/>
              </a:p>
            </p:txBody>
          </p:sp>
          <p:sp>
            <p:nvSpPr>
              <p:cNvPr id="115903" name="Freeform 361"/>
              <p:cNvSpPr>
                <a:spLocks/>
              </p:cNvSpPr>
              <p:nvPr/>
            </p:nvSpPr>
            <p:spPr bwMode="auto">
              <a:xfrm>
                <a:off x="4894" y="1465"/>
                <a:ext cx="17" cy="29"/>
              </a:xfrm>
              <a:custGeom>
                <a:avLst/>
                <a:gdLst>
                  <a:gd name="T0" fmla="*/ 0 w 17"/>
                  <a:gd name="T1" fmla="*/ 0 h 29"/>
                  <a:gd name="T2" fmla="*/ 16 w 17"/>
                  <a:gd name="T3" fmla="*/ 25 h 29"/>
                  <a:gd name="T4" fmla="*/ 12 w 17"/>
                  <a:gd name="T5" fmla="*/ 25 h 29"/>
                  <a:gd name="T6" fmla="*/ 8 w 17"/>
                  <a:gd name="T7" fmla="*/ 28 h 29"/>
                  <a:gd name="T8" fmla="*/ 0 w 17"/>
                  <a:gd name="T9" fmla="*/ 0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0" y="0"/>
                    </a:moveTo>
                    <a:lnTo>
                      <a:pt x="16" y="25"/>
                    </a:lnTo>
                    <a:lnTo>
                      <a:pt x="12" y="25"/>
                    </a:lnTo>
                    <a:lnTo>
                      <a:pt x="8" y="28"/>
                    </a:lnTo>
                    <a:lnTo>
                      <a:pt x="0" y="0"/>
                    </a:lnTo>
                  </a:path>
                </a:pathLst>
              </a:custGeom>
              <a:solidFill>
                <a:srgbClr val="FFFFFF"/>
              </a:solidFill>
              <a:ln w="12700" cap="rnd">
                <a:solidFill>
                  <a:srgbClr val="002784"/>
                </a:solidFill>
                <a:round/>
                <a:headEnd/>
                <a:tailEnd/>
              </a:ln>
            </p:spPr>
            <p:txBody>
              <a:bodyPr/>
              <a:lstStyle/>
              <a:p>
                <a:endParaRPr lang="en-US"/>
              </a:p>
            </p:txBody>
          </p:sp>
          <p:sp>
            <p:nvSpPr>
              <p:cNvPr id="115904" name="Freeform 362"/>
              <p:cNvSpPr>
                <a:spLocks/>
              </p:cNvSpPr>
              <p:nvPr/>
            </p:nvSpPr>
            <p:spPr bwMode="auto">
              <a:xfrm>
                <a:off x="4897" y="1464"/>
                <a:ext cx="21" cy="26"/>
              </a:xfrm>
              <a:custGeom>
                <a:avLst/>
                <a:gdLst>
                  <a:gd name="T0" fmla="*/ 0 w 21"/>
                  <a:gd name="T1" fmla="*/ 0 h 26"/>
                  <a:gd name="T2" fmla="*/ 20 w 21"/>
                  <a:gd name="T3" fmla="*/ 19 h 26"/>
                  <a:gd name="T4" fmla="*/ 16 w 21"/>
                  <a:gd name="T5" fmla="*/ 19 h 26"/>
                  <a:gd name="T6" fmla="*/ 13 w 21"/>
                  <a:gd name="T7" fmla="*/ 25 h 26"/>
                  <a:gd name="T8" fmla="*/ 0 w 21"/>
                  <a:gd name="T9" fmla="*/ 0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0" y="0"/>
                    </a:moveTo>
                    <a:lnTo>
                      <a:pt x="20" y="19"/>
                    </a:lnTo>
                    <a:lnTo>
                      <a:pt x="16" y="19"/>
                    </a:lnTo>
                    <a:lnTo>
                      <a:pt x="13" y="25"/>
                    </a:lnTo>
                    <a:lnTo>
                      <a:pt x="0" y="0"/>
                    </a:lnTo>
                  </a:path>
                </a:pathLst>
              </a:custGeom>
              <a:solidFill>
                <a:srgbClr val="FFFFFF"/>
              </a:solidFill>
              <a:ln w="12700" cap="rnd">
                <a:solidFill>
                  <a:srgbClr val="002784"/>
                </a:solidFill>
                <a:round/>
                <a:headEnd/>
                <a:tailEnd/>
              </a:ln>
            </p:spPr>
            <p:txBody>
              <a:bodyPr/>
              <a:lstStyle/>
              <a:p>
                <a:endParaRPr lang="en-US"/>
              </a:p>
            </p:txBody>
          </p:sp>
          <p:sp>
            <p:nvSpPr>
              <p:cNvPr id="115905" name="Freeform 363"/>
              <p:cNvSpPr>
                <a:spLocks/>
              </p:cNvSpPr>
              <p:nvPr/>
            </p:nvSpPr>
            <p:spPr bwMode="auto">
              <a:xfrm>
                <a:off x="4901" y="1463"/>
                <a:ext cx="26" cy="22"/>
              </a:xfrm>
              <a:custGeom>
                <a:avLst/>
                <a:gdLst>
                  <a:gd name="T0" fmla="*/ 0 w 26"/>
                  <a:gd name="T1" fmla="*/ 0 h 22"/>
                  <a:gd name="T2" fmla="*/ 25 w 26"/>
                  <a:gd name="T3" fmla="*/ 16 h 22"/>
                  <a:gd name="T4" fmla="*/ 18 w 26"/>
                  <a:gd name="T5" fmla="*/ 16 h 22"/>
                  <a:gd name="T6" fmla="*/ 15 w 26"/>
                  <a:gd name="T7" fmla="*/ 21 h 22"/>
                  <a:gd name="T8" fmla="*/ 0 w 26"/>
                  <a:gd name="T9" fmla="*/ 0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0"/>
                    </a:moveTo>
                    <a:lnTo>
                      <a:pt x="25" y="16"/>
                    </a:lnTo>
                    <a:lnTo>
                      <a:pt x="18" y="16"/>
                    </a:lnTo>
                    <a:lnTo>
                      <a:pt x="15" y="21"/>
                    </a:lnTo>
                    <a:lnTo>
                      <a:pt x="0" y="0"/>
                    </a:lnTo>
                  </a:path>
                </a:pathLst>
              </a:custGeom>
              <a:solidFill>
                <a:srgbClr val="FFFFFF"/>
              </a:solidFill>
              <a:ln w="12700" cap="rnd">
                <a:solidFill>
                  <a:srgbClr val="002784"/>
                </a:solidFill>
                <a:round/>
                <a:headEnd/>
                <a:tailEnd/>
              </a:ln>
            </p:spPr>
            <p:txBody>
              <a:bodyPr/>
              <a:lstStyle/>
              <a:p>
                <a:endParaRPr lang="en-US"/>
              </a:p>
            </p:txBody>
          </p:sp>
          <p:sp>
            <p:nvSpPr>
              <p:cNvPr id="115906" name="Freeform 364"/>
              <p:cNvSpPr>
                <a:spLocks/>
              </p:cNvSpPr>
              <p:nvPr/>
            </p:nvSpPr>
            <p:spPr bwMode="auto">
              <a:xfrm>
                <a:off x="4905" y="1460"/>
                <a:ext cx="27" cy="20"/>
              </a:xfrm>
              <a:custGeom>
                <a:avLst/>
                <a:gdLst>
                  <a:gd name="T0" fmla="*/ 0 w 27"/>
                  <a:gd name="T1" fmla="*/ 0 h 20"/>
                  <a:gd name="T2" fmla="*/ 26 w 27"/>
                  <a:gd name="T3" fmla="*/ 10 h 20"/>
                  <a:gd name="T4" fmla="*/ 22 w 27"/>
                  <a:gd name="T5" fmla="*/ 13 h 20"/>
                  <a:gd name="T6" fmla="*/ 22 w 27"/>
                  <a:gd name="T7" fmla="*/ 19 h 20"/>
                  <a:gd name="T8" fmla="*/ 0 w 27"/>
                  <a:gd name="T9" fmla="*/ 0 h 20"/>
                  <a:gd name="T10" fmla="*/ 0 60000 65536"/>
                  <a:gd name="T11" fmla="*/ 0 60000 65536"/>
                  <a:gd name="T12" fmla="*/ 0 60000 65536"/>
                  <a:gd name="T13" fmla="*/ 0 60000 65536"/>
                  <a:gd name="T14" fmla="*/ 0 60000 65536"/>
                  <a:gd name="T15" fmla="*/ 0 w 27"/>
                  <a:gd name="T16" fmla="*/ 0 h 20"/>
                  <a:gd name="T17" fmla="*/ 27 w 27"/>
                  <a:gd name="T18" fmla="*/ 20 h 20"/>
                </a:gdLst>
                <a:ahLst/>
                <a:cxnLst>
                  <a:cxn ang="T10">
                    <a:pos x="T0" y="T1"/>
                  </a:cxn>
                  <a:cxn ang="T11">
                    <a:pos x="T2" y="T3"/>
                  </a:cxn>
                  <a:cxn ang="T12">
                    <a:pos x="T4" y="T5"/>
                  </a:cxn>
                  <a:cxn ang="T13">
                    <a:pos x="T6" y="T7"/>
                  </a:cxn>
                  <a:cxn ang="T14">
                    <a:pos x="T8" y="T9"/>
                  </a:cxn>
                </a:cxnLst>
                <a:rect l="T15" t="T16" r="T17" b="T18"/>
                <a:pathLst>
                  <a:path w="27" h="20">
                    <a:moveTo>
                      <a:pt x="0" y="0"/>
                    </a:moveTo>
                    <a:lnTo>
                      <a:pt x="26" y="10"/>
                    </a:lnTo>
                    <a:lnTo>
                      <a:pt x="22" y="13"/>
                    </a:lnTo>
                    <a:lnTo>
                      <a:pt x="22" y="19"/>
                    </a:lnTo>
                    <a:lnTo>
                      <a:pt x="0" y="0"/>
                    </a:lnTo>
                  </a:path>
                </a:pathLst>
              </a:custGeom>
              <a:solidFill>
                <a:srgbClr val="FFFFFF"/>
              </a:solidFill>
              <a:ln w="12700" cap="rnd">
                <a:solidFill>
                  <a:srgbClr val="002784"/>
                </a:solidFill>
                <a:round/>
                <a:headEnd/>
                <a:tailEnd/>
              </a:ln>
            </p:spPr>
            <p:txBody>
              <a:bodyPr/>
              <a:lstStyle/>
              <a:p>
                <a:endParaRPr lang="en-US"/>
              </a:p>
            </p:txBody>
          </p:sp>
          <p:sp>
            <p:nvSpPr>
              <p:cNvPr id="115907" name="Freeform 365"/>
              <p:cNvSpPr>
                <a:spLocks/>
              </p:cNvSpPr>
              <p:nvPr/>
            </p:nvSpPr>
            <p:spPr bwMode="auto">
              <a:xfrm>
                <a:off x="4905" y="1457"/>
                <a:ext cx="33" cy="17"/>
              </a:xfrm>
              <a:custGeom>
                <a:avLst/>
                <a:gdLst>
                  <a:gd name="T0" fmla="*/ 0 w 33"/>
                  <a:gd name="T1" fmla="*/ 0 h 17"/>
                  <a:gd name="T2" fmla="*/ 32 w 33"/>
                  <a:gd name="T3" fmla="*/ 6 h 17"/>
                  <a:gd name="T4" fmla="*/ 25 w 33"/>
                  <a:gd name="T5" fmla="*/ 9 h 17"/>
                  <a:gd name="T6" fmla="*/ 25 w 33"/>
                  <a:gd name="T7" fmla="*/ 16 h 17"/>
                  <a:gd name="T8" fmla="*/ 0 w 33"/>
                  <a:gd name="T9" fmla="*/ 0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0"/>
                    </a:moveTo>
                    <a:lnTo>
                      <a:pt x="32" y="6"/>
                    </a:lnTo>
                    <a:lnTo>
                      <a:pt x="25" y="9"/>
                    </a:lnTo>
                    <a:lnTo>
                      <a:pt x="25" y="16"/>
                    </a:lnTo>
                    <a:lnTo>
                      <a:pt x="0" y="0"/>
                    </a:lnTo>
                  </a:path>
                </a:pathLst>
              </a:custGeom>
              <a:solidFill>
                <a:srgbClr val="FFFFFF"/>
              </a:solidFill>
              <a:ln w="12700" cap="rnd">
                <a:solidFill>
                  <a:srgbClr val="002784"/>
                </a:solidFill>
                <a:round/>
                <a:headEnd/>
                <a:tailEnd/>
              </a:ln>
            </p:spPr>
            <p:txBody>
              <a:bodyPr/>
              <a:lstStyle/>
              <a:p>
                <a:endParaRPr lang="en-US"/>
              </a:p>
            </p:txBody>
          </p:sp>
          <p:sp>
            <p:nvSpPr>
              <p:cNvPr id="115908" name="Freeform 366"/>
              <p:cNvSpPr>
                <a:spLocks/>
              </p:cNvSpPr>
              <p:nvPr/>
            </p:nvSpPr>
            <p:spPr bwMode="auto">
              <a:xfrm>
                <a:off x="4907" y="1454"/>
                <a:ext cx="31" cy="17"/>
              </a:xfrm>
              <a:custGeom>
                <a:avLst/>
                <a:gdLst>
                  <a:gd name="T0" fmla="*/ 0 w 31"/>
                  <a:gd name="T1" fmla="*/ 0 h 17"/>
                  <a:gd name="T2" fmla="*/ 30 w 31"/>
                  <a:gd name="T3" fmla="*/ 0 h 17"/>
                  <a:gd name="T4" fmla="*/ 27 w 31"/>
                  <a:gd name="T5" fmla="*/ 5 h 17"/>
                  <a:gd name="T6" fmla="*/ 27 w 31"/>
                  <a:gd name="T7" fmla="*/ 16 h 17"/>
                  <a:gd name="T8" fmla="*/ 0 w 31"/>
                  <a:gd name="T9" fmla="*/ 0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0"/>
                    </a:moveTo>
                    <a:lnTo>
                      <a:pt x="30" y="0"/>
                    </a:lnTo>
                    <a:lnTo>
                      <a:pt x="27" y="5"/>
                    </a:lnTo>
                    <a:lnTo>
                      <a:pt x="27" y="16"/>
                    </a:lnTo>
                    <a:lnTo>
                      <a:pt x="0" y="0"/>
                    </a:lnTo>
                  </a:path>
                </a:pathLst>
              </a:custGeom>
              <a:solidFill>
                <a:srgbClr val="FFFFFF"/>
              </a:solidFill>
              <a:ln w="12700" cap="rnd">
                <a:solidFill>
                  <a:srgbClr val="002784"/>
                </a:solidFill>
                <a:round/>
                <a:headEnd/>
                <a:tailEnd/>
              </a:ln>
            </p:spPr>
            <p:txBody>
              <a:bodyPr/>
              <a:lstStyle/>
              <a:p>
                <a:endParaRPr lang="en-US"/>
              </a:p>
            </p:txBody>
          </p:sp>
          <p:sp>
            <p:nvSpPr>
              <p:cNvPr id="115909" name="Freeform 367"/>
              <p:cNvSpPr>
                <a:spLocks/>
              </p:cNvSpPr>
              <p:nvPr/>
            </p:nvSpPr>
            <p:spPr bwMode="auto">
              <a:xfrm>
                <a:off x="4852" y="1460"/>
                <a:ext cx="27" cy="20"/>
              </a:xfrm>
              <a:custGeom>
                <a:avLst/>
                <a:gdLst>
                  <a:gd name="T0" fmla="*/ 26 w 27"/>
                  <a:gd name="T1" fmla="*/ 0 h 20"/>
                  <a:gd name="T2" fmla="*/ 6 w 27"/>
                  <a:gd name="T3" fmla="*/ 19 h 20"/>
                  <a:gd name="T4" fmla="*/ 6 w 27"/>
                  <a:gd name="T5" fmla="*/ 16 h 20"/>
                  <a:gd name="T6" fmla="*/ 0 w 27"/>
                  <a:gd name="T7" fmla="*/ 13 h 20"/>
                  <a:gd name="T8" fmla="*/ 26 w 27"/>
                  <a:gd name="T9" fmla="*/ 0 h 20"/>
                  <a:gd name="T10" fmla="*/ 0 60000 65536"/>
                  <a:gd name="T11" fmla="*/ 0 60000 65536"/>
                  <a:gd name="T12" fmla="*/ 0 60000 65536"/>
                  <a:gd name="T13" fmla="*/ 0 60000 65536"/>
                  <a:gd name="T14" fmla="*/ 0 60000 65536"/>
                  <a:gd name="T15" fmla="*/ 0 w 27"/>
                  <a:gd name="T16" fmla="*/ 0 h 20"/>
                  <a:gd name="T17" fmla="*/ 27 w 27"/>
                  <a:gd name="T18" fmla="*/ 20 h 20"/>
                </a:gdLst>
                <a:ahLst/>
                <a:cxnLst>
                  <a:cxn ang="T10">
                    <a:pos x="T0" y="T1"/>
                  </a:cxn>
                  <a:cxn ang="T11">
                    <a:pos x="T2" y="T3"/>
                  </a:cxn>
                  <a:cxn ang="T12">
                    <a:pos x="T4" y="T5"/>
                  </a:cxn>
                  <a:cxn ang="T13">
                    <a:pos x="T6" y="T7"/>
                  </a:cxn>
                  <a:cxn ang="T14">
                    <a:pos x="T8" y="T9"/>
                  </a:cxn>
                </a:cxnLst>
                <a:rect l="T15" t="T16" r="T17" b="T18"/>
                <a:pathLst>
                  <a:path w="27" h="20">
                    <a:moveTo>
                      <a:pt x="26" y="0"/>
                    </a:moveTo>
                    <a:lnTo>
                      <a:pt x="6" y="19"/>
                    </a:lnTo>
                    <a:lnTo>
                      <a:pt x="6" y="16"/>
                    </a:lnTo>
                    <a:lnTo>
                      <a:pt x="0" y="13"/>
                    </a:lnTo>
                    <a:lnTo>
                      <a:pt x="26" y="0"/>
                    </a:lnTo>
                  </a:path>
                </a:pathLst>
              </a:custGeom>
              <a:solidFill>
                <a:srgbClr val="FFFFFF"/>
              </a:solidFill>
              <a:ln w="12700" cap="rnd">
                <a:solidFill>
                  <a:srgbClr val="002784"/>
                </a:solidFill>
                <a:round/>
                <a:headEnd/>
                <a:tailEnd/>
              </a:ln>
            </p:spPr>
            <p:txBody>
              <a:bodyPr/>
              <a:lstStyle/>
              <a:p>
                <a:endParaRPr lang="en-US"/>
              </a:p>
            </p:txBody>
          </p:sp>
          <p:sp>
            <p:nvSpPr>
              <p:cNvPr id="115910" name="Freeform 368"/>
              <p:cNvSpPr>
                <a:spLocks/>
              </p:cNvSpPr>
              <p:nvPr/>
            </p:nvSpPr>
            <p:spPr bwMode="auto">
              <a:xfrm>
                <a:off x="4848" y="1457"/>
                <a:ext cx="31" cy="17"/>
              </a:xfrm>
              <a:custGeom>
                <a:avLst/>
                <a:gdLst>
                  <a:gd name="T0" fmla="*/ 30 w 31"/>
                  <a:gd name="T1" fmla="*/ 0 h 17"/>
                  <a:gd name="T2" fmla="*/ 3 w 31"/>
                  <a:gd name="T3" fmla="*/ 16 h 17"/>
                  <a:gd name="T4" fmla="*/ 3 w 31"/>
                  <a:gd name="T5" fmla="*/ 10 h 17"/>
                  <a:gd name="T6" fmla="*/ 0 w 31"/>
                  <a:gd name="T7" fmla="*/ 8 h 17"/>
                  <a:gd name="T8" fmla="*/ 30 w 31"/>
                  <a:gd name="T9" fmla="*/ 0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30" y="0"/>
                    </a:moveTo>
                    <a:lnTo>
                      <a:pt x="3" y="16"/>
                    </a:lnTo>
                    <a:lnTo>
                      <a:pt x="3" y="10"/>
                    </a:lnTo>
                    <a:lnTo>
                      <a:pt x="0" y="8"/>
                    </a:lnTo>
                    <a:lnTo>
                      <a:pt x="30" y="0"/>
                    </a:lnTo>
                  </a:path>
                </a:pathLst>
              </a:custGeom>
              <a:solidFill>
                <a:srgbClr val="FFFFFF"/>
              </a:solidFill>
              <a:ln w="12700" cap="rnd">
                <a:solidFill>
                  <a:srgbClr val="002784"/>
                </a:solidFill>
                <a:round/>
                <a:headEnd/>
                <a:tailEnd/>
              </a:ln>
            </p:spPr>
            <p:txBody>
              <a:bodyPr/>
              <a:lstStyle/>
              <a:p>
                <a:endParaRPr lang="en-US"/>
              </a:p>
            </p:txBody>
          </p:sp>
          <p:sp>
            <p:nvSpPr>
              <p:cNvPr id="115911" name="Freeform 369"/>
              <p:cNvSpPr>
                <a:spLocks/>
              </p:cNvSpPr>
              <p:nvPr/>
            </p:nvSpPr>
            <p:spPr bwMode="auto">
              <a:xfrm>
                <a:off x="4845" y="1454"/>
                <a:ext cx="34" cy="17"/>
              </a:xfrm>
              <a:custGeom>
                <a:avLst/>
                <a:gdLst>
                  <a:gd name="T0" fmla="*/ 33 w 34"/>
                  <a:gd name="T1" fmla="*/ 0 h 17"/>
                  <a:gd name="T2" fmla="*/ 3 w 34"/>
                  <a:gd name="T3" fmla="*/ 16 h 17"/>
                  <a:gd name="T4" fmla="*/ 3 w 34"/>
                  <a:gd name="T5" fmla="*/ 8 h 17"/>
                  <a:gd name="T6" fmla="*/ 0 w 34"/>
                  <a:gd name="T7" fmla="*/ 4 h 17"/>
                  <a:gd name="T8" fmla="*/ 33 w 34"/>
                  <a:gd name="T9" fmla="*/ 0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33" y="0"/>
                    </a:moveTo>
                    <a:lnTo>
                      <a:pt x="3" y="16"/>
                    </a:lnTo>
                    <a:lnTo>
                      <a:pt x="3" y="8"/>
                    </a:lnTo>
                    <a:lnTo>
                      <a:pt x="0" y="4"/>
                    </a:lnTo>
                    <a:lnTo>
                      <a:pt x="33" y="0"/>
                    </a:lnTo>
                  </a:path>
                </a:pathLst>
              </a:custGeom>
              <a:solidFill>
                <a:srgbClr val="FFFFFF"/>
              </a:solidFill>
              <a:ln w="12700" cap="rnd">
                <a:solidFill>
                  <a:srgbClr val="002784"/>
                </a:solidFill>
                <a:round/>
                <a:headEnd/>
                <a:tailEnd/>
              </a:ln>
            </p:spPr>
            <p:txBody>
              <a:bodyPr/>
              <a:lstStyle/>
              <a:p>
                <a:endParaRPr lang="en-US"/>
              </a:p>
            </p:txBody>
          </p:sp>
        </p:grpSp>
        <p:sp>
          <p:nvSpPr>
            <p:cNvPr id="115881" name="Rectangle 370"/>
            <p:cNvSpPr>
              <a:spLocks noChangeArrowheads="1"/>
            </p:cNvSpPr>
            <p:nvPr/>
          </p:nvSpPr>
          <p:spPr bwMode="auto">
            <a:xfrm>
              <a:off x="4654" y="1609"/>
              <a:ext cx="483" cy="150"/>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India</a:t>
              </a:r>
              <a:endParaRPr lang="en-US">
                <a:ea typeface="MS PGothic" pitchFamily="34" charset="-128"/>
              </a:endParaRPr>
            </a:p>
          </p:txBody>
        </p:sp>
      </p:grpSp>
      <p:grpSp>
        <p:nvGrpSpPr>
          <p:cNvPr id="31" name="Group 371"/>
          <p:cNvGrpSpPr>
            <a:grpSpLocks/>
          </p:cNvGrpSpPr>
          <p:nvPr/>
        </p:nvGrpSpPr>
        <p:grpSpPr bwMode="auto">
          <a:xfrm>
            <a:off x="7696200" y="3429000"/>
            <a:ext cx="847725" cy="769938"/>
            <a:chOff x="4680" y="2219"/>
            <a:chExt cx="534" cy="438"/>
          </a:xfrm>
        </p:grpSpPr>
        <p:grpSp>
          <p:nvGrpSpPr>
            <p:cNvPr id="115876" name="Group 372"/>
            <p:cNvGrpSpPr>
              <a:grpSpLocks/>
            </p:cNvGrpSpPr>
            <p:nvPr/>
          </p:nvGrpSpPr>
          <p:grpSpPr bwMode="auto">
            <a:xfrm>
              <a:off x="4684" y="2219"/>
              <a:ext cx="530" cy="296"/>
              <a:chOff x="4684" y="2219"/>
              <a:chExt cx="530" cy="296"/>
            </a:xfrm>
          </p:grpSpPr>
          <p:sp>
            <p:nvSpPr>
              <p:cNvPr id="115878" name="Rectangle 373"/>
              <p:cNvSpPr>
                <a:spLocks noChangeArrowheads="1"/>
              </p:cNvSpPr>
              <p:nvPr/>
            </p:nvSpPr>
            <p:spPr bwMode="auto">
              <a:xfrm>
                <a:off x="4684" y="2219"/>
                <a:ext cx="530" cy="296"/>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879" name="Freeform 374"/>
              <p:cNvSpPr>
                <a:spLocks/>
              </p:cNvSpPr>
              <p:nvPr/>
            </p:nvSpPr>
            <p:spPr bwMode="auto">
              <a:xfrm>
                <a:off x="4836" y="2265"/>
                <a:ext cx="227" cy="197"/>
              </a:xfrm>
              <a:custGeom>
                <a:avLst/>
                <a:gdLst>
                  <a:gd name="T0" fmla="*/ 0 w 227"/>
                  <a:gd name="T1" fmla="*/ 99 h 197"/>
                  <a:gd name="T2" fmla="*/ 3 w 227"/>
                  <a:gd name="T3" fmla="*/ 119 h 197"/>
                  <a:gd name="T4" fmla="*/ 9 w 227"/>
                  <a:gd name="T5" fmla="*/ 135 h 197"/>
                  <a:gd name="T6" fmla="*/ 19 w 227"/>
                  <a:gd name="T7" fmla="*/ 152 h 197"/>
                  <a:gd name="T8" fmla="*/ 31 w 227"/>
                  <a:gd name="T9" fmla="*/ 168 h 197"/>
                  <a:gd name="T10" fmla="*/ 51 w 227"/>
                  <a:gd name="T11" fmla="*/ 179 h 197"/>
                  <a:gd name="T12" fmla="*/ 69 w 227"/>
                  <a:gd name="T13" fmla="*/ 187 h 197"/>
                  <a:gd name="T14" fmla="*/ 89 w 227"/>
                  <a:gd name="T15" fmla="*/ 193 h 197"/>
                  <a:gd name="T16" fmla="*/ 111 w 227"/>
                  <a:gd name="T17" fmla="*/ 196 h 197"/>
                  <a:gd name="T18" fmla="*/ 133 w 227"/>
                  <a:gd name="T19" fmla="*/ 193 h 197"/>
                  <a:gd name="T20" fmla="*/ 155 w 227"/>
                  <a:gd name="T21" fmla="*/ 187 h 197"/>
                  <a:gd name="T22" fmla="*/ 174 w 227"/>
                  <a:gd name="T23" fmla="*/ 179 h 197"/>
                  <a:gd name="T24" fmla="*/ 190 w 227"/>
                  <a:gd name="T25" fmla="*/ 168 h 197"/>
                  <a:gd name="T26" fmla="*/ 206 w 227"/>
                  <a:gd name="T27" fmla="*/ 152 h 197"/>
                  <a:gd name="T28" fmla="*/ 216 w 227"/>
                  <a:gd name="T29" fmla="*/ 135 h 197"/>
                  <a:gd name="T30" fmla="*/ 222 w 227"/>
                  <a:gd name="T31" fmla="*/ 119 h 197"/>
                  <a:gd name="T32" fmla="*/ 226 w 227"/>
                  <a:gd name="T33" fmla="*/ 99 h 197"/>
                  <a:gd name="T34" fmla="*/ 222 w 227"/>
                  <a:gd name="T35" fmla="*/ 79 h 197"/>
                  <a:gd name="T36" fmla="*/ 216 w 227"/>
                  <a:gd name="T37" fmla="*/ 60 h 197"/>
                  <a:gd name="T38" fmla="*/ 206 w 227"/>
                  <a:gd name="T39" fmla="*/ 44 h 197"/>
                  <a:gd name="T40" fmla="*/ 174 w 227"/>
                  <a:gd name="T41" fmla="*/ 16 h 197"/>
                  <a:gd name="T42" fmla="*/ 155 w 227"/>
                  <a:gd name="T43" fmla="*/ 8 h 197"/>
                  <a:gd name="T44" fmla="*/ 133 w 227"/>
                  <a:gd name="T45" fmla="*/ 2 h 197"/>
                  <a:gd name="T46" fmla="*/ 111 w 227"/>
                  <a:gd name="T47" fmla="*/ 0 h 197"/>
                  <a:gd name="T48" fmla="*/ 89 w 227"/>
                  <a:gd name="T49" fmla="*/ 2 h 197"/>
                  <a:gd name="T50" fmla="*/ 69 w 227"/>
                  <a:gd name="T51" fmla="*/ 8 h 197"/>
                  <a:gd name="T52" fmla="*/ 51 w 227"/>
                  <a:gd name="T53" fmla="*/ 16 h 197"/>
                  <a:gd name="T54" fmla="*/ 31 w 227"/>
                  <a:gd name="T55" fmla="*/ 30 h 197"/>
                  <a:gd name="T56" fmla="*/ 19 w 227"/>
                  <a:gd name="T57" fmla="*/ 44 h 197"/>
                  <a:gd name="T58" fmla="*/ 9 w 227"/>
                  <a:gd name="T59" fmla="*/ 60 h 197"/>
                  <a:gd name="T60" fmla="*/ 3 w 227"/>
                  <a:gd name="T61" fmla="*/ 79 h 197"/>
                  <a:gd name="T62" fmla="*/ 0 w 227"/>
                  <a:gd name="T63" fmla="*/ 99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7"/>
                  <a:gd name="T97" fmla="*/ 0 h 197"/>
                  <a:gd name="T98" fmla="*/ 227 w 227"/>
                  <a:gd name="T99" fmla="*/ 197 h 1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7" h="197">
                    <a:moveTo>
                      <a:pt x="0" y="99"/>
                    </a:moveTo>
                    <a:lnTo>
                      <a:pt x="3" y="119"/>
                    </a:lnTo>
                    <a:lnTo>
                      <a:pt x="9" y="135"/>
                    </a:lnTo>
                    <a:lnTo>
                      <a:pt x="19" y="152"/>
                    </a:lnTo>
                    <a:lnTo>
                      <a:pt x="31" y="168"/>
                    </a:lnTo>
                    <a:lnTo>
                      <a:pt x="51" y="179"/>
                    </a:lnTo>
                    <a:lnTo>
                      <a:pt x="69" y="187"/>
                    </a:lnTo>
                    <a:lnTo>
                      <a:pt x="89" y="193"/>
                    </a:lnTo>
                    <a:lnTo>
                      <a:pt x="111" y="196"/>
                    </a:lnTo>
                    <a:lnTo>
                      <a:pt x="133" y="193"/>
                    </a:lnTo>
                    <a:lnTo>
                      <a:pt x="155" y="187"/>
                    </a:lnTo>
                    <a:lnTo>
                      <a:pt x="174" y="179"/>
                    </a:lnTo>
                    <a:lnTo>
                      <a:pt x="190" y="168"/>
                    </a:lnTo>
                    <a:lnTo>
                      <a:pt x="206" y="152"/>
                    </a:lnTo>
                    <a:lnTo>
                      <a:pt x="216" y="135"/>
                    </a:lnTo>
                    <a:lnTo>
                      <a:pt x="222" y="119"/>
                    </a:lnTo>
                    <a:lnTo>
                      <a:pt x="226" y="99"/>
                    </a:lnTo>
                    <a:lnTo>
                      <a:pt x="222" y="79"/>
                    </a:lnTo>
                    <a:lnTo>
                      <a:pt x="216" y="60"/>
                    </a:lnTo>
                    <a:lnTo>
                      <a:pt x="206" y="44"/>
                    </a:lnTo>
                    <a:lnTo>
                      <a:pt x="174" y="16"/>
                    </a:lnTo>
                    <a:lnTo>
                      <a:pt x="155" y="8"/>
                    </a:lnTo>
                    <a:lnTo>
                      <a:pt x="133" y="2"/>
                    </a:lnTo>
                    <a:lnTo>
                      <a:pt x="111" y="0"/>
                    </a:lnTo>
                    <a:lnTo>
                      <a:pt x="89" y="2"/>
                    </a:lnTo>
                    <a:lnTo>
                      <a:pt x="69" y="8"/>
                    </a:lnTo>
                    <a:lnTo>
                      <a:pt x="51" y="16"/>
                    </a:lnTo>
                    <a:lnTo>
                      <a:pt x="31" y="30"/>
                    </a:lnTo>
                    <a:lnTo>
                      <a:pt x="19" y="44"/>
                    </a:lnTo>
                    <a:lnTo>
                      <a:pt x="9" y="60"/>
                    </a:lnTo>
                    <a:lnTo>
                      <a:pt x="3" y="79"/>
                    </a:lnTo>
                    <a:lnTo>
                      <a:pt x="0" y="99"/>
                    </a:lnTo>
                  </a:path>
                </a:pathLst>
              </a:custGeom>
              <a:solidFill>
                <a:srgbClr val="FF0000"/>
              </a:solidFill>
              <a:ln w="12700" cap="rnd">
                <a:solidFill>
                  <a:srgbClr val="000000"/>
                </a:solidFill>
                <a:round/>
                <a:headEnd/>
                <a:tailEnd/>
              </a:ln>
            </p:spPr>
            <p:txBody>
              <a:bodyPr/>
              <a:lstStyle/>
              <a:p>
                <a:endParaRPr lang="en-US"/>
              </a:p>
            </p:txBody>
          </p:sp>
        </p:grpSp>
        <p:sp>
          <p:nvSpPr>
            <p:cNvPr id="115877" name="Rectangle 375"/>
            <p:cNvSpPr>
              <a:spLocks noChangeArrowheads="1"/>
            </p:cNvSpPr>
            <p:nvPr/>
          </p:nvSpPr>
          <p:spPr bwMode="auto">
            <a:xfrm>
              <a:off x="4680" y="2521"/>
              <a:ext cx="534" cy="136"/>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Japan</a:t>
              </a:r>
              <a:endParaRPr lang="en-US">
                <a:ea typeface="MS PGothic" pitchFamily="34" charset="-128"/>
              </a:endParaRPr>
            </a:p>
          </p:txBody>
        </p:sp>
      </p:grpSp>
      <p:grpSp>
        <p:nvGrpSpPr>
          <p:cNvPr id="86201" name="Group 376"/>
          <p:cNvGrpSpPr>
            <a:grpSpLocks/>
          </p:cNvGrpSpPr>
          <p:nvPr/>
        </p:nvGrpSpPr>
        <p:grpSpPr bwMode="auto">
          <a:xfrm>
            <a:off x="4191000" y="5991225"/>
            <a:ext cx="950913" cy="866775"/>
            <a:chOff x="2775" y="3601"/>
            <a:chExt cx="599" cy="546"/>
          </a:xfrm>
        </p:grpSpPr>
        <p:grpSp>
          <p:nvGrpSpPr>
            <p:cNvPr id="115852" name="Group 377"/>
            <p:cNvGrpSpPr>
              <a:grpSpLocks/>
            </p:cNvGrpSpPr>
            <p:nvPr/>
          </p:nvGrpSpPr>
          <p:grpSpPr bwMode="auto">
            <a:xfrm>
              <a:off x="2813" y="3601"/>
              <a:ext cx="524" cy="286"/>
              <a:chOff x="2813" y="3601"/>
              <a:chExt cx="524" cy="286"/>
            </a:xfrm>
          </p:grpSpPr>
          <p:sp>
            <p:nvSpPr>
              <p:cNvPr id="115854" name="Rectangle 378"/>
              <p:cNvSpPr>
                <a:spLocks noChangeArrowheads="1"/>
              </p:cNvSpPr>
              <p:nvPr/>
            </p:nvSpPr>
            <p:spPr bwMode="auto">
              <a:xfrm>
                <a:off x="2817" y="3605"/>
                <a:ext cx="520" cy="282"/>
              </a:xfrm>
              <a:prstGeom prst="rect">
                <a:avLst/>
              </a:prstGeom>
              <a:solidFill>
                <a:srgbClr val="00417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855" name="Freeform 379"/>
              <p:cNvSpPr>
                <a:spLocks/>
              </p:cNvSpPr>
              <p:nvPr/>
            </p:nvSpPr>
            <p:spPr bwMode="auto">
              <a:xfrm>
                <a:off x="3222" y="3679"/>
                <a:ext cx="42" cy="41"/>
              </a:xfrm>
              <a:custGeom>
                <a:avLst/>
                <a:gdLst>
                  <a:gd name="T0" fmla="*/ 19 w 42"/>
                  <a:gd name="T1" fmla="*/ 0 h 41"/>
                  <a:gd name="T2" fmla="*/ 25 w 42"/>
                  <a:gd name="T3" fmla="*/ 18 h 41"/>
                  <a:gd name="T4" fmla="*/ 41 w 42"/>
                  <a:gd name="T5" fmla="*/ 14 h 41"/>
                  <a:gd name="T6" fmla="*/ 28 w 42"/>
                  <a:gd name="T7" fmla="*/ 25 h 41"/>
                  <a:gd name="T8" fmla="*/ 31 w 42"/>
                  <a:gd name="T9" fmla="*/ 40 h 41"/>
                  <a:gd name="T10" fmla="*/ 19 w 42"/>
                  <a:gd name="T11" fmla="*/ 33 h 41"/>
                  <a:gd name="T12" fmla="*/ 6 w 42"/>
                  <a:gd name="T13" fmla="*/ 40 h 41"/>
                  <a:gd name="T14" fmla="*/ 12 w 42"/>
                  <a:gd name="T15" fmla="*/ 25 h 41"/>
                  <a:gd name="T16" fmla="*/ 0 w 42"/>
                  <a:gd name="T17" fmla="*/ 18 h 41"/>
                  <a:gd name="T18" fmla="*/ 15 w 42"/>
                  <a:gd name="T19" fmla="*/ 18 h 41"/>
                  <a:gd name="T20" fmla="*/ 19 w 42"/>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41"/>
                  <a:gd name="T35" fmla="*/ 42 w 42"/>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41">
                    <a:moveTo>
                      <a:pt x="19" y="0"/>
                    </a:moveTo>
                    <a:lnTo>
                      <a:pt x="25" y="18"/>
                    </a:lnTo>
                    <a:lnTo>
                      <a:pt x="41" y="14"/>
                    </a:lnTo>
                    <a:lnTo>
                      <a:pt x="28" y="25"/>
                    </a:lnTo>
                    <a:lnTo>
                      <a:pt x="31" y="40"/>
                    </a:lnTo>
                    <a:lnTo>
                      <a:pt x="19" y="33"/>
                    </a:lnTo>
                    <a:lnTo>
                      <a:pt x="6" y="40"/>
                    </a:lnTo>
                    <a:lnTo>
                      <a:pt x="12" y="25"/>
                    </a:lnTo>
                    <a:lnTo>
                      <a:pt x="0" y="18"/>
                    </a:lnTo>
                    <a:lnTo>
                      <a:pt x="15" y="18"/>
                    </a:lnTo>
                    <a:lnTo>
                      <a:pt x="19" y="0"/>
                    </a:lnTo>
                  </a:path>
                </a:pathLst>
              </a:custGeom>
              <a:solidFill>
                <a:srgbClr val="C0C0C0"/>
              </a:solidFill>
              <a:ln w="12700" cap="rnd">
                <a:solidFill>
                  <a:srgbClr val="000000"/>
                </a:solidFill>
                <a:round/>
                <a:headEnd/>
                <a:tailEnd/>
              </a:ln>
            </p:spPr>
            <p:txBody>
              <a:bodyPr/>
              <a:lstStyle/>
              <a:p>
                <a:endParaRPr lang="en-US"/>
              </a:p>
            </p:txBody>
          </p:sp>
          <p:sp>
            <p:nvSpPr>
              <p:cNvPr id="115856" name="Freeform 380"/>
              <p:cNvSpPr>
                <a:spLocks/>
              </p:cNvSpPr>
              <p:nvPr/>
            </p:nvSpPr>
            <p:spPr bwMode="auto">
              <a:xfrm>
                <a:off x="3222" y="3679"/>
                <a:ext cx="42" cy="41"/>
              </a:xfrm>
              <a:custGeom>
                <a:avLst/>
                <a:gdLst>
                  <a:gd name="T0" fmla="*/ 15 w 42"/>
                  <a:gd name="T1" fmla="*/ 18 h 41"/>
                  <a:gd name="T2" fmla="*/ 19 w 42"/>
                  <a:gd name="T3" fmla="*/ 0 h 41"/>
                  <a:gd name="T4" fmla="*/ 25 w 42"/>
                  <a:gd name="T5" fmla="*/ 14 h 41"/>
                  <a:gd name="T6" fmla="*/ 41 w 42"/>
                  <a:gd name="T7" fmla="*/ 14 h 41"/>
                  <a:gd name="T8" fmla="*/ 28 w 42"/>
                  <a:gd name="T9" fmla="*/ 25 h 41"/>
                  <a:gd name="T10" fmla="*/ 31 w 42"/>
                  <a:gd name="T11" fmla="*/ 40 h 41"/>
                  <a:gd name="T12" fmla="*/ 19 w 42"/>
                  <a:gd name="T13" fmla="*/ 33 h 41"/>
                  <a:gd name="T14" fmla="*/ 6 w 42"/>
                  <a:gd name="T15" fmla="*/ 40 h 41"/>
                  <a:gd name="T16" fmla="*/ 12 w 42"/>
                  <a:gd name="T17" fmla="*/ 25 h 41"/>
                  <a:gd name="T18" fmla="*/ 0 w 42"/>
                  <a:gd name="T19" fmla="*/ 18 h 41"/>
                  <a:gd name="T20" fmla="*/ 15 w 42"/>
                  <a:gd name="T21" fmla="*/ 18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41"/>
                  <a:gd name="T35" fmla="*/ 42 w 42"/>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41">
                    <a:moveTo>
                      <a:pt x="15" y="18"/>
                    </a:moveTo>
                    <a:lnTo>
                      <a:pt x="19" y="0"/>
                    </a:lnTo>
                    <a:lnTo>
                      <a:pt x="25" y="14"/>
                    </a:lnTo>
                    <a:lnTo>
                      <a:pt x="41" y="14"/>
                    </a:lnTo>
                    <a:lnTo>
                      <a:pt x="28" y="25"/>
                    </a:lnTo>
                    <a:lnTo>
                      <a:pt x="31" y="40"/>
                    </a:lnTo>
                    <a:lnTo>
                      <a:pt x="19" y="33"/>
                    </a:lnTo>
                    <a:lnTo>
                      <a:pt x="6" y="40"/>
                    </a:lnTo>
                    <a:lnTo>
                      <a:pt x="12" y="25"/>
                    </a:lnTo>
                    <a:lnTo>
                      <a:pt x="0" y="18"/>
                    </a:lnTo>
                    <a:lnTo>
                      <a:pt x="15" y="18"/>
                    </a:lnTo>
                  </a:path>
                </a:pathLst>
              </a:custGeom>
              <a:solidFill>
                <a:srgbClr val="FFFFFF"/>
              </a:solidFill>
              <a:ln w="12700" cap="rnd">
                <a:solidFill>
                  <a:srgbClr val="FFFFFF"/>
                </a:solidFill>
                <a:round/>
                <a:headEnd/>
                <a:tailEnd/>
              </a:ln>
            </p:spPr>
            <p:txBody>
              <a:bodyPr/>
              <a:lstStyle/>
              <a:p>
                <a:endParaRPr lang="en-US"/>
              </a:p>
            </p:txBody>
          </p:sp>
          <p:sp>
            <p:nvSpPr>
              <p:cNvPr id="115857" name="Freeform 381"/>
              <p:cNvSpPr>
                <a:spLocks/>
              </p:cNvSpPr>
              <p:nvPr/>
            </p:nvSpPr>
            <p:spPr bwMode="auto">
              <a:xfrm>
                <a:off x="3229" y="3685"/>
                <a:ext cx="29" cy="31"/>
              </a:xfrm>
              <a:custGeom>
                <a:avLst/>
                <a:gdLst>
                  <a:gd name="T0" fmla="*/ 9 w 29"/>
                  <a:gd name="T1" fmla="*/ 11 h 31"/>
                  <a:gd name="T2" fmla="*/ 12 w 29"/>
                  <a:gd name="T3" fmla="*/ 0 h 31"/>
                  <a:gd name="T4" fmla="*/ 14 w 29"/>
                  <a:gd name="T5" fmla="*/ 11 h 31"/>
                  <a:gd name="T6" fmla="*/ 28 w 29"/>
                  <a:gd name="T7" fmla="*/ 11 h 31"/>
                  <a:gd name="T8" fmla="*/ 18 w 29"/>
                  <a:gd name="T9" fmla="*/ 18 h 31"/>
                  <a:gd name="T10" fmla="*/ 21 w 29"/>
                  <a:gd name="T11" fmla="*/ 30 h 31"/>
                  <a:gd name="T12" fmla="*/ 12 w 29"/>
                  <a:gd name="T13" fmla="*/ 22 h 31"/>
                  <a:gd name="T14" fmla="*/ 2 w 29"/>
                  <a:gd name="T15" fmla="*/ 30 h 31"/>
                  <a:gd name="T16" fmla="*/ 5 w 29"/>
                  <a:gd name="T17" fmla="*/ 18 h 31"/>
                  <a:gd name="T18" fmla="*/ 0 w 29"/>
                  <a:gd name="T19" fmla="*/ 11 h 31"/>
                  <a:gd name="T20" fmla="*/ 9 w 29"/>
                  <a:gd name="T21" fmla="*/ 11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31"/>
                  <a:gd name="T35" fmla="*/ 29 w 29"/>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31">
                    <a:moveTo>
                      <a:pt x="9" y="11"/>
                    </a:moveTo>
                    <a:lnTo>
                      <a:pt x="12" y="0"/>
                    </a:lnTo>
                    <a:lnTo>
                      <a:pt x="14" y="11"/>
                    </a:lnTo>
                    <a:lnTo>
                      <a:pt x="28" y="11"/>
                    </a:lnTo>
                    <a:lnTo>
                      <a:pt x="18" y="18"/>
                    </a:lnTo>
                    <a:lnTo>
                      <a:pt x="21" y="30"/>
                    </a:lnTo>
                    <a:lnTo>
                      <a:pt x="12" y="22"/>
                    </a:lnTo>
                    <a:lnTo>
                      <a:pt x="2" y="30"/>
                    </a:lnTo>
                    <a:lnTo>
                      <a:pt x="5" y="18"/>
                    </a:lnTo>
                    <a:lnTo>
                      <a:pt x="0" y="11"/>
                    </a:lnTo>
                    <a:lnTo>
                      <a:pt x="9" y="11"/>
                    </a:lnTo>
                  </a:path>
                </a:pathLst>
              </a:custGeom>
              <a:solidFill>
                <a:srgbClr val="FFFFFF"/>
              </a:solidFill>
              <a:ln w="12700" cap="rnd">
                <a:solidFill>
                  <a:srgbClr val="FFFFFF"/>
                </a:solidFill>
                <a:round/>
                <a:headEnd/>
                <a:tailEnd/>
              </a:ln>
            </p:spPr>
            <p:txBody>
              <a:bodyPr/>
              <a:lstStyle/>
              <a:p>
                <a:endParaRPr lang="en-US"/>
              </a:p>
            </p:txBody>
          </p:sp>
          <p:sp>
            <p:nvSpPr>
              <p:cNvPr id="115858" name="Freeform 382"/>
              <p:cNvSpPr>
                <a:spLocks/>
              </p:cNvSpPr>
              <p:nvPr/>
            </p:nvSpPr>
            <p:spPr bwMode="auto">
              <a:xfrm>
                <a:off x="3229" y="3685"/>
                <a:ext cx="29" cy="31"/>
              </a:xfrm>
              <a:custGeom>
                <a:avLst/>
                <a:gdLst>
                  <a:gd name="T0" fmla="*/ 9 w 29"/>
                  <a:gd name="T1" fmla="*/ 11 h 31"/>
                  <a:gd name="T2" fmla="*/ 12 w 29"/>
                  <a:gd name="T3" fmla="*/ 0 h 31"/>
                  <a:gd name="T4" fmla="*/ 14 w 29"/>
                  <a:gd name="T5" fmla="*/ 11 h 31"/>
                  <a:gd name="T6" fmla="*/ 28 w 29"/>
                  <a:gd name="T7" fmla="*/ 11 h 31"/>
                  <a:gd name="T8" fmla="*/ 18 w 29"/>
                  <a:gd name="T9" fmla="*/ 18 h 31"/>
                  <a:gd name="T10" fmla="*/ 21 w 29"/>
                  <a:gd name="T11" fmla="*/ 30 h 31"/>
                  <a:gd name="T12" fmla="*/ 12 w 29"/>
                  <a:gd name="T13" fmla="*/ 22 h 31"/>
                  <a:gd name="T14" fmla="*/ 2 w 29"/>
                  <a:gd name="T15" fmla="*/ 30 h 31"/>
                  <a:gd name="T16" fmla="*/ 5 w 29"/>
                  <a:gd name="T17" fmla="*/ 18 h 31"/>
                  <a:gd name="T18" fmla="*/ 0 w 29"/>
                  <a:gd name="T19" fmla="*/ 11 h 31"/>
                  <a:gd name="T20" fmla="*/ 9 w 29"/>
                  <a:gd name="T21" fmla="*/ 11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31"/>
                  <a:gd name="T35" fmla="*/ 29 w 29"/>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31">
                    <a:moveTo>
                      <a:pt x="9" y="11"/>
                    </a:moveTo>
                    <a:lnTo>
                      <a:pt x="12" y="0"/>
                    </a:lnTo>
                    <a:lnTo>
                      <a:pt x="14" y="11"/>
                    </a:lnTo>
                    <a:lnTo>
                      <a:pt x="28" y="11"/>
                    </a:lnTo>
                    <a:lnTo>
                      <a:pt x="18" y="18"/>
                    </a:lnTo>
                    <a:lnTo>
                      <a:pt x="21" y="30"/>
                    </a:lnTo>
                    <a:lnTo>
                      <a:pt x="12" y="22"/>
                    </a:lnTo>
                    <a:lnTo>
                      <a:pt x="2" y="30"/>
                    </a:lnTo>
                    <a:lnTo>
                      <a:pt x="5" y="18"/>
                    </a:lnTo>
                    <a:lnTo>
                      <a:pt x="0" y="11"/>
                    </a:lnTo>
                    <a:lnTo>
                      <a:pt x="9" y="11"/>
                    </a:lnTo>
                  </a:path>
                </a:pathLst>
              </a:custGeom>
              <a:solidFill>
                <a:srgbClr val="FF0000"/>
              </a:solidFill>
              <a:ln w="12700" cap="rnd">
                <a:solidFill>
                  <a:srgbClr val="FF0000"/>
                </a:solidFill>
                <a:round/>
                <a:headEnd/>
                <a:tailEnd/>
              </a:ln>
            </p:spPr>
            <p:txBody>
              <a:bodyPr/>
              <a:lstStyle/>
              <a:p>
                <a:endParaRPr lang="en-US"/>
              </a:p>
            </p:txBody>
          </p:sp>
          <p:sp>
            <p:nvSpPr>
              <p:cNvPr id="115859" name="Freeform 383"/>
              <p:cNvSpPr>
                <a:spLocks/>
              </p:cNvSpPr>
              <p:nvPr/>
            </p:nvSpPr>
            <p:spPr bwMode="auto">
              <a:xfrm>
                <a:off x="3158" y="3618"/>
                <a:ext cx="36" cy="40"/>
              </a:xfrm>
              <a:custGeom>
                <a:avLst/>
                <a:gdLst>
                  <a:gd name="T0" fmla="*/ 17 w 36"/>
                  <a:gd name="T1" fmla="*/ 0 h 40"/>
                  <a:gd name="T2" fmla="*/ 23 w 36"/>
                  <a:gd name="T3" fmla="*/ 14 h 40"/>
                  <a:gd name="T4" fmla="*/ 35 w 36"/>
                  <a:gd name="T5" fmla="*/ 14 h 40"/>
                  <a:gd name="T6" fmla="*/ 26 w 36"/>
                  <a:gd name="T7" fmla="*/ 24 h 40"/>
                  <a:gd name="T8" fmla="*/ 28 w 36"/>
                  <a:gd name="T9" fmla="*/ 39 h 40"/>
                  <a:gd name="T10" fmla="*/ 17 w 36"/>
                  <a:gd name="T11" fmla="*/ 32 h 40"/>
                  <a:gd name="T12" fmla="*/ 5 w 36"/>
                  <a:gd name="T13" fmla="*/ 39 h 40"/>
                  <a:gd name="T14" fmla="*/ 11 w 36"/>
                  <a:gd name="T15" fmla="*/ 24 h 40"/>
                  <a:gd name="T16" fmla="*/ 0 w 36"/>
                  <a:gd name="T17" fmla="*/ 14 h 40"/>
                  <a:gd name="T18" fmla="*/ 14 w 36"/>
                  <a:gd name="T19" fmla="*/ 14 h 40"/>
                  <a:gd name="T20" fmla="*/ 17 w 36"/>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40"/>
                  <a:gd name="T35" fmla="*/ 36 w 36"/>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40">
                    <a:moveTo>
                      <a:pt x="17" y="0"/>
                    </a:moveTo>
                    <a:lnTo>
                      <a:pt x="23" y="14"/>
                    </a:lnTo>
                    <a:lnTo>
                      <a:pt x="35" y="14"/>
                    </a:lnTo>
                    <a:lnTo>
                      <a:pt x="26" y="24"/>
                    </a:lnTo>
                    <a:lnTo>
                      <a:pt x="28" y="39"/>
                    </a:lnTo>
                    <a:lnTo>
                      <a:pt x="17" y="32"/>
                    </a:lnTo>
                    <a:lnTo>
                      <a:pt x="5" y="39"/>
                    </a:lnTo>
                    <a:lnTo>
                      <a:pt x="11" y="24"/>
                    </a:lnTo>
                    <a:lnTo>
                      <a:pt x="0" y="14"/>
                    </a:lnTo>
                    <a:lnTo>
                      <a:pt x="14" y="14"/>
                    </a:lnTo>
                    <a:lnTo>
                      <a:pt x="17" y="0"/>
                    </a:lnTo>
                  </a:path>
                </a:pathLst>
              </a:custGeom>
              <a:solidFill>
                <a:srgbClr val="C0C0C0"/>
              </a:solidFill>
              <a:ln w="12700" cap="rnd">
                <a:solidFill>
                  <a:srgbClr val="000000"/>
                </a:solidFill>
                <a:round/>
                <a:headEnd/>
                <a:tailEnd/>
              </a:ln>
            </p:spPr>
            <p:txBody>
              <a:bodyPr/>
              <a:lstStyle/>
              <a:p>
                <a:endParaRPr lang="en-US"/>
              </a:p>
            </p:txBody>
          </p:sp>
          <p:sp>
            <p:nvSpPr>
              <p:cNvPr id="115860" name="Freeform 384"/>
              <p:cNvSpPr>
                <a:spLocks/>
              </p:cNvSpPr>
              <p:nvPr/>
            </p:nvSpPr>
            <p:spPr bwMode="auto">
              <a:xfrm>
                <a:off x="3158" y="3618"/>
                <a:ext cx="36" cy="40"/>
              </a:xfrm>
              <a:custGeom>
                <a:avLst/>
                <a:gdLst>
                  <a:gd name="T0" fmla="*/ 14 w 36"/>
                  <a:gd name="T1" fmla="*/ 14 h 40"/>
                  <a:gd name="T2" fmla="*/ 17 w 36"/>
                  <a:gd name="T3" fmla="*/ 0 h 40"/>
                  <a:gd name="T4" fmla="*/ 23 w 36"/>
                  <a:gd name="T5" fmla="*/ 14 h 40"/>
                  <a:gd name="T6" fmla="*/ 35 w 36"/>
                  <a:gd name="T7" fmla="*/ 14 h 40"/>
                  <a:gd name="T8" fmla="*/ 26 w 36"/>
                  <a:gd name="T9" fmla="*/ 24 h 40"/>
                  <a:gd name="T10" fmla="*/ 28 w 36"/>
                  <a:gd name="T11" fmla="*/ 39 h 40"/>
                  <a:gd name="T12" fmla="*/ 17 w 36"/>
                  <a:gd name="T13" fmla="*/ 32 h 40"/>
                  <a:gd name="T14" fmla="*/ 5 w 36"/>
                  <a:gd name="T15" fmla="*/ 39 h 40"/>
                  <a:gd name="T16" fmla="*/ 11 w 36"/>
                  <a:gd name="T17" fmla="*/ 24 h 40"/>
                  <a:gd name="T18" fmla="*/ 0 w 36"/>
                  <a:gd name="T19" fmla="*/ 14 h 40"/>
                  <a:gd name="T20" fmla="*/ 14 w 36"/>
                  <a:gd name="T21" fmla="*/ 14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40"/>
                  <a:gd name="T35" fmla="*/ 36 w 36"/>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40">
                    <a:moveTo>
                      <a:pt x="14" y="14"/>
                    </a:moveTo>
                    <a:lnTo>
                      <a:pt x="17" y="0"/>
                    </a:lnTo>
                    <a:lnTo>
                      <a:pt x="23" y="14"/>
                    </a:lnTo>
                    <a:lnTo>
                      <a:pt x="35" y="14"/>
                    </a:lnTo>
                    <a:lnTo>
                      <a:pt x="26" y="24"/>
                    </a:lnTo>
                    <a:lnTo>
                      <a:pt x="28" y="39"/>
                    </a:lnTo>
                    <a:lnTo>
                      <a:pt x="17" y="32"/>
                    </a:lnTo>
                    <a:lnTo>
                      <a:pt x="5" y="39"/>
                    </a:lnTo>
                    <a:lnTo>
                      <a:pt x="11" y="24"/>
                    </a:lnTo>
                    <a:lnTo>
                      <a:pt x="0" y="14"/>
                    </a:lnTo>
                    <a:lnTo>
                      <a:pt x="14" y="14"/>
                    </a:lnTo>
                  </a:path>
                </a:pathLst>
              </a:custGeom>
              <a:solidFill>
                <a:srgbClr val="FFFFFF"/>
              </a:solidFill>
              <a:ln w="12700" cap="rnd">
                <a:solidFill>
                  <a:srgbClr val="FFFFFF"/>
                </a:solidFill>
                <a:round/>
                <a:headEnd/>
                <a:tailEnd/>
              </a:ln>
            </p:spPr>
            <p:txBody>
              <a:bodyPr/>
              <a:lstStyle/>
              <a:p>
                <a:endParaRPr lang="en-US"/>
              </a:p>
            </p:txBody>
          </p:sp>
          <p:sp>
            <p:nvSpPr>
              <p:cNvPr id="115861" name="Freeform 385"/>
              <p:cNvSpPr>
                <a:spLocks/>
              </p:cNvSpPr>
              <p:nvPr/>
            </p:nvSpPr>
            <p:spPr bwMode="auto">
              <a:xfrm>
                <a:off x="3159" y="3626"/>
                <a:ext cx="33" cy="29"/>
              </a:xfrm>
              <a:custGeom>
                <a:avLst/>
                <a:gdLst>
                  <a:gd name="T0" fmla="*/ 12 w 33"/>
                  <a:gd name="T1" fmla="*/ 11 h 29"/>
                  <a:gd name="T2" fmla="*/ 16 w 33"/>
                  <a:gd name="T3" fmla="*/ 0 h 29"/>
                  <a:gd name="T4" fmla="*/ 19 w 33"/>
                  <a:gd name="T5" fmla="*/ 11 h 29"/>
                  <a:gd name="T6" fmla="*/ 32 w 33"/>
                  <a:gd name="T7" fmla="*/ 11 h 29"/>
                  <a:gd name="T8" fmla="*/ 22 w 33"/>
                  <a:gd name="T9" fmla="*/ 17 h 29"/>
                  <a:gd name="T10" fmla="*/ 26 w 33"/>
                  <a:gd name="T11" fmla="*/ 28 h 29"/>
                  <a:gd name="T12" fmla="*/ 16 w 33"/>
                  <a:gd name="T13" fmla="*/ 21 h 29"/>
                  <a:gd name="T14" fmla="*/ 6 w 33"/>
                  <a:gd name="T15" fmla="*/ 28 h 29"/>
                  <a:gd name="T16" fmla="*/ 10 w 33"/>
                  <a:gd name="T17" fmla="*/ 17 h 29"/>
                  <a:gd name="T18" fmla="*/ 0 w 33"/>
                  <a:gd name="T19" fmla="*/ 11 h 29"/>
                  <a:gd name="T20" fmla="*/ 12 w 33"/>
                  <a:gd name="T21" fmla="*/ 11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29"/>
                  <a:gd name="T35" fmla="*/ 33 w 33"/>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29">
                    <a:moveTo>
                      <a:pt x="12" y="11"/>
                    </a:moveTo>
                    <a:lnTo>
                      <a:pt x="16" y="0"/>
                    </a:lnTo>
                    <a:lnTo>
                      <a:pt x="19" y="11"/>
                    </a:lnTo>
                    <a:lnTo>
                      <a:pt x="32" y="11"/>
                    </a:lnTo>
                    <a:lnTo>
                      <a:pt x="22" y="17"/>
                    </a:lnTo>
                    <a:lnTo>
                      <a:pt x="26" y="28"/>
                    </a:lnTo>
                    <a:lnTo>
                      <a:pt x="16" y="21"/>
                    </a:lnTo>
                    <a:lnTo>
                      <a:pt x="6" y="28"/>
                    </a:lnTo>
                    <a:lnTo>
                      <a:pt x="10" y="17"/>
                    </a:lnTo>
                    <a:lnTo>
                      <a:pt x="0" y="11"/>
                    </a:lnTo>
                    <a:lnTo>
                      <a:pt x="12" y="11"/>
                    </a:lnTo>
                  </a:path>
                </a:pathLst>
              </a:custGeom>
              <a:solidFill>
                <a:srgbClr val="FFFFFF"/>
              </a:solidFill>
              <a:ln w="12700" cap="rnd">
                <a:solidFill>
                  <a:srgbClr val="FFFFFF"/>
                </a:solidFill>
                <a:round/>
                <a:headEnd/>
                <a:tailEnd/>
              </a:ln>
            </p:spPr>
            <p:txBody>
              <a:bodyPr/>
              <a:lstStyle/>
              <a:p>
                <a:endParaRPr lang="en-US"/>
              </a:p>
            </p:txBody>
          </p:sp>
          <p:sp>
            <p:nvSpPr>
              <p:cNvPr id="115862" name="Freeform 386"/>
              <p:cNvSpPr>
                <a:spLocks/>
              </p:cNvSpPr>
              <p:nvPr/>
            </p:nvSpPr>
            <p:spPr bwMode="auto">
              <a:xfrm>
                <a:off x="3159" y="3626"/>
                <a:ext cx="33" cy="29"/>
              </a:xfrm>
              <a:custGeom>
                <a:avLst/>
                <a:gdLst>
                  <a:gd name="T0" fmla="*/ 12 w 33"/>
                  <a:gd name="T1" fmla="*/ 11 h 29"/>
                  <a:gd name="T2" fmla="*/ 16 w 33"/>
                  <a:gd name="T3" fmla="*/ 0 h 29"/>
                  <a:gd name="T4" fmla="*/ 19 w 33"/>
                  <a:gd name="T5" fmla="*/ 11 h 29"/>
                  <a:gd name="T6" fmla="*/ 32 w 33"/>
                  <a:gd name="T7" fmla="*/ 11 h 29"/>
                  <a:gd name="T8" fmla="*/ 22 w 33"/>
                  <a:gd name="T9" fmla="*/ 17 h 29"/>
                  <a:gd name="T10" fmla="*/ 26 w 33"/>
                  <a:gd name="T11" fmla="*/ 28 h 29"/>
                  <a:gd name="T12" fmla="*/ 16 w 33"/>
                  <a:gd name="T13" fmla="*/ 21 h 29"/>
                  <a:gd name="T14" fmla="*/ 6 w 33"/>
                  <a:gd name="T15" fmla="*/ 28 h 29"/>
                  <a:gd name="T16" fmla="*/ 10 w 33"/>
                  <a:gd name="T17" fmla="*/ 17 h 29"/>
                  <a:gd name="T18" fmla="*/ 0 w 33"/>
                  <a:gd name="T19" fmla="*/ 11 h 29"/>
                  <a:gd name="T20" fmla="*/ 12 w 33"/>
                  <a:gd name="T21" fmla="*/ 11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29"/>
                  <a:gd name="T35" fmla="*/ 33 w 33"/>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29">
                    <a:moveTo>
                      <a:pt x="12" y="11"/>
                    </a:moveTo>
                    <a:lnTo>
                      <a:pt x="16" y="0"/>
                    </a:lnTo>
                    <a:lnTo>
                      <a:pt x="19" y="11"/>
                    </a:lnTo>
                    <a:lnTo>
                      <a:pt x="32" y="11"/>
                    </a:lnTo>
                    <a:lnTo>
                      <a:pt x="22" y="17"/>
                    </a:lnTo>
                    <a:lnTo>
                      <a:pt x="26" y="28"/>
                    </a:lnTo>
                    <a:lnTo>
                      <a:pt x="16" y="21"/>
                    </a:lnTo>
                    <a:lnTo>
                      <a:pt x="6" y="28"/>
                    </a:lnTo>
                    <a:lnTo>
                      <a:pt x="10" y="17"/>
                    </a:lnTo>
                    <a:lnTo>
                      <a:pt x="0" y="11"/>
                    </a:lnTo>
                    <a:lnTo>
                      <a:pt x="12" y="11"/>
                    </a:lnTo>
                  </a:path>
                </a:pathLst>
              </a:custGeom>
              <a:solidFill>
                <a:srgbClr val="FF0000"/>
              </a:solidFill>
              <a:ln w="12700" cap="rnd">
                <a:solidFill>
                  <a:srgbClr val="FF0000"/>
                </a:solidFill>
                <a:round/>
                <a:headEnd/>
                <a:tailEnd/>
              </a:ln>
            </p:spPr>
            <p:txBody>
              <a:bodyPr/>
              <a:lstStyle/>
              <a:p>
                <a:endParaRPr lang="en-US"/>
              </a:p>
            </p:txBody>
          </p:sp>
          <p:sp>
            <p:nvSpPr>
              <p:cNvPr id="115863" name="Freeform 387"/>
              <p:cNvSpPr>
                <a:spLocks/>
              </p:cNvSpPr>
              <p:nvPr/>
            </p:nvSpPr>
            <p:spPr bwMode="auto">
              <a:xfrm>
                <a:off x="3119" y="3701"/>
                <a:ext cx="41" cy="40"/>
              </a:xfrm>
              <a:custGeom>
                <a:avLst/>
                <a:gdLst>
                  <a:gd name="T0" fmla="*/ 21 w 41"/>
                  <a:gd name="T1" fmla="*/ 0 h 40"/>
                  <a:gd name="T2" fmla="*/ 24 w 41"/>
                  <a:gd name="T3" fmla="*/ 13 h 40"/>
                  <a:gd name="T4" fmla="*/ 40 w 41"/>
                  <a:gd name="T5" fmla="*/ 13 h 40"/>
                  <a:gd name="T6" fmla="*/ 27 w 41"/>
                  <a:gd name="T7" fmla="*/ 25 h 40"/>
                  <a:gd name="T8" fmla="*/ 34 w 41"/>
                  <a:gd name="T9" fmla="*/ 39 h 40"/>
                  <a:gd name="T10" fmla="*/ 21 w 41"/>
                  <a:gd name="T11" fmla="*/ 31 h 40"/>
                  <a:gd name="T12" fmla="*/ 9 w 41"/>
                  <a:gd name="T13" fmla="*/ 39 h 40"/>
                  <a:gd name="T14" fmla="*/ 12 w 41"/>
                  <a:gd name="T15" fmla="*/ 25 h 40"/>
                  <a:gd name="T16" fmla="*/ 0 w 41"/>
                  <a:gd name="T17" fmla="*/ 13 h 40"/>
                  <a:gd name="T18" fmla="*/ 15 w 41"/>
                  <a:gd name="T19" fmla="*/ 13 h 40"/>
                  <a:gd name="T20" fmla="*/ 21 w 41"/>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40"/>
                  <a:gd name="T35" fmla="*/ 41 w 41"/>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40">
                    <a:moveTo>
                      <a:pt x="21" y="0"/>
                    </a:moveTo>
                    <a:lnTo>
                      <a:pt x="24" y="13"/>
                    </a:lnTo>
                    <a:lnTo>
                      <a:pt x="40" y="13"/>
                    </a:lnTo>
                    <a:lnTo>
                      <a:pt x="27" y="25"/>
                    </a:lnTo>
                    <a:lnTo>
                      <a:pt x="34" y="39"/>
                    </a:lnTo>
                    <a:lnTo>
                      <a:pt x="21" y="31"/>
                    </a:lnTo>
                    <a:lnTo>
                      <a:pt x="9" y="39"/>
                    </a:lnTo>
                    <a:lnTo>
                      <a:pt x="12" y="25"/>
                    </a:lnTo>
                    <a:lnTo>
                      <a:pt x="0" y="13"/>
                    </a:lnTo>
                    <a:lnTo>
                      <a:pt x="15" y="13"/>
                    </a:lnTo>
                    <a:lnTo>
                      <a:pt x="21" y="0"/>
                    </a:lnTo>
                  </a:path>
                </a:pathLst>
              </a:custGeom>
              <a:solidFill>
                <a:srgbClr val="FFFFFF"/>
              </a:solidFill>
              <a:ln w="12700" cap="rnd">
                <a:solidFill>
                  <a:srgbClr val="FFFFFF"/>
                </a:solidFill>
                <a:round/>
                <a:headEnd/>
                <a:tailEnd/>
              </a:ln>
            </p:spPr>
            <p:txBody>
              <a:bodyPr/>
              <a:lstStyle/>
              <a:p>
                <a:endParaRPr lang="en-US"/>
              </a:p>
            </p:txBody>
          </p:sp>
          <p:sp>
            <p:nvSpPr>
              <p:cNvPr id="115864" name="Freeform 388"/>
              <p:cNvSpPr>
                <a:spLocks/>
              </p:cNvSpPr>
              <p:nvPr/>
            </p:nvSpPr>
            <p:spPr bwMode="auto">
              <a:xfrm>
                <a:off x="3125" y="3708"/>
                <a:ext cx="30" cy="30"/>
              </a:xfrm>
              <a:custGeom>
                <a:avLst/>
                <a:gdLst>
                  <a:gd name="T0" fmla="*/ 12 w 30"/>
                  <a:gd name="T1" fmla="*/ 10 h 30"/>
                  <a:gd name="T2" fmla="*/ 16 w 30"/>
                  <a:gd name="T3" fmla="*/ 0 h 30"/>
                  <a:gd name="T4" fmla="*/ 18 w 30"/>
                  <a:gd name="T5" fmla="*/ 10 h 30"/>
                  <a:gd name="T6" fmla="*/ 29 w 30"/>
                  <a:gd name="T7" fmla="*/ 10 h 30"/>
                  <a:gd name="T8" fmla="*/ 22 w 30"/>
                  <a:gd name="T9" fmla="*/ 18 h 30"/>
                  <a:gd name="T10" fmla="*/ 25 w 30"/>
                  <a:gd name="T11" fmla="*/ 29 h 30"/>
                  <a:gd name="T12" fmla="*/ 16 w 30"/>
                  <a:gd name="T13" fmla="*/ 22 h 30"/>
                  <a:gd name="T14" fmla="*/ 6 w 30"/>
                  <a:gd name="T15" fmla="*/ 29 h 30"/>
                  <a:gd name="T16" fmla="*/ 9 w 30"/>
                  <a:gd name="T17" fmla="*/ 18 h 30"/>
                  <a:gd name="T18" fmla="*/ 0 w 30"/>
                  <a:gd name="T19" fmla="*/ 10 h 30"/>
                  <a:gd name="T20" fmla="*/ 12 w 30"/>
                  <a:gd name="T21" fmla="*/ 1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0"/>
                  <a:gd name="T35" fmla="*/ 30 w 3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0">
                    <a:moveTo>
                      <a:pt x="12" y="10"/>
                    </a:moveTo>
                    <a:lnTo>
                      <a:pt x="16" y="0"/>
                    </a:lnTo>
                    <a:lnTo>
                      <a:pt x="18" y="10"/>
                    </a:lnTo>
                    <a:lnTo>
                      <a:pt x="29" y="10"/>
                    </a:lnTo>
                    <a:lnTo>
                      <a:pt x="22" y="18"/>
                    </a:lnTo>
                    <a:lnTo>
                      <a:pt x="25" y="29"/>
                    </a:lnTo>
                    <a:lnTo>
                      <a:pt x="16" y="22"/>
                    </a:lnTo>
                    <a:lnTo>
                      <a:pt x="6" y="29"/>
                    </a:lnTo>
                    <a:lnTo>
                      <a:pt x="9" y="18"/>
                    </a:lnTo>
                    <a:lnTo>
                      <a:pt x="0" y="10"/>
                    </a:lnTo>
                    <a:lnTo>
                      <a:pt x="12" y="10"/>
                    </a:lnTo>
                  </a:path>
                </a:pathLst>
              </a:custGeom>
              <a:solidFill>
                <a:srgbClr val="FFFFFF"/>
              </a:solidFill>
              <a:ln w="12700" cap="rnd">
                <a:solidFill>
                  <a:srgbClr val="FFFFFF"/>
                </a:solidFill>
                <a:round/>
                <a:headEnd/>
                <a:tailEnd/>
              </a:ln>
            </p:spPr>
            <p:txBody>
              <a:bodyPr/>
              <a:lstStyle/>
              <a:p>
                <a:endParaRPr lang="en-US"/>
              </a:p>
            </p:txBody>
          </p:sp>
          <p:sp>
            <p:nvSpPr>
              <p:cNvPr id="115865" name="Freeform 389"/>
              <p:cNvSpPr>
                <a:spLocks/>
              </p:cNvSpPr>
              <p:nvPr/>
            </p:nvSpPr>
            <p:spPr bwMode="auto">
              <a:xfrm>
                <a:off x="3125" y="3708"/>
                <a:ext cx="30" cy="30"/>
              </a:xfrm>
              <a:custGeom>
                <a:avLst/>
                <a:gdLst>
                  <a:gd name="T0" fmla="*/ 12 w 30"/>
                  <a:gd name="T1" fmla="*/ 10 h 30"/>
                  <a:gd name="T2" fmla="*/ 16 w 30"/>
                  <a:gd name="T3" fmla="*/ 0 h 30"/>
                  <a:gd name="T4" fmla="*/ 18 w 30"/>
                  <a:gd name="T5" fmla="*/ 10 h 30"/>
                  <a:gd name="T6" fmla="*/ 29 w 30"/>
                  <a:gd name="T7" fmla="*/ 10 h 30"/>
                  <a:gd name="T8" fmla="*/ 22 w 30"/>
                  <a:gd name="T9" fmla="*/ 18 h 30"/>
                  <a:gd name="T10" fmla="*/ 25 w 30"/>
                  <a:gd name="T11" fmla="*/ 29 h 30"/>
                  <a:gd name="T12" fmla="*/ 16 w 30"/>
                  <a:gd name="T13" fmla="*/ 22 h 30"/>
                  <a:gd name="T14" fmla="*/ 6 w 30"/>
                  <a:gd name="T15" fmla="*/ 29 h 30"/>
                  <a:gd name="T16" fmla="*/ 9 w 30"/>
                  <a:gd name="T17" fmla="*/ 18 h 30"/>
                  <a:gd name="T18" fmla="*/ 0 w 30"/>
                  <a:gd name="T19" fmla="*/ 10 h 30"/>
                  <a:gd name="T20" fmla="*/ 12 w 30"/>
                  <a:gd name="T21" fmla="*/ 1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30"/>
                  <a:gd name="T35" fmla="*/ 30 w 30"/>
                  <a:gd name="T36" fmla="*/ 30 h 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30">
                    <a:moveTo>
                      <a:pt x="12" y="10"/>
                    </a:moveTo>
                    <a:lnTo>
                      <a:pt x="16" y="0"/>
                    </a:lnTo>
                    <a:lnTo>
                      <a:pt x="18" y="10"/>
                    </a:lnTo>
                    <a:lnTo>
                      <a:pt x="29" y="10"/>
                    </a:lnTo>
                    <a:lnTo>
                      <a:pt x="22" y="18"/>
                    </a:lnTo>
                    <a:lnTo>
                      <a:pt x="25" y="29"/>
                    </a:lnTo>
                    <a:lnTo>
                      <a:pt x="16" y="22"/>
                    </a:lnTo>
                    <a:lnTo>
                      <a:pt x="6" y="29"/>
                    </a:lnTo>
                    <a:lnTo>
                      <a:pt x="9" y="18"/>
                    </a:lnTo>
                    <a:lnTo>
                      <a:pt x="0" y="10"/>
                    </a:lnTo>
                    <a:lnTo>
                      <a:pt x="12" y="10"/>
                    </a:lnTo>
                  </a:path>
                </a:pathLst>
              </a:custGeom>
              <a:solidFill>
                <a:srgbClr val="FF0000"/>
              </a:solidFill>
              <a:ln w="12700" cap="rnd">
                <a:solidFill>
                  <a:srgbClr val="FF0000"/>
                </a:solidFill>
                <a:round/>
                <a:headEnd/>
                <a:tailEnd/>
              </a:ln>
            </p:spPr>
            <p:txBody>
              <a:bodyPr/>
              <a:lstStyle/>
              <a:p>
                <a:endParaRPr lang="en-US"/>
              </a:p>
            </p:txBody>
          </p:sp>
          <p:sp>
            <p:nvSpPr>
              <p:cNvPr id="115866" name="Freeform 390"/>
              <p:cNvSpPr>
                <a:spLocks/>
              </p:cNvSpPr>
              <p:nvPr/>
            </p:nvSpPr>
            <p:spPr bwMode="auto">
              <a:xfrm>
                <a:off x="3154" y="3806"/>
                <a:ext cx="48" cy="43"/>
              </a:xfrm>
              <a:custGeom>
                <a:avLst/>
                <a:gdLst>
                  <a:gd name="T0" fmla="*/ 21 w 48"/>
                  <a:gd name="T1" fmla="*/ 0 h 43"/>
                  <a:gd name="T2" fmla="*/ 28 w 48"/>
                  <a:gd name="T3" fmla="*/ 14 h 43"/>
                  <a:gd name="T4" fmla="*/ 47 w 48"/>
                  <a:gd name="T5" fmla="*/ 14 h 43"/>
                  <a:gd name="T6" fmla="*/ 31 w 48"/>
                  <a:gd name="T7" fmla="*/ 24 h 43"/>
                  <a:gd name="T8" fmla="*/ 37 w 48"/>
                  <a:gd name="T9" fmla="*/ 42 h 43"/>
                  <a:gd name="T10" fmla="*/ 21 w 48"/>
                  <a:gd name="T11" fmla="*/ 30 h 43"/>
                  <a:gd name="T12" fmla="*/ 9 w 48"/>
                  <a:gd name="T13" fmla="*/ 42 h 43"/>
                  <a:gd name="T14" fmla="*/ 15 w 48"/>
                  <a:gd name="T15" fmla="*/ 28 h 43"/>
                  <a:gd name="T16" fmla="*/ 0 w 48"/>
                  <a:gd name="T17" fmla="*/ 16 h 43"/>
                  <a:gd name="T18" fmla="*/ 18 w 48"/>
                  <a:gd name="T19" fmla="*/ 16 h 43"/>
                  <a:gd name="T20" fmla="*/ 21 w 48"/>
                  <a:gd name="T21" fmla="*/ 0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3"/>
                  <a:gd name="T35" fmla="*/ 48 w 48"/>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3">
                    <a:moveTo>
                      <a:pt x="21" y="0"/>
                    </a:moveTo>
                    <a:lnTo>
                      <a:pt x="28" y="14"/>
                    </a:lnTo>
                    <a:lnTo>
                      <a:pt x="47" y="14"/>
                    </a:lnTo>
                    <a:lnTo>
                      <a:pt x="31" y="24"/>
                    </a:lnTo>
                    <a:lnTo>
                      <a:pt x="37" y="42"/>
                    </a:lnTo>
                    <a:lnTo>
                      <a:pt x="21" y="30"/>
                    </a:lnTo>
                    <a:lnTo>
                      <a:pt x="9" y="42"/>
                    </a:lnTo>
                    <a:lnTo>
                      <a:pt x="15" y="28"/>
                    </a:lnTo>
                    <a:lnTo>
                      <a:pt x="0" y="16"/>
                    </a:lnTo>
                    <a:lnTo>
                      <a:pt x="18" y="16"/>
                    </a:lnTo>
                    <a:lnTo>
                      <a:pt x="21" y="0"/>
                    </a:lnTo>
                  </a:path>
                </a:pathLst>
              </a:custGeom>
              <a:solidFill>
                <a:srgbClr val="C0C0C0"/>
              </a:solidFill>
              <a:ln w="12700" cap="rnd">
                <a:solidFill>
                  <a:srgbClr val="000000"/>
                </a:solidFill>
                <a:round/>
                <a:headEnd/>
                <a:tailEnd/>
              </a:ln>
            </p:spPr>
            <p:txBody>
              <a:bodyPr/>
              <a:lstStyle/>
              <a:p>
                <a:endParaRPr lang="en-US"/>
              </a:p>
            </p:txBody>
          </p:sp>
          <p:sp>
            <p:nvSpPr>
              <p:cNvPr id="115867" name="Freeform 391"/>
              <p:cNvSpPr>
                <a:spLocks/>
              </p:cNvSpPr>
              <p:nvPr/>
            </p:nvSpPr>
            <p:spPr bwMode="auto">
              <a:xfrm>
                <a:off x="3154" y="3806"/>
                <a:ext cx="48" cy="43"/>
              </a:xfrm>
              <a:custGeom>
                <a:avLst/>
                <a:gdLst>
                  <a:gd name="T0" fmla="*/ 18 w 48"/>
                  <a:gd name="T1" fmla="*/ 14 h 43"/>
                  <a:gd name="T2" fmla="*/ 21 w 48"/>
                  <a:gd name="T3" fmla="*/ 0 h 43"/>
                  <a:gd name="T4" fmla="*/ 28 w 48"/>
                  <a:gd name="T5" fmla="*/ 14 h 43"/>
                  <a:gd name="T6" fmla="*/ 47 w 48"/>
                  <a:gd name="T7" fmla="*/ 14 h 43"/>
                  <a:gd name="T8" fmla="*/ 31 w 48"/>
                  <a:gd name="T9" fmla="*/ 24 h 43"/>
                  <a:gd name="T10" fmla="*/ 37 w 48"/>
                  <a:gd name="T11" fmla="*/ 42 h 43"/>
                  <a:gd name="T12" fmla="*/ 21 w 48"/>
                  <a:gd name="T13" fmla="*/ 30 h 43"/>
                  <a:gd name="T14" fmla="*/ 9 w 48"/>
                  <a:gd name="T15" fmla="*/ 42 h 43"/>
                  <a:gd name="T16" fmla="*/ 15 w 48"/>
                  <a:gd name="T17" fmla="*/ 28 h 43"/>
                  <a:gd name="T18" fmla="*/ 0 w 48"/>
                  <a:gd name="T19" fmla="*/ 14 h 43"/>
                  <a:gd name="T20" fmla="*/ 18 w 48"/>
                  <a:gd name="T21" fmla="*/ 14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3"/>
                  <a:gd name="T35" fmla="*/ 48 w 48"/>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3">
                    <a:moveTo>
                      <a:pt x="18" y="14"/>
                    </a:moveTo>
                    <a:lnTo>
                      <a:pt x="21" y="0"/>
                    </a:lnTo>
                    <a:lnTo>
                      <a:pt x="28" y="14"/>
                    </a:lnTo>
                    <a:lnTo>
                      <a:pt x="47" y="14"/>
                    </a:lnTo>
                    <a:lnTo>
                      <a:pt x="31" y="24"/>
                    </a:lnTo>
                    <a:lnTo>
                      <a:pt x="37" y="42"/>
                    </a:lnTo>
                    <a:lnTo>
                      <a:pt x="21" y="30"/>
                    </a:lnTo>
                    <a:lnTo>
                      <a:pt x="9" y="42"/>
                    </a:lnTo>
                    <a:lnTo>
                      <a:pt x="15" y="28"/>
                    </a:lnTo>
                    <a:lnTo>
                      <a:pt x="0" y="14"/>
                    </a:lnTo>
                    <a:lnTo>
                      <a:pt x="18" y="14"/>
                    </a:lnTo>
                  </a:path>
                </a:pathLst>
              </a:custGeom>
              <a:solidFill>
                <a:srgbClr val="FFFFFF"/>
              </a:solidFill>
              <a:ln w="12700" cap="rnd">
                <a:solidFill>
                  <a:srgbClr val="FFFFFF"/>
                </a:solidFill>
                <a:round/>
                <a:headEnd/>
                <a:tailEnd/>
              </a:ln>
            </p:spPr>
            <p:txBody>
              <a:bodyPr/>
              <a:lstStyle/>
              <a:p>
                <a:endParaRPr lang="en-US"/>
              </a:p>
            </p:txBody>
          </p:sp>
          <p:sp>
            <p:nvSpPr>
              <p:cNvPr id="115868" name="Freeform 392"/>
              <p:cNvSpPr>
                <a:spLocks/>
              </p:cNvSpPr>
              <p:nvPr/>
            </p:nvSpPr>
            <p:spPr bwMode="auto">
              <a:xfrm>
                <a:off x="3159" y="3809"/>
                <a:ext cx="35" cy="37"/>
              </a:xfrm>
              <a:custGeom>
                <a:avLst/>
                <a:gdLst>
                  <a:gd name="T0" fmla="*/ 12 w 35"/>
                  <a:gd name="T1" fmla="*/ 14 h 37"/>
                  <a:gd name="T2" fmla="*/ 15 w 35"/>
                  <a:gd name="T3" fmla="*/ 0 h 37"/>
                  <a:gd name="T4" fmla="*/ 21 w 35"/>
                  <a:gd name="T5" fmla="*/ 14 h 37"/>
                  <a:gd name="T6" fmla="*/ 34 w 35"/>
                  <a:gd name="T7" fmla="*/ 14 h 37"/>
                  <a:gd name="T8" fmla="*/ 21 w 35"/>
                  <a:gd name="T9" fmla="*/ 21 h 37"/>
                  <a:gd name="T10" fmla="*/ 27 w 35"/>
                  <a:gd name="T11" fmla="*/ 36 h 37"/>
                  <a:gd name="T12" fmla="*/ 15 w 35"/>
                  <a:gd name="T13" fmla="*/ 28 h 37"/>
                  <a:gd name="T14" fmla="*/ 6 w 35"/>
                  <a:gd name="T15" fmla="*/ 36 h 37"/>
                  <a:gd name="T16" fmla="*/ 9 w 35"/>
                  <a:gd name="T17" fmla="*/ 21 h 37"/>
                  <a:gd name="T18" fmla="*/ 0 w 35"/>
                  <a:gd name="T19" fmla="*/ 14 h 37"/>
                  <a:gd name="T20" fmla="*/ 12 w 35"/>
                  <a:gd name="T21" fmla="*/ 14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7"/>
                  <a:gd name="T35" fmla="*/ 35 w 35"/>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7">
                    <a:moveTo>
                      <a:pt x="12" y="14"/>
                    </a:moveTo>
                    <a:lnTo>
                      <a:pt x="15" y="0"/>
                    </a:lnTo>
                    <a:lnTo>
                      <a:pt x="21" y="14"/>
                    </a:lnTo>
                    <a:lnTo>
                      <a:pt x="34" y="14"/>
                    </a:lnTo>
                    <a:lnTo>
                      <a:pt x="21" y="21"/>
                    </a:lnTo>
                    <a:lnTo>
                      <a:pt x="27" y="36"/>
                    </a:lnTo>
                    <a:lnTo>
                      <a:pt x="15" y="28"/>
                    </a:lnTo>
                    <a:lnTo>
                      <a:pt x="6" y="36"/>
                    </a:lnTo>
                    <a:lnTo>
                      <a:pt x="9" y="21"/>
                    </a:lnTo>
                    <a:lnTo>
                      <a:pt x="0" y="14"/>
                    </a:lnTo>
                    <a:lnTo>
                      <a:pt x="12" y="14"/>
                    </a:lnTo>
                  </a:path>
                </a:pathLst>
              </a:custGeom>
              <a:solidFill>
                <a:srgbClr val="FFFFFF"/>
              </a:solidFill>
              <a:ln w="12700" cap="rnd">
                <a:solidFill>
                  <a:srgbClr val="FFFFFF"/>
                </a:solidFill>
                <a:round/>
                <a:headEnd/>
                <a:tailEnd/>
              </a:ln>
            </p:spPr>
            <p:txBody>
              <a:bodyPr/>
              <a:lstStyle/>
              <a:p>
                <a:endParaRPr lang="en-US"/>
              </a:p>
            </p:txBody>
          </p:sp>
          <p:sp>
            <p:nvSpPr>
              <p:cNvPr id="115869" name="Freeform 393"/>
              <p:cNvSpPr>
                <a:spLocks/>
              </p:cNvSpPr>
              <p:nvPr/>
            </p:nvSpPr>
            <p:spPr bwMode="auto">
              <a:xfrm>
                <a:off x="3159" y="3809"/>
                <a:ext cx="35" cy="37"/>
              </a:xfrm>
              <a:custGeom>
                <a:avLst/>
                <a:gdLst>
                  <a:gd name="T0" fmla="*/ 12 w 35"/>
                  <a:gd name="T1" fmla="*/ 14 h 37"/>
                  <a:gd name="T2" fmla="*/ 15 w 35"/>
                  <a:gd name="T3" fmla="*/ 0 h 37"/>
                  <a:gd name="T4" fmla="*/ 21 w 35"/>
                  <a:gd name="T5" fmla="*/ 14 h 37"/>
                  <a:gd name="T6" fmla="*/ 34 w 35"/>
                  <a:gd name="T7" fmla="*/ 14 h 37"/>
                  <a:gd name="T8" fmla="*/ 21 w 35"/>
                  <a:gd name="T9" fmla="*/ 21 h 37"/>
                  <a:gd name="T10" fmla="*/ 27 w 35"/>
                  <a:gd name="T11" fmla="*/ 36 h 37"/>
                  <a:gd name="T12" fmla="*/ 15 w 35"/>
                  <a:gd name="T13" fmla="*/ 28 h 37"/>
                  <a:gd name="T14" fmla="*/ 6 w 35"/>
                  <a:gd name="T15" fmla="*/ 36 h 37"/>
                  <a:gd name="T16" fmla="*/ 9 w 35"/>
                  <a:gd name="T17" fmla="*/ 21 h 37"/>
                  <a:gd name="T18" fmla="*/ 0 w 35"/>
                  <a:gd name="T19" fmla="*/ 14 h 37"/>
                  <a:gd name="T20" fmla="*/ 12 w 35"/>
                  <a:gd name="T21" fmla="*/ 14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7"/>
                  <a:gd name="T35" fmla="*/ 35 w 35"/>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7">
                    <a:moveTo>
                      <a:pt x="12" y="14"/>
                    </a:moveTo>
                    <a:lnTo>
                      <a:pt x="15" y="0"/>
                    </a:lnTo>
                    <a:lnTo>
                      <a:pt x="21" y="14"/>
                    </a:lnTo>
                    <a:lnTo>
                      <a:pt x="34" y="14"/>
                    </a:lnTo>
                    <a:lnTo>
                      <a:pt x="21" y="21"/>
                    </a:lnTo>
                    <a:lnTo>
                      <a:pt x="27" y="36"/>
                    </a:lnTo>
                    <a:lnTo>
                      <a:pt x="15" y="28"/>
                    </a:lnTo>
                    <a:lnTo>
                      <a:pt x="6" y="36"/>
                    </a:lnTo>
                    <a:lnTo>
                      <a:pt x="9" y="21"/>
                    </a:lnTo>
                    <a:lnTo>
                      <a:pt x="0" y="14"/>
                    </a:lnTo>
                    <a:lnTo>
                      <a:pt x="12" y="14"/>
                    </a:lnTo>
                  </a:path>
                </a:pathLst>
              </a:custGeom>
              <a:solidFill>
                <a:srgbClr val="FF0000"/>
              </a:solidFill>
              <a:ln w="12700" cap="rnd">
                <a:solidFill>
                  <a:srgbClr val="FF0000"/>
                </a:solidFill>
                <a:round/>
                <a:headEnd/>
                <a:tailEnd/>
              </a:ln>
            </p:spPr>
            <p:txBody>
              <a:bodyPr/>
              <a:lstStyle/>
              <a:p>
                <a:endParaRPr lang="en-US"/>
              </a:p>
            </p:txBody>
          </p:sp>
          <p:sp>
            <p:nvSpPr>
              <p:cNvPr id="115870" name="Freeform 394"/>
              <p:cNvSpPr>
                <a:spLocks/>
              </p:cNvSpPr>
              <p:nvPr/>
            </p:nvSpPr>
            <p:spPr bwMode="auto">
              <a:xfrm>
                <a:off x="2813" y="3601"/>
                <a:ext cx="247" cy="137"/>
              </a:xfrm>
              <a:custGeom>
                <a:avLst/>
                <a:gdLst>
                  <a:gd name="T0" fmla="*/ 24 w 247"/>
                  <a:gd name="T1" fmla="*/ 136 h 137"/>
                  <a:gd name="T2" fmla="*/ 0 w 247"/>
                  <a:gd name="T3" fmla="*/ 136 h 137"/>
                  <a:gd name="T4" fmla="*/ 0 w 247"/>
                  <a:gd name="T5" fmla="*/ 125 h 137"/>
                  <a:gd name="T6" fmla="*/ 71 w 247"/>
                  <a:gd name="T7" fmla="*/ 85 h 137"/>
                  <a:gd name="T8" fmla="*/ 0 w 247"/>
                  <a:gd name="T9" fmla="*/ 85 h 137"/>
                  <a:gd name="T10" fmla="*/ 0 w 247"/>
                  <a:gd name="T11" fmla="*/ 50 h 137"/>
                  <a:gd name="T12" fmla="*/ 71 w 247"/>
                  <a:gd name="T13" fmla="*/ 50 h 137"/>
                  <a:gd name="T14" fmla="*/ 0 w 247"/>
                  <a:gd name="T15" fmla="*/ 10 h 137"/>
                  <a:gd name="T16" fmla="*/ 0 w 247"/>
                  <a:gd name="T17" fmla="*/ 0 h 137"/>
                  <a:gd name="T18" fmla="*/ 24 w 247"/>
                  <a:gd name="T19" fmla="*/ 0 h 137"/>
                  <a:gd name="T20" fmla="*/ 102 w 247"/>
                  <a:gd name="T21" fmla="*/ 46 h 137"/>
                  <a:gd name="T22" fmla="*/ 102 w 247"/>
                  <a:gd name="T23" fmla="*/ 0 h 137"/>
                  <a:gd name="T24" fmla="*/ 143 w 247"/>
                  <a:gd name="T25" fmla="*/ 0 h 137"/>
                  <a:gd name="T26" fmla="*/ 143 w 247"/>
                  <a:gd name="T27" fmla="*/ 46 h 137"/>
                  <a:gd name="T28" fmla="*/ 221 w 247"/>
                  <a:gd name="T29" fmla="*/ 0 h 137"/>
                  <a:gd name="T30" fmla="*/ 246 w 247"/>
                  <a:gd name="T31" fmla="*/ 0 h 137"/>
                  <a:gd name="T32" fmla="*/ 246 w 247"/>
                  <a:gd name="T33" fmla="*/ 10 h 137"/>
                  <a:gd name="T34" fmla="*/ 174 w 247"/>
                  <a:gd name="T35" fmla="*/ 50 h 137"/>
                  <a:gd name="T36" fmla="*/ 246 w 247"/>
                  <a:gd name="T37" fmla="*/ 50 h 137"/>
                  <a:gd name="T38" fmla="*/ 246 w 247"/>
                  <a:gd name="T39" fmla="*/ 85 h 137"/>
                  <a:gd name="T40" fmla="*/ 174 w 247"/>
                  <a:gd name="T41" fmla="*/ 85 h 137"/>
                  <a:gd name="T42" fmla="*/ 246 w 247"/>
                  <a:gd name="T43" fmla="*/ 125 h 137"/>
                  <a:gd name="T44" fmla="*/ 246 w 247"/>
                  <a:gd name="T45" fmla="*/ 136 h 137"/>
                  <a:gd name="T46" fmla="*/ 221 w 247"/>
                  <a:gd name="T47" fmla="*/ 136 h 137"/>
                  <a:gd name="T48" fmla="*/ 143 w 247"/>
                  <a:gd name="T49" fmla="*/ 89 h 137"/>
                  <a:gd name="T50" fmla="*/ 143 w 247"/>
                  <a:gd name="T51" fmla="*/ 136 h 137"/>
                  <a:gd name="T52" fmla="*/ 102 w 247"/>
                  <a:gd name="T53" fmla="*/ 136 h 137"/>
                  <a:gd name="T54" fmla="*/ 102 w 247"/>
                  <a:gd name="T55" fmla="*/ 89 h 137"/>
                  <a:gd name="T56" fmla="*/ 24 w 247"/>
                  <a:gd name="T57" fmla="*/ 136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7"/>
                  <a:gd name="T88" fmla="*/ 0 h 137"/>
                  <a:gd name="T89" fmla="*/ 247 w 247"/>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7" h="137">
                    <a:moveTo>
                      <a:pt x="24" y="136"/>
                    </a:moveTo>
                    <a:lnTo>
                      <a:pt x="0" y="136"/>
                    </a:lnTo>
                    <a:lnTo>
                      <a:pt x="0" y="125"/>
                    </a:lnTo>
                    <a:lnTo>
                      <a:pt x="71" y="85"/>
                    </a:lnTo>
                    <a:lnTo>
                      <a:pt x="0" y="85"/>
                    </a:lnTo>
                    <a:lnTo>
                      <a:pt x="0" y="50"/>
                    </a:lnTo>
                    <a:lnTo>
                      <a:pt x="71" y="50"/>
                    </a:lnTo>
                    <a:lnTo>
                      <a:pt x="0" y="10"/>
                    </a:lnTo>
                    <a:lnTo>
                      <a:pt x="0" y="0"/>
                    </a:lnTo>
                    <a:lnTo>
                      <a:pt x="24" y="0"/>
                    </a:lnTo>
                    <a:lnTo>
                      <a:pt x="102" y="46"/>
                    </a:lnTo>
                    <a:lnTo>
                      <a:pt x="102" y="0"/>
                    </a:lnTo>
                    <a:lnTo>
                      <a:pt x="143" y="0"/>
                    </a:lnTo>
                    <a:lnTo>
                      <a:pt x="143" y="46"/>
                    </a:lnTo>
                    <a:lnTo>
                      <a:pt x="221" y="0"/>
                    </a:lnTo>
                    <a:lnTo>
                      <a:pt x="246" y="0"/>
                    </a:lnTo>
                    <a:lnTo>
                      <a:pt x="246" y="10"/>
                    </a:lnTo>
                    <a:lnTo>
                      <a:pt x="174" y="50"/>
                    </a:lnTo>
                    <a:lnTo>
                      <a:pt x="246" y="50"/>
                    </a:lnTo>
                    <a:lnTo>
                      <a:pt x="246" y="85"/>
                    </a:lnTo>
                    <a:lnTo>
                      <a:pt x="174" y="85"/>
                    </a:lnTo>
                    <a:lnTo>
                      <a:pt x="246" y="125"/>
                    </a:lnTo>
                    <a:lnTo>
                      <a:pt x="246" y="136"/>
                    </a:lnTo>
                    <a:lnTo>
                      <a:pt x="221" y="136"/>
                    </a:lnTo>
                    <a:lnTo>
                      <a:pt x="143" y="89"/>
                    </a:lnTo>
                    <a:lnTo>
                      <a:pt x="143" y="136"/>
                    </a:lnTo>
                    <a:lnTo>
                      <a:pt x="102" y="136"/>
                    </a:lnTo>
                    <a:lnTo>
                      <a:pt x="102" y="89"/>
                    </a:lnTo>
                    <a:lnTo>
                      <a:pt x="24" y="136"/>
                    </a:lnTo>
                  </a:path>
                </a:pathLst>
              </a:custGeom>
              <a:solidFill>
                <a:srgbClr val="FFFFFF"/>
              </a:solidFill>
              <a:ln w="12700" cap="rnd">
                <a:solidFill>
                  <a:srgbClr val="FFFFFF"/>
                </a:solidFill>
                <a:round/>
                <a:headEnd/>
                <a:tailEnd/>
              </a:ln>
            </p:spPr>
            <p:txBody>
              <a:bodyPr/>
              <a:lstStyle/>
              <a:p>
                <a:endParaRPr lang="en-US"/>
              </a:p>
            </p:txBody>
          </p:sp>
          <p:sp>
            <p:nvSpPr>
              <p:cNvPr id="115871" name="Freeform 395"/>
              <p:cNvSpPr>
                <a:spLocks/>
              </p:cNvSpPr>
              <p:nvPr/>
            </p:nvSpPr>
            <p:spPr bwMode="auto">
              <a:xfrm>
                <a:off x="2813" y="3601"/>
                <a:ext cx="247" cy="137"/>
              </a:xfrm>
              <a:custGeom>
                <a:avLst/>
                <a:gdLst>
                  <a:gd name="T0" fmla="*/ 133 w 247"/>
                  <a:gd name="T1" fmla="*/ 136 h 137"/>
                  <a:gd name="T2" fmla="*/ 112 w 247"/>
                  <a:gd name="T3" fmla="*/ 136 h 137"/>
                  <a:gd name="T4" fmla="*/ 112 w 247"/>
                  <a:gd name="T5" fmla="*/ 78 h 137"/>
                  <a:gd name="T6" fmla="*/ 0 w 247"/>
                  <a:gd name="T7" fmla="*/ 78 h 137"/>
                  <a:gd name="T8" fmla="*/ 0 w 247"/>
                  <a:gd name="T9" fmla="*/ 57 h 137"/>
                  <a:gd name="T10" fmla="*/ 112 w 247"/>
                  <a:gd name="T11" fmla="*/ 57 h 137"/>
                  <a:gd name="T12" fmla="*/ 112 w 247"/>
                  <a:gd name="T13" fmla="*/ 0 h 137"/>
                  <a:gd name="T14" fmla="*/ 133 w 247"/>
                  <a:gd name="T15" fmla="*/ 0 h 137"/>
                  <a:gd name="T16" fmla="*/ 133 w 247"/>
                  <a:gd name="T17" fmla="*/ 57 h 137"/>
                  <a:gd name="T18" fmla="*/ 246 w 247"/>
                  <a:gd name="T19" fmla="*/ 57 h 137"/>
                  <a:gd name="T20" fmla="*/ 246 w 247"/>
                  <a:gd name="T21" fmla="*/ 78 h 137"/>
                  <a:gd name="T22" fmla="*/ 133 w 247"/>
                  <a:gd name="T23" fmla="*/ 78 h 137"/>
                  <a:gd name="T24" fmla="*/ 133 w 247"/>
                  <a:gd name="T25" fmla="*/ 136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7"/>
                  <a:gd name="T40" fmla="*/ 0 h 137"/>
                  <a:gd name="T41" fmla="*/ 247 w 247"/>
                  <a:gd name="T42" fmla="*/ 137 h 1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7" h="137">
                    <a:moveTo>
                      <a:pt x="133" y="136"/>
                    </a:moveTo>
                    <a:lnTo>
                      <a:pt x="112" y="136"/>
                    </a:lnTo>
                    <a:lnTo>
                      <a:pt x="112" y="78"/>
                    </a:lnTo>
                    <a:lnTo>
                      <a:pt x="0" y="78"/>
                    </a:lnTo>
                    <a:lnTo>
                      <a:pt x="0" y="57"/>
                    </a:lnTo>
                    <a:lnTo>
                      <a:pt x="112" y="57"/>
                    </a:lnTo>
                    <a:lnTo>
                      <a:pt x="112" y="0"/>
                    </a:lnTo>
                    <a:lnTo>
                      <a:pt x="133" y="0"/>
                    </a:lnTo>
                    <a:lnTo>
                      <a:pt x="133" y="57"/>
                    </a:lnTo>
                    <a:lnTo>
                      <a:pt x="246" y="57"/>
                    </a:lnTo>
                    <a:lnTo>
                      <a:pt x="246" y="78"/>
                    </a:lnTo>
                    <a:lnTo>
                      <a:pt x="133" y="78"/>
                    </a:lnTo>
                    <a:lnTo>
                      <a:pt x="133" y="136"/>
                    </a:lnTo>
                  </a:path>
                </a:pathLst>
              </a:custGeom>
              <a:solidFill>
                <a:srgbClr val="FF0000"/>
              </a:solidFill>
              <a:ln w="12700" cap="rnd">
                <a:solidFill>
                  <a:srgbClr val="FF0000"/>
                </a:solidFill>
                <a:round/>
                <a:headEnd/>
                <a:tailEnd/>
              </a:ln>
            </p:spPr>
            <p:txBody>
              <a:bodyPr/>
              <a:lstStyle/>
              <a:p>
                <a:endParaRPr lang="en-US"/>
              </a:p>
            </p:txBody>
          </p:sp>
          <p:sp>
            <p:nvSpPr>
              <p:cNvPr id="115872" name="Freeform 396"/>
              <p:cNvSpPr>
                <a:spLocks/>
              </p:cNvSpPr>
              <p:nvPr/>
            </p:nvSpPr>
            <p:spPr bwMode="auto">
              <a:xfrm>
                <a:off x="2813" y="3601"/>
                <a:ext cx="90" cy="51"/>
              </a:xfrm>
              <a:custGeom>
                <a:avLst/>
                <a:gdLst>
                  <a:gd name="T0" fmla="*/ 0 w 90"/>
                  <a:gd name="T1" fmla="*/ 0 h 51"/>
                  <a:gd name="T2" fmla="*/ 0 w 90"/>
                  <a:gd name="T3" fmla="*/ 7 h 51"/>
                  <a:gd name="T4" fmla="*/ 76 w 90"/>
                  <a:gd name="T5" fmla="*/ 50 h 51"/>
                  <a:gd name="T6" fmla="*/ 89 w 90"/>
                  <a:gd name="T7" fmla="*/ 50 h 51"/>
                  <a:gd name="T8" fmla="*/ 0 w 90"/>
                  <a:gd name="T9" fmla="*/ 0 h 51"/>
                  <a:gd name="T10" fmla="*/ 0 60000 65536"/>
                  <a:gd name="T11" fmla="*/ 0 60000 65536"/>
                  <a:gd name="T12" fmla="*/ 0 60000 65536"/>
                  <a:gd name="T13" fmla="*/ 0 60000 65536"/>
                  <a:gd name="T14" fmla="*/ 0 60000 65536"/>
                  <a:gd name="T15" fmla="*/ 0 w 90"/>
                  <a:gd name="T16" fmla="*/ 0 h 51"/>
                  <a:gd name="T17" fmla="*/ 90 w 90"/>
                  <a:gd name="T18" fmla="*/ 51 h 51"/>
                </a:gdLst>
                <a:ahLst/>
                <a:cxnLst>
                  <a:cxn ang="T10">
                    <a:pos x="T0" y="T1"/>
                  </a:cxn>
                  <a:cxn ang="T11">
                    <a:pos x="T2" y="T3"/>
                  </a:cxn>
                  <a:cxn ang="T12">
                    <a:pos x="T4" y="T5"/>
                  </a:cxn>
                  <a:cxn ang="T13">
                    <a:pos x="T6" y="T7"/>
                  </a:cxn>
                  <a:cxn ang="T14">
                    <a:pos x="T8" y="T9"/>
                  </a:cxn>
                </a:cxnLst>
                <a:rect l="T15" t="T16" r="T17" b="T18"/>
                <a:pathLst>
                  <a:path w="90" h="51">
                    <a:moveTo>
                      <a:pt x="0" y="0"/>
                    </a:moveTo>
                    <a:lnTo>
                      <a:pt x="0" y="7"/>
                    </a:lnTo>
                    <a:lnTo>
                      <a:pt x="76" y="50"/>
                    </a:lnTo>
                    <a:lnTo>
                      <a:pt x="89" y="50"/>
                    </a:lnTo>
                    <a:lnTo>
                      <a:pt x="0" y="0"/>
                    </a:lnTo>
                  </a:path>
                </a:pathLst>
              </a:custGeom>
              <a:solidFill>
                <a:srgbClr val="FF0000"/>
              </a:solidFill>
              <a:ln w="12700" cap="rnd">
                <a:solidFill>
                  <a:srgbClr val="FF0000"/>
                </a:solidFill>
                <a:round/>
                <a:headEnd/>
                <a:tailEnd/>
              </a:ln>
            </p:spPr>
            <p:txBody>
              <a:bodyPr/>
              <a:lstStyle/>
              <a:p>
                <a:endParaRPr lang="en-US"/>
              </a:p>
            </p:txBody>
          </p:sp>
          <p:sp>
            <p:nvSpPr>
              <p:cNvPr id="115873" name="Freeform 397"/>
              <p:cNvSpPr>
                <a:spLocks/>
              </p:cNvSpPr>
              <p:nvPr/>
            </p:nvSpPr>
            <p:spPr bwMode="auto">
              <a:xfrm>
                <a:off x="2955" y="3601"/>
                <a:ext cx="104" cy="51"/>
              </a:xfrm>
              <a:custGeom>
                <a:avLst/>
                <a:gdLst>
                  <a:gd name="T0" fmla="*/ 103 w 104"/>
                  <a:gd name="T1" fmla="*/ 0 h 51"/>
                  <a:gd name="T2" fmla="*/ 90 w 104"/>
                  <a:gd name="T3" fmla="*/ 0 h 51"/>
                  <a:gd name="T4" fmla="*/ 0 w 104"/>
                  <a:gd name="T5" fmla="*/ 50 h 51"/>
                  <a:gd name="T6" fmla="*/ 12 w 104"/>
                  <a:gd name="T7" fmla="*/ 50 h 51"/>
                  <a:gd name="T8" fmla="*/ 103 w 104"/>
                  <a:gd name="T9" fmla="*/ 0 h 51"/>
                  <a:gd name="T10" fmla="*/ 0 60000 65536"/>
                  <a:gd name="T11" fmla="*/ 0 60000 65536"/>
                  <a:gd name="T12" fmla="*/ 0 60000 65536"/>
                  <a:gd name="T13" fmla="*/ 0 60000 65536"/>
                  <a:gd name="T14" fmla="*/ 0 60000 65536"/>
                  <a:gd name="T15" fmla="*/ 0 w 104"/>
                  <a:gd name="T16" fmla="*/ 0 h 51"/>
                  <a:gd name="T17" fmla="*/ 104 w 104"/>
                  <a:gd name="T18" fmla="*/ 51 h 51"/>
                </a:gdLst>
                <a:ahLst/>
                <a:cxnLst>
                  <a:cxn ang="T10">
                    <a:pos x="T0" y="T1"/>
                  </a:cxn>
                  <a:cxn ang="T11">
                    <a:pos x="T2" y="T3"/>
                  </a:cxn>
                  <a:cxn ang="T12">
                    <a:pos x="T4" y="T5"/>
                  </a:cxn>
                  <a:cxn ang="T13">
                    <a:pos x="T6" y="T7"/>
                  </a:cxn>
                  <a:cxn ang="T14">
                    <a:pos x="T8" y="T9"/>
                  </a:cxn>
                </a:cxnLst>
                <a:rect l="T15" t="T16" r="T17" b="T18"/>
                <a:pathLst>
                  <a:path w="104" h="51">
                    <a:moveTo>
                      <a:pt x="103" y="0"/>
                    </a:moveTo>
                    <a:lnTo>
                      <a:pt x="90" y="0"/>
                    </a:lnTo>
                    <a:lnTo>
                      <a:pt x="0" y="50"/>
                    </a:lnTo>
                    <a:lnTo>
                      <a:pt x="12" y="50"/>
                    </a:lnTo>
                    <a:lnTo>
                      <a:pt x="103" y="0"/>
                    </a:lnTo>
                  </a:path>
                </a:pathLst>
              </a:custGeom>
              <a:solidFill>
                <a:srgbClr val="FF0000"/>
              </a:solidFill>
              <a:ln w="12700" cap="rnd">
                <a:solidFill>
                  <a:srgbClr val="FF0000"/>
                </a:solidFill>
                <a:round/>
                <a:headEnd/>
                <a:tailEnd/>
              </a:ln>
            </p:spPr>
            <p:txBody>
              <a:bodyPr/>
              <a:lstStyle/>
              <a:p>
                <a:endParaRPr lang="en-US"/>
              </a:p>
            </p:txBody>
          </p:sp>
          <p:sp>
            <p:nvSpPr>
              <p:cNvPr id="115874" name="Freeform 398"/>
              <p:cNvSpPr>
                <a:spLocks/>
              </p:cNvSpPr>
              <p:nvPr/>
            </p:nvSpPr>
            <p:spPr bwMode="auto">
              <a:xfrm>
                <a:off x="2966" y="3686"/>
                <a:ext cx="94" cy="52"/>
              </a:xfrm>
              <a:custGeom>
                <a:avLst/>
                <a:gdLst>
                  <a:gd name="T0" fmla="*/ 93 w 94"/>
                  <a:gd name="T1" fmla="*/ 51 h 52"/>
                  <a:gd name="T2" fmla="*/ 93 w 94"/>
                  <a:gd name="T3" fmla="*/ 44 h 52"/>
                  <a:gd name="T4" fmla="*/ 15 w 94"/>
                  <a:gd name="T5" fmla="*/ 0 h 52"/>
                  <a:gd name="T6" fmla="*/ 0 w 94"/>
                  <a:gd name="T7" fmla="*/ 0 h 52"/>
                  <a:gd name="T8" fmla="*/ 93 w 94"/>
                  <a:gd name="T9" fmla="*/ 51 h 52"/>
                  <a:gd name="T10" fmla="*/ 0 60000 65536"/>
                  <a:gd name="T11" fmla="*/ 0 60000 65536"/>
                  <a:gd name="T12" fmla="*/ 0 60000 65536"/>
                  <a:gd name="T13" fmla="*/ 0 60000 65536"/>
                  <a:gd name="T14" fmla="*/ 0 60000 65536"/>
                  <a:gd name="T15" fmla="*/ 0 w 94"/>
                  <a:gd name="T16" fmla="*/ 0 h 52"/>
                  <a:gd name="T17" fmla="*/ 94 w 94"/>
                  <a:gd name="T18" fmla="*/ 52 h 52"/>
                </a:gdLst>
                <a:ahLst/>
                <a:cxnLst>
                  <a:cxn ang="T10">
                    <a:pos x="T0" y="T1"/>
                  </a:cxn>
                  <a:cxn ang="T11">
                    <a:pos x="T2" y="T3"/>
                  </a:cxn>
                  <a:cxn ang="T12">
                    <a:pos x="T4" y="T5"/>
                  </a:cxn>
                  <a:cxn ang="T13">
                    <a:pos x="T6" y="T7"/>
                  </a:cxn>
                  <a:cxn ang="T14">
                    <a:pos x="T8" y="T9"/>
                  </a:cxn>
                </a:cxnLst>
                <a:rect l="T15" t="T16" r="T17" b="T18"/>
                <a:pathLst>
                  <a:path w="94" h="52">
                    <a:moveTo>
                      <a:pt x="93" y="51"/>
                    </a:moveTo>
                    <a:lnTo>
                      <a:pt x="93" y="44"/>
                    </a:lnTo>
                    <a:lnTo>
                      <a:pt x="15" y="0"/>
                    </a:lnTo>
                    <a:lnTo>
                      <a:pt x="0" y="0"/>
                    </a:lnTo>
                    <a:lnTo>
                      <a:pt x="93" y="51"/>
                    </a:lnTo>
                  </a:path>
                </a:pathLst>
              </a:custGeom>
              <a:solidFill>
                <a:srgbClr val="FF0000"/>
              </a:solidFill>
              <a:ln w="12700" cap="rnd">
                <a:solidFill>
                  <a:srgbClr val="FF0000"/>
                </a:solidFill>
                <a:round/>
                <a:headEnd/>
                <a:tailEnd/>
              </a:ln>
            </p:spPr>
            <p:txBody>
              <a:bodyPr/>
              <a:lstStyle/>
              <a:p>
                <a:endParaRPr lang="en-US"/>
              </a:p>
            </p:txBody>
          </p:sp>
          <p:sp>
            <p:nvSpPr>
              <p:cNvPr id="115875" name="Freeform 399"/>
              <p:cNvSpPr>
                <a:spLocks/>
              </p:cNvSpPr>
              <p:nvPr/>
            </p:nvSpPr>
            <p:spPr bwMode="auto">
              <a:xfrm>
                <a:off x="2813" y="3686"/>
                <a:ext cx="107" cy="52"/>
              </a:xfrm>
              <a:custGeom>
                <a:avLst/>
                <a:gdLst>
                  <a:gd name="T0" fmla="*/ 0 w 107"/>
                  <a:gd name="T1" fmla="*/ 51 h 52"/>
                  <a:gd name="T2" fmla="*/ 15 w 107"/>
                  <a:gd name="T3" fmla="*/ 51 h 52"/>
                  <a:gd name="T4" fmla="*/ 106 w 107"/>
                  <a:gd name="T5" fmla="*/ 0 h 52"/>
                  <a:gd name="T6" fmla="*/ 93 w 107"/>
                  <a:gd name="T7" fmla="*/ 0 h 52"/>
                  <a:gd name="T8" fmla="*/ 0 w 107"/>
                  <a:gd name="T9" fmla="*/ 51 h 52"/>
                  <a:gd name="T10" fmla="*/ 0 60000 65536"/>
                  <a:gd name="T11" fmla="*/ 0 60000 65536"/>
                  <a:gd name="T12" fmla="*/ 0 60000 65536"/>
                  <a:gd name="T13" fmla="*/ 0 60000 65536"/>
                  <a:gd name="T14" fmla="*/ 0 60000 65536"/>
                  <a:gd name="T15" fmla="*/ 0 w 107"/>
                  <a:gd name="T16" fmla="*/ 0 h 52"/>
                  <a:gd name="T17" fmla="*/ 107 w 107"/>
                  <a:gd name="T18" fmla="*/ 52 h 52"/>
                </a:gdLst>
                <a:ahLst/>
                <a:cxnLst>
                  <a:cxn ang="T10">
                    <a:pos x="T0" y="T1"/>
                  </a:cxn>
                  <a:cxn ang="T11">
                    <a:pos x="T2" y="T3"/>
                  </a:cxn>
                  <a:cxn ang="T12">
                    <a:pos x="T4" y="T5"/>
                  </a:cxn>
                  <a:cxn ang="T13">
                    <a:pos x="T6" y="T7"/>
                  </a:cxn>
                  <a:cxn ang="T14">
                    <a:pos x="T8" y="T9"/>
                  </a:cxn>
                </a:cxnLst>
                <a:rect l="T15" t="T16" r="T17" b="T18"/>
                <a:pathLst>
                  <a:path w="107" h="52">
                    <a:moveTo>
                      <a:pt x="0" y="51"/>
                    </a:moveTo>
                    <a:lnTo>
                      <a:pt x="15" y="51"/>
                    </a:lnTo>
                    <a:lnTo>
                      <a:pt x="106" y="0"/>
                    </a:lnTo>
                    <a:lnTo>
                      <a:pt x="93" y="0"/>
                    </a:lnTo>
                    <a:lnTo>
                      <a:pt x="0" y="51"/>
                    </a:lnTo>
                  </a:path>
                </a:pathLst>
              </a:custGeom>
              <a:solidFill>
                <a:srgbClr val="FF0000"/>
              </a:solidFill>
              <a:ln w="12700" cap="rnd">
                <a:solidFill>
                  <a:srgbClr val="FF0000"/>
                </a:solidFill>
                <a:round/>
                <a:headEnd/>
                <a:tailEnd/>
              </a:ln>
            </p:spPr>
            <p:txBody>
              <a:bodyPr/>
              <a:lstStyle/>
              <a:p>
                <a:endParaRPr lang="en-US"/>
              </a:p>
            </p:txBody>
          </p:sp>
        </p:grpSp>
        <p:sp>
          <p:nvSpPr>
            <p:cNvPr id="115853" name="Rectangle 400"/>
            <p:cNvSpPr>
              <a:spLocks noChangeArrowheads="1"/>
            </p:cNvSpPr>
            <p:nvPr/>
          </p:nvSpPr>
          <p:spPr bwMode="auto">
            <a:xfrm>
              <a:off x="2775" y="3891"/>
              <a:ext cx="599" cy="256"/>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New Zealand</a:t>
              </a:r>
              <a:endParaRPr lang="en-US">
                <a:ea typeface="MS PGothic" pitchFamily="34" charset="-128"/>
              </a:endParaRPr>
            </a:p>
          </p:txBody>
        </p:sp>
      </p:grpSp>
      <p:grpSp>
        <p:nvGrpSpPr>
          <p:cNvPr id="86207" name="Group 401"/>
          <p:cNvGrpSpPr>
            <a:grpSpLocks/>
          </p:cNvGrpSpPr>
          <p:nvPr/>
        </p:nvGrpSpPr>
        <p:grpSpPr bwMode="auto">
          <a:xfrm>
            <a:off x="609600" y="4114800"/>
            <a:ext cx="995363" cy="722313"/>
            <a:chOff x="528" y="2715"/>
            <a:chExt cx="627" cy="455"/>
          </a:xfrm>
        </p:grpSpPr>
        <p:grpSp>
          <p:nvGrpSpPr>
            <p:cNvPr id="115847" name="Group 402"/>
            <p:cNvGrpSpPr>
              <a:grpSpLocks/>
            </p:cNvGrpSpPr>
            <p:nvPr/>
          </p:nvGrpSpPr>
          <p:grpSpPr bwMode="auto">
            <a:xfrm>
              <a:off x="574" y="2715"/>
              <a:ext cx="530" cy="292"/>
              <a:chOff x="574" y="2715"/>
              <a:chExt cx="530" cy="292"/>
            </a:xfrm>
          </p:grpSpPr>
          <p:sp>
            <p:nvSpPr>
              <p:cNvPr id="115849" name="Rectangle 403"/>
              <p:cNvSpPr>
                <a:spLocks noChangeArrowheads="1"/>
              </p:cNvSpPr>
              <p:nvPr/>
            </p:nvSpPr>
            <p:spPr bwMode="auto">
              <a:xfrm>
                <a:off x="574" y="2715"/>
                <a:ext cx="530" cy="95"/>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850" name="Rectangle 404"/>
              <p:cNvSpPr>
                <a:spLocks noChangeArrowheads="1"/>
              </p:cNvSpPr>
              <p:nvPr/>
            </p:nvSpPr>
            <p:spPr bwMode="auto">
              <a:xfrm>
                <a:off x="574" y="2815"/>
                <a:ext cx="530" cy="91"/>
              </a:xfrm>
              <a:prstGeom prst="rect">
                <a:avLst/>
              </a:prstGeom>
              <a:solidFill>
                <a:srgbClr val="0035B2"/>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851" name="Rectangle 405"/>
              <p:cNvSpPr>
                <a:spLocks noChangeArrowheads="1"/>
              </p:cNvSpPr>
              <p:nvPr/>
            </p:nvSpPr>
            <p:spPr bwMode="auto">
              <a:xfrm>
                <a:off x="574" y="2911"/>
                <a:ext cx="530" cy="96"/>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grpSp>
        <p:sp>
          <p:nvSpPr>
            <p:cNvPr id="115848" name="Rectangle 406"/>
            <p:cNvSpPr>
              <a:spLocks noChangeArrowheads="1"/>
            </p:cNvSpPr>
            <p:nvPr/>
          </p:nvSpPr>
          <p:spPr bwMode="auto">
            <a:xfrm>
              <a:off x="528" y="3020"/>
              <a:ext cx="627" cy="150"/>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Russia</a:t>
              </a:r>
              <a:endParaRPr lang="en-US">
                <a:ea typeface="MS PGothic" pitchFamily="34" charset="-128"/>
              </a:endParaRPr>
            </a:p>
          </p:txBody>
        </p:sp>
      </p:grpSp>
      <p:grpSp>
        <p:nvGrpSpPr>
          <p:cNvPr id="86268" name="Group 407"/>
          <p:cNvGrpSpPr>
            <a:grpSpLocks/>
          </p:cNvGrpSpPr>
          <p:nvPr/>
        </p:nvGrpSpPr>
        <p:grpSpPr bwMode="auto">
          <a:xfrm>
            <a:off x="381000" y="1905000"/>
            <a:ext cx="1260475" cy="733425"/>
            <a:chOff x="288" y="1356"/>
            <a:chExt cx="794" cy="462"/>
          </a:xfrm>
        </p:grpSpPr>
        <p:grpSp>
          <p:nvGrpSpPr>
            <p:cNvPr id="115781" name="Group 408"/>
            <p:cNvGrpSpPr>
              <a:grpSpLocks/>
            </p:cNvGrpSpPr>
            <p:nvPr/>
          </p:nvGrpSpPr>
          <p:grpSpPr bwMode="auto">
            <a:xfrm>
              <a:off x="411" y="1356"/>
              <a:ext cx="533" cy="279"/>
              <a:chOff x="411" y="1356"/>
              <a:chExt cx="533" cy="279"/>
            </a:xfrm>
          </p:grpSpPr>
          <p:sp>
            <p:nvSpPr>
              <p:cNvPr id="115783" name="Rectangle 409"/>
              <p:cNvSpPr>
                <a:spLocks noChangeArrowheads="1"/>
              </p:cNvSpPr>
              <p:nvPr/>
            </p:nvSpPr>
            <p:spPr bwMode="auto">
              <a:xfrm>
                <a:off x="412" y="1617"/>
                <a:ext cx="532" cy="18"/>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84" name="Rectangle 410"/>
              <p:cNvSpPr>
                <a:spLocks noChangeArrowheads="1"/>
              </p:cNvSpPr>
              <p:nvPr/>
            </p:nvSpPr>
            <p:spPr bwMode="auto">
              <a:xfrm>
                <a:off x="412" y="1594"/>
                <a:ext cx="532" cy="18"/>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85" name="Rectangle 411"/>
              <p:cNvSpPr>
                <a:spLocks noChangeArrowheads="1"/>
              </p:cNvSpPr>
              <p:nvPr/>
            </p:nvSpPr>
            <p:spPr bwMode="auto">
              <a:xfrm>
                <a:off x="412" y="1572"/>
                <a:ext cx="532" cy="18"/>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86" name="Rectangle 412"/>
              <p:cNvSpPr>
                <a:spLocks noChangeArrowheads="1"/>
              </p:cNvSpPr>
              <p:nvPr/>
            </p:nvSpPr>
            <p:spPr bwMode="auto">
              <a:xfrm>
                <a:off x="412" y="1553"/>
                <a:ext cx="532" cy="14"/>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87" name="Rectangle 413"/>
              <p:cNvSpPr>
                <a:spLocks noChangeArrowheads="1"/>
              </p:cNvSpPr>
              <p:nvPr/>
            </p:nvSpPr>
            <p:spPr bwMode="auto">
              <a:xfrm>
                <a:off x="412" y="1529"/>
                <a:ext cx="532" cy="19"/>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88" name="Rectangle 414"/>
              <p:cNvSpPr>
                <a:spLocks noChangeArrowheads="1"/>
              </p:cNvSpPr>
              <p:nvPr/>
            </p:nvSpPr>
            <p:spPr bwMode="auto">
              <a:xfrm>
                <a:off x="412" y="1507"/>
                <a:ext cx="532" cy="17"/>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89" name="Rectangle 415"/>
              <p:cNvSpPr>
                <a:spLocks noChangeArrowheads="1"/>
              </p:cNvSpPr>
              <p:nvPr/>
            </p:nvSpPr>
            <p:spPr bwMode="auto">
              <a:xfrm>
                <a:off x="412" y="1487"/>
                <a:ext cx="532" cy="16"/>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90" name="Rectangle 416"/>
              <p:cNvSpPr>
                <a:spLocks noChangeArrowheads="1"/>
              </p:cNvSpPr>
              <p:nvPr/>
            </p:nvSpPr>
            <p:spPr bwMode="auto">
              <a:xfrm>
                <a:off x="412" y="1466"/>
                <a:ext cx="532" cy="17"/>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91" name="Rectangle 417"/>
              <p:cNvSpPr>
                <a:spLocks noChangeArrowheads="1"/>
              </p:cNvSpPr>
              <p:nvPr/>
            </p:nvSpPr>
            <p:spPr bwMode="auto">
              <a:xfrm>
                <a:off x="412" y="1443"/>
                <a:ext cx="532" cy="18"/>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92" name="Rectangle 418"/>
              <p:cNvSpPr>
                <a:spLocks noChangeArrowheads="1"/>
              </p:cNvSpPr>
              <p:nvPr/>
            </p:nvSpPr>
            <p:spPr bwMode="auto">
              <a:xfrm>
                <a:off x="412" y="1420"/>
                <a:ext cx="532" cy="18"/>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93" name="Rectangle 419"/>
              <p:cNvSpPr>
                <a:spLocks noChangeArrowheads="1"/>
              </p:cNvSpPr>
              <p:nvPr/>
            </p:nvSpPr>
            <p:spPr bwMode="auto">
              <a:xfrm>
                <a:off x="412" y="1401"/>
                <a:ext cx="532" cy="15"/>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94" name="Rectangle 420"/>
              <p:cNvSpPr>
                <a:spLocks noChangeArrowheads="1"/>
              </p:cNvSpPr>
              <p:nvPr/>
            </p:nvSpPr>
            <p:spPr bwMode="auto">
              <a:xfrm>
                <a:off x="412" y="1379"/>
                <a:ext cx="532" cy="17"/>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95" name="Rectangle 421"/>
              <p:cNvSpPr>
                <a:spLocks noChangeArrowheads="1"/>
              </p:cNvSpPr>
              <p:nvPr/>
            </p:nvSpPr>
            <p:spPr bwMode="auto">
              <a:xfrm>
                <a:off x="412" y="1356"/>
                <a:ext cx="532" cy="18"/>
              </a:xfrm>
              <a:prstGeom prst="rect">
                <a:avLst/>
              </a:prstGeom>
              <a:solidFill>
                <a:srgbClr val="FF0000"/>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96" name="Rectangle 422"/>
              <p:cNvSpPr>
                <a:spLocks noChangeArrowheads="1"/>
              </p:cNvSpPr>
              <p:nvPr/>
            </p:nvSpPr>
            <p:spPr bwMode="auto">
              <a:xfrm>
                <a:off x="412" y="1356"/>
                <a:ext cx="210" cy="147"/>
              </a:xfrm>
              <a:prstGeom prst="rect">
                <a:avLst/>
              </a:prstGeom>
              <a:solidFill>
                <a:srgbClr val="00007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97" name="Freeform 423"/>
              <p:cNvSpPr>
                <a:spLocks/>
              </p:cNvSpPr>
              <p:nvPr/>
            </p:nvSpPr>
            <p:spPr bwMode="auto">
              <a:xfrm>
                <a:off x="411" y="1362"/>
                <a:ext cx="18" cy="17"/>
              </a:xfrm>
              <a:custGeom>
                <a:avLst/>
                <a:gdLst>
                  <a:gd name="T0" fmla="*/ 13 w 18"/>
                  <a:gd name="T1" fmla="*/ 16 h 17"/>
                  <a:gd name="T2" fmla="*/ 10 w 18"/>
                  <a:gd name="T3" fmla="*/ 11 h 17"/>
                  <a:gd name="T4" fmla="*/ 3 w 18"/>
                  <a:gd name="T5" fmla="*/ 16 h 17"/>
                  <a:gd name="T6" fmla="*/ 7 w 18"/>
                  <a:gd name="T7" fmla="*/ 11 h 17"/>
                  <a:gd name="T8" fmla="*/ 0 w 18"/>
                  <a:gd name="T9" fmla="*/ 5 h 17"/>
                  <a:gd name="T10" fmla="*/ 7 w 18"/>
                  <a:gd name="T11" fmla="*/ 5 h 17"/>
                  <a:gd name="T12" fmla="*/ 10 w 18"/>
                  <a:gd name="T13" fmla="*/ 0 h 17"/>
                  <a:gd name="T14" fmla="*/ 10 w 18"/>
                  <a:gd name="T15" fmla="*/ 5 h 17"/>
                  <a:gd name="T16" fmla="*/ 17 w 18"/>
                  <a:gd name="T17" fmla="*/ 5 h 17"/>
                  <a:gd name="T18" fmla="*/ 13 w 18"/>
                  <a:gd name="T19" fmla="*/ 11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10" y="11"/>
                    </a:lnTo>
                    <a:lnTo>
                      <a:pt x="3" y="16"/>
                    </a:lnTo>
                    <a:lnTo>
                      <a:pt x="7" y="11"/>
                    </a:lnTo>
                    <a:lnTo>
                      <a:pt x="0" y="5"/>
                    </a:lnTo>
                    <a:lnTo>
                      <a:pt x="7" y="5"/>
                    </a:lnTo>
                    <a:lnTo>
                      <a:pt x="10" y="0"/>
                    </a:lnTo>
                    <a:lnTo>
                      <a:pt x="10" y="5"/>
                    </a:lnTo>
                    <a:lnTo>
                      <a:pt x="17" y="5"/>
                    </a:lnTo>
                    <a:lnTo>
                      <a:pt x="13" y="11"/>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798" name="Freeform 424"/>
              <p:cNvSpPr>
                <a:spLocks/>
              </p:cNvSpPr>
              <p:nvPr/>
            </p:nvSpPr>
            <p:spPr bwMode="auto">
              <a:xfrm>
                <a:off x="447" y="1362"/>
                <a:ext cx="17" cy="17"/>
              </a:xfrm>
              <a:custGeom>
                <a:avLst/>
                <a:gdLst>
                  <a:gd name="T0" fmla="*/ 12 w 17"/>
                  <a:gd name="T1" fmla="*/ 16 h 17"/>
                  <a:gd name="T2" fmla="*/ 9 w 17"/>
                  <a:gd name="T3" fmla="*/ 11 h 17"/>
                  <a:gd name="T4" fmla="*/ 3 w 17"/>
                  <a:gd name="T5" fmla="*/ 16 h 17"/>
                  <a:gd name="T6" fmla="*/ 6 w 17"/>
                  <a:gd name="T7" fmla="*/ 11 h 17"/>
                  <a:gd name="T8" fmla="*/ 0 w 17"/>
                  <a:gd name="T9" fmla="*/ 5 h 17"/>
                  <a:gd name="T10" fmla="*/ 6 w 17"/>
                  <a:gd name="T11" fmla="*/ 5 h 17"/>
                  <a:gd name="T12" fmla="*/ 9 w 17"/>
                  <a:gd name="T13" fmla="*/ 0 h 17"/>
                  <a:gd name="T14" fmla="*/ 9 w 17"/>
                  <a:gd name="T15" fmla="*/ 5 h 17"/>
                  <a:gd name="T16" fmla="*/ 16 w 17"/>
                  <a:gd name="T17" fmla="*/ 5 h 17"/>
                  <a:gd name="T18" fmla="*/ 12 w 17"/>
                  <a:gd name="T19" fmla="*/ 11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1"/>
                    </a:lnTo>
                    <a:lnTo>
                      <a:pt x="3" y="16"/>
                    </a:lnTo>
                    <a:lnTo>
                      <a:pt x="6" y="11"/>
                    </a:lnTo>
                    <a:lnTo>
                      <a:pt x="0" y="5"/>
                    </a:lnTo>
                    <a:lnTo>
                      <a:pt x="6" y="5"/>
                    </a:lnTo>
                    <a:lnTo>
                      <a:pt x="9" y="0"/>
                    </a:lnTo>
                    <a:lnTo>
                      <a:pt x="9" y="5"/>
                    </a:lnTo>
                    <a:lnTo>
                      <a:pt x="16" y="5"/>
                    </a:lnTo>
                    <a:lnTo>
                      <a:pt x="12" y="11"/>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799" name="Freeform 425"/>
              <p:cNvSpPr>
                <a:spLocks/>
              </p:cNvSpPr>
              <p:nvPr/>
            </p:nvSpPr>
            <p:spPr bwMode="auto">
              <a:xfrm>
                <a:off x="485" y="1362"/>
                <a:ext cx="17" cy="17"/>
              </a:xfrm>
              <a:custGeom>
                <a:avLst/>
                <a:gdLst>
                  <a:gd name="T0" fmla="*/ 12 w 17"/>
                  <a:gd name="T1" fmla="*/ 16 h 17"/>
                  <a:gd name="T2" fmla="*/ 10 w 17"/>
                  <a:gd name="T3" fmla="*/ 11 h 17"/>
                  <a:gd name="T4" fmla="*/ 3 w 17"/>
                  <a:gd name="T5" fmla="*/ 16 h 17"/>
                  <a:gd name="T6" fmla="*/ 6 w 17"/>
                  <a:gd name="T7" fmla="*/ 11 h 17"/>
                  <a:gd name="T8" fmla="*/ 0 w 17"/>
                  <a:gd name="T9" fmla="*/ 5 h 17"/>
                  <a:gd name="T10" fmla="*/ 6 w 17"/>
                  <a:gd name="T11" fmla="*/ 5 h 17"/>
                  <a:gd name="T12" fmla="*/ 10 w 17"/>
                  <a:gd name="T13" fmla="*/ 0 h 17"/>
                  <a:gd name="T14" fmla="*/ 10 w 17"/>
                  <a:gd name="T15" fmla="*/ 5 h 17"/>
                  <a:gd name="T16" fmla="*/ 16 w 17"/>
                  <a:gd name="T17" fmla="*/ 5 h 17"/>
                  <a:gd name="T18" fmla="*/ 12 w 17"/>
                  <a:gd name="T19" fmla="*/ 11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10" y="11"/>
                    </a:lnTo>
                    <a:lnTo>
                      <a:pt x="3" y="16"/>
                    </a:lnTo>
                    <a:lnTo>
                      <a:pt x="6" y="11"/>
                    </a:lnTo>
                    <a:lnTo>
                      <a:pt x="0" y="5"/>
                    </a:lnTo>
                    <a:lnTo>
                      <a:pt x="6" y="5"/>
                    </a:lnTo>
                    <a:lnTo>
                      <a:pt x="10" y="0"/>
                    </a:lnTo>
                    <a:lnTo>
                      <a:pt x="10" y="5"/>
                    </a:lnTo>
                    <a:lnTo>
                      <a:pt x="16" y="5"/>
                    </a:lnTo>
                    <a:lnTo>
                      <a:pt x="12" y="11"/>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00" name="Freeform 426"/>
              <p:cNvSpPr>
                <a:spLocks/>
              </p:cNvSpPr>
              <p:nvPr/>
            </p:nvSpPr>
            <p:spPr bwMode="auto">
              <a:xfrm>
                <a:off x="524" y="1362"/>
                <a:ext cx="17" cy="17"/>
              </a:xfrm>
              <a:custGeom>
                <a:avLst/>
                <a:gdLst>
                  <a:gd name="T0" fmla="*/ 13 w 17"/>
                  <a:gd name="T1" fmla="*/ 16 h 17"/>
                  <a:gd name="T2" fmla="*/ 9 w 17"/>
                  <a:gd name="T3" fmla="*/ 11 h 17"/>
                  <a:gd name="T4" fmla="*/ 2 w 17"/>
                  <a:gd name="T5" fmla="*/ 16 h 17"/>
                  <a:gd name="T6" fmla="*/ 6 w 17"/>
                  <a:gd name="T7" fmla="*/ 11 h 17"/>
                  <a:gd name="T8" fmla="*/ 0 w 17"/>
                  <a:gd name="T9" fmla="*/ 5 h 17"/>
                  <a:gd name="T10" fmla="*/ 6 w 17"/>
                  <a:gd name="T11" fmla="*/ 5 h 17"/>
                  <a:gd name="T12" fmla="*/ 9 w 17"/>
                  <a:gd name="T13" fmla="*/ 0 h 17"/>
                  <a:gd name="T14" fmla="*/ 9 w 17"/>
                  <a:gd name="T15" fmla="*/ 5 h 17"/>
                  <a:gd name="T16" fmla="*/ 16 w 17"/>
                  <a:gd name="T17" fmla="*/ 5 h 17"/>
                  <a:gd name="T18" fmla="*/ 13 w 17"/>
                  <a:gd name="T19" fmla="*/ 11 h 17"/>
                  <a:gd name="T20" fmla="*/ 13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3" y="16"/>
                    </a:moveTo>
                    <a:lnTo>
                      <a:pt x="9" y="11"/>
                    </a:lnTo>
                    <a:lnTo>
                      <a:pt x="2" y="16"/>
                    </a:lnTo>
                    <a:lnTo>
                      <a:pt x="6" y="11"/>
                    </a:lnTo>
                    <a:lnTo>
                      <a:pt x="0" y="5"/>
                    </a:lnTo>
                    <a:lnTo>
                      <a:pt x="6" y="5"/>
                    </a:lnTo>
                    <a:lnTo>
                      <a:pt x="9" y="0"/>
                    </a:lnTo>
                    <a:lnTo>
                      <a:pt x="9" y="5"/>
                    </a:lnTo>
                    <a:lnTo>
                      <a:pt x="16" y="5"/>
                    </a:lnTo>
                    <a:lnTo>
                      <a:pt x="13" y="11"/>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01" name="Freeform 427"/>
              <p:cNvSpPr>
                <a:spLocks/>
              </p:cNvSpPr>
              <p:nvPr/>
            </p:nvSpPr>
            <p:spPr bwMode="auto">
              <a:xfrm>
                <a:off x="562" y="1362"/>
                <a:ext cx="17" cy="17"/>
              </a:xfrm>
              <a:custGeom>
                <a:avLst/>
                <a:gdLst>
                  <a:gd name="T0" fmla="*/ 12 w 17"/>
                  <a:gd name="T1" fmla="*/ 16 h 17"/>
                  <a:gd name="T2" fmla="*/ 9 w 17"/>
                  <a:gd name="T3" fmla="*/ 11 h 17"/>
                  <a:gd name="T4" fmla="*/ 3 w 17"/>
                  <a:gd name="T5" fmla="*/ 16 h 17"/>
                  <a:gd name="T6" fmla="*/ 6 w 17"/>
                  <a:gd name="T7" fmla="*/ 11 h 17"/>
                  <a:gd name="T8" fmla="*/ 0 w 17"/>
                  <a:gd name="T9" fmla="*/ 5 h 17"/>
                  <a:gd name="T10" fmla="*/ 6 w 17"/>
                  <a:gd name="T11" fmla="*/ 5 h 17"/>
                  <a:gd name="T12" fmla="*/ 9 w 17"/>
                  <a:gd name="T13" fmla="*/ 0 h 17"/>
                  <a:gd name="T14" fmla="*/ 9 w 17"/>
                  <a:gd name="T15" fmla="*/ 5 h 17"/>
                  <a:gd name="T16" fmla="*/ 16 w 17"/>
                  <a:gd name="T17" fmla="*/ 5 h 17"/>
                  <a:gd name="T18" fmla="*/ 9 w 17"/>
                  <a:gd name="T19" fmla="*/ 11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1"/>
                    </a:lnTo>
                    <a:lnTo>
                      <a:pt x="3" y="16"/>
                    </a:lnTo>
                    <a:lnTo>
                      <a:pt x="6" y="11"/>
                    </a:lnTo>
                    <a:lnTo>
                      <a:pt x="0" y="5"/>
                    </a:lnTo>
                    <a:lnTo>
                      <a:pt x="6" y="5"/>
                    </a:lnTo>
                    <a:lnTo>
                      <a:pt x="9" y="0"/>
                    </a:lnTo>
                    <a:lnTo>
                      <a:pt x="9" y="5"/>
                    </a:lnTo>
                    <a:lnTo>
                      <a:pt x="16" y="5"/>
                    </a:lnTo>
                    <a:lnTo>
                      <a:pt x="9" y="11"/>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02" name="Freeform 428"/>
              <p:cNvSpPr>
                <a:spLocks/>
              </p:cNvSpPr>
              <p:nvPr/>
            </p:nvSpPr>
            <p:spPr bwMode="auto">
              <a:xfrm>
                <a:off x="599" y="1362"/>
                <a:ext cx="18" cy="17"/>
              </a:xfrm>
              <a:custGeom>
                <a:avLst/>
                <a:gdLst>
                  <a:gd name="T0" fmla="*/ 13 w 18"/>
                  <a:gd name="T1" fmla="*/ 16 h 17"/>
                  <a:gd name="T2" fmla="*/ 10 w 18"/>
                  <a:gd name="T3" fmla="*/ 11 h 17"/>
                  <a:gd name="T4" fmla="*/ 3 w 18"/>
                  <a:gd name="T5" fmla="*/ 16 h 17"/>
                  <a:gd name="T6" fmla="*/ 7 w 18"/>
                  <a:gd name="T7" fmla="*/ 11 h 17"/>
                  <a:gd name="T8" fmla="*/ 0 w 18"/>
                  <a:gd name="T9" fmla="*/ 5 h 17"/>
                  <a:gd name="T10" fmla="*/ 7 w 18"/>
                  <a:gd name="T11" fmla="*/ 5 h 17"/>
                  <a:gd name="T12" fmla="*/ 10 w 18"/>
                  <a:gd name="T13" fmla="*/ 0 h 17"/>
                  <a:gd name="T14" fmla="*/ 10 w 18"/>
                  <a:gd name="T15" fmla="*/ 5 h 17"/>
                  <a:gd name="T16" fmla="*/ 17 w 18"/>
                  <a:gd name="T17" fmla="*/ 5 h 17"/>
                  <a:gd name="T18" fmla="*/ 10 w 18"/>
                  <a:gd name="T19" fmla="*/ 11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10" y="11"/>
                    </a:lnTo>
                    <a:lnTo>
                      <a:pt x="3" y="16"/>
                    </a:lnTo>
                    <a:lnTo>
                      <a:pt x="7" y="11"/>
                    </a:lnTo>
                    <a:lnTo>
                      <a:pt x="0" y="5"/>
                    </a:lnTo>
                    <a:lnTo>
                      <a:pt x="7" y="5"/>
                    </a:lnTo>
                    <a:lnTo>
                      <a:pt x="10" y="0"/>
                    </a:lnTo>
                    <a:lnTo>
                      <a:pt x="10" y="5"/>
                    </a:lnTo>
                    <a:lnTo>
                      <a:pt x="17" y="5"/>
                    </a:lnTo>
                    <a:lnTo>
                      <a:pt x="10" y="11"/>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03" name="Freeform 429"/>
              <p:cNvSpPr>
                <a:spLocks/>
              </p:cNvSpPr>
              <p:nvPr/>
            </p:nvSpPr>
            <p:spPr bwMode="auto">
              <a:xfrm>
                <a:off x="581" y="1378"/>
                <a:ext cx="17" cy="17"/>
              </a:xfrm>
              <a:custGeom>
                <a:avLst/>
                <a:gdLst>
                  <a:gd name="T0" fmla="*/ 16 w 17"/>
                  <a:gd name="T1" fmla="*/ 16 h 17"/>
                  <a:gd name="T2" fmla="*/ 7 w 17"/>
                  <a:gd name="T3" fmla="*/ 10 h 17"/>
                  <a:gd name="T4" fmla="*/ 3 w 17"/>
                  <a:gd name="T5" fmla="*/ 16 h 17"/>
                  <a:gd name="T6" fmla="*/ 3 w 17"/>
                  <a:gd name="T7" fmla="*/ 10 h 17"/>
                  <a:gd name="T8" fmla="*/ 0 w 17"/>
                  <a:gd name="T9" fmla="*/ 5 h 17"/>
                  <a:gd name="T10" fmla="*/ 7 w 17"/>
                  <a:gd name="T11" fmla="*/ 5 h 17"/>
                  <a:gd name="T12" fmla="*/ 7 w 17"/>
                  <a:gd name="T13" fmla="*/ 0 h 17"/>
                  <a:gd name="T14" fmla="*/ 11 w 17"/>
                  <a:gd name="T15" fmla="*/ 5 h 17"/>
                  <a:gd name="T16" fmla="*/ 16 w 17"/>
                  <a:gd name="T17" fmla="*/ 5 h 17"/>
                  <a:gd name="T18" fmla="*/ 11 w 17"/>
                  <a:gd name="T19" fmla="*/ 10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6"/>
                    </a:moveTo>
                    <a:lnTo>
                      <a:pt x="7" y="10"/>
                    </a:lnTo>
                    <a:lnTo>
                      <a:pt x="3" y="16"/>
                    </a:lnTo>
                    <a:lnTo>
                      <a:pt x="3" y="10"/>
                    </a:lnTo>
                    <a:lnTo>
                      <a:pt x="0" y="5"/>
                    </a:lnTo>
                    <a:lnTo>
                      <a:pt x="7" y="5"/>
                    </a:lnTo>
                    <a:lnTo>
                      <a:pt x="7" y="0"/>
                    </a:lnTo>
                    <a:lnTo>
                      <a:pt x="11" y="5"/>
                    </a:lnTo>
                    <a:lnTo>
                      <a:pt x="16" y="5"/>
                    </a:lnTo>
                    <a:lnTo>
                      <a:pt x="11" y="10"/>
                    </a:lnTo>
                    <a:lnTo>
                      <a:pt x="16" y="16"/>
                    </a:lnTo>
                  </a:path>
                </a:pathLst>
              </a:custGeom>
              <a:solidFill>
                <a:srgbClr val="FFFFFF"/>
              </a:solidFill>
              <a:ln w="12700" cap="rnd">
                <a:solidFill>
                  <a:srgbClr val="00007F"/>
                </a:solidFill>
                <a:round/>
                <a:headEnd/>
                <a:tailEnd/>
              </a:ln>
            </p:spPr>
            <p:txBody>
              <a:bodyPr/>
              <a:lstStyle/>
              <a:p>
                <a:endParaRPr lang="en-US"/>
              </a:p>
            </p:txBody>
          </p:sp>
          <p:sp>
            <p:nvSpPr>
              <p:cNvPr id="115804" name="Freeform 430"/>
              <p:cNvSpPr>
                <a:spLocks/>
              </p:cNvSpPr>
              <p:nvPr/>
            </p:nvSpPr>
            <p:spPr bwMode="auto">
              <a:xfrm>
                <a:off x="545" y="1378"/>
                <a:ext cx="17" cy="17"/>
              </a:xfrm>
              <a:custGeom>
                <a:avLst/>
                <a:gdLst>
                  <a:gd name="T0" fmla="*/ 16 w 17"/>
                  <a:gd name="T1" fmla="*/ 16 h 17"/>
                  <a:gd name="T2" fmla="*/ 8 w 17"/>
                  <a:gd name="T3" fmla="*/ 10 h 17"/>
                  <a:gd name="T4" fmla="*/ 4 w 17"/>
                  <a:gd name="T5" fmla="*/ 16 h 17"/>
                  <a:gd name="T6" fmla="*/ 4 w 17"/>
                  <a:gd name="T7" fmla="*/ 10 h 17"/>
                  <a:gd name="T8" fmla="*/ 0 w 17"/>
                  <a:gd name="T9" fmla="*/ 5 h 17"/>
                  <a:gd name="T10" fmla="*/ 8 w 17"/>
                  <a:gd name="T11" fmla="*/ 5 h 17"/>
                  <a:gd name="T12" fmla="*/ 8 w 17"/>
                  <a:gd name="T13" fmla="*/ 0 h 17"/>
                  <a:gd name="T14" fmla="*/ 11 w 17"/>
                  <a:gd name="T15" fmla="*/ 5 h 17"/>
                  <a:gd name="T16" fmla="*/ 16 w 17"/>
                  <a:gd name="T17" fmla="*/ 5 h 17"/>
                  <a:gd name="T18" fmla="*/ 11 w 17"/>
                  <a:gd name="T19" fmla="*/ 10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6"/>
                    </a:moveTo>
                    <a:lnTo>
                      <a:pt x="8" y="10"/>
                    </a:lnTo>
                    <a:lnTo>
                      <a:pt x="4" y="16"/>
                    </a:lnTo>
                    <a:lnTo>
                      <a:pt x="4" y="10"/>
                    </a:lnTo>
                    <a:lnTo>
                      <a:pt x="0" y="5"/>
                    </a:lnTo>
                    <a:lnTo>
                      <a:pt x="8" y="5"/>
                    </a:lnTo>
                    <a:lnTo>
                      <a:pt x="8" y="0"/>
                    </a:lnTo>
                    <a:lnTo>
                      <a:pt x="11" y="5"/>
                    </a:lnTo>
                    <a:lnTo>
                      <a:pt x="16" y="5"/>
                    </a:lnTo>
                    <a:lnTo>
                      <a:pt x="11" y="10"/>
                    </a:lnTo>
                    <a:lnTo>
                      <a:pt x="16" y="16"/>
                    </a:lnTo>
                  </a:path>
                </a:pathLst>
              </a:custGeom>
              <a:solidFill>
                <a:srgbClr val="FFFFFF"/>
              </a:solidFill>
              <a:ln w="12700" cap="rnd">
                <a:solidFill>
                  <a:srgbClr val="00007F"/>
                </a:solidFill>
                <a:round/>
                <a:headEnd/>
                <a:tailEnd/>
              </a:ln>
            </p:spPr>
            <p:txBody>
              <a:bodyPr/>
              <a:lstStyle/>
              <a:p>
                <a:endParaRPr lang="en-US"/>
              </a:p>
            </p:txBody>
          </p:sp>
          <p:sp>
            <p:nvSpPr>
              <p:cNvPr id="115805" name="Freeform 431"/>
              <p:cNvSpPr>
                <a:spLocks/>
              </p:cNvSpPr>
              <p:nvPr/>
            </p:nvSpPr>
            <p:spPr bwMode="auto">
              <a:xfrm>
                <a:off x="508" y="1378"/>
                <a:ext cx="17" cy="17"/>
              </a:xfrm>
              <a:custGeom>
                <a:avLst/>
                <a:gdLst>
                  <a:gd name="T0" fmla="*/ 12 w 17"/>
                  <a:gd name="T1" fmla="*/ 16 h 17"/>
                  <a:gd name="T2" fmla="*/ 6 w 17"/>
                  <a:gd name="T3" fmla="*/ 10 h 17"/>
                  <a:gd name="T4" fmla="*/ 2 w 17"/>
                  <a:gd name="T5" fmla="*/ 16 h 17"/>
                  <a:gd name="T6" fmla="*/ 2 w 17"/>
                  <a:gd name="T7" fmla="*/ 10 h 17"/>
                  <a:gd name="T8" fmla="*/ 0 w 17"/>
                  <a:gd name="T9" fmla="*/ 5 h 17"/>
                  <a:gd name="T10" fmla="*/ 6 w 17"/>
                  <a:gd name="T11" fmla="*/ 5 h 17"/>
                  <a:gd name="T12" fmla="*/ 6 w 17"/>
                  <a:gd name="T13" fmla="*/ 0 h 17"/>
                  <a:gd name="T14" fmla="*/ 9 w 17"/>
                  <a:gd name="T15" fmla="*/ 5 h 17"/>
                  <a:gd name="T16" fmla="*/ 16 w 17"/>
                  <a:gd name="T17" fmla="*/ 5 h 17"/>
                  <a:gd name="T18" fmla="*/ 9 w 17"/>
                  <a:gd name="T19" fmla="*/ 10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6" y="10"/>
                    </a:lnTo>
                    <a:lnTo>
                      <a:pt x="2" y="16"/>
                    </a:lnTo>
                    <a:lnTo>
                      <a:pt x="2" y="10"/>
                    </a:lnTo>
                    <a:lnTo>
                      <a:pt x="0" y="5"/>
                    </a:lnTo>
                    <a:lnTo>
                      <a:pt x="6" y="5"/>
                    </a:lnTo>
                    <a:lnTo>
                      <a:pt x="6" y="0"/>
                    </a:lnTo>
                    <a:lnTo>
                      <a:pt x="9" y="5"/>
                    </a:lnTo>
                    <a:lnTo>
                      <a:pt x="16" y="5"/>
                    </a:lnTo>
                    <a:lnTo>
                      <a:pt x="9" y="10"/>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06" name="Freeform 432"/>
              <p:cNvSpPr>
                <a:spLocks/>
              </p:cNvSpPr>
              <p:nvPr/>
            </p:nvSpPr>
            <p:spPr bwMode="auto">
              <a:xfrm>
                <a:off x="469" y="1378"/>
                <a:ext cx="17" cy="17"/>
              </a:xfrm>
              <a:custGeom>
                <a:avLst/>
                <a:gdLst>
                  <a:gd name="T0" fmla="*/ 12 w 17"/>
                  <a:gd name="T1" fmla="*/ 16 h 17"/>
                  <a:gd name="T2" fmla="*/ 6 w 17"/>
                  <a:gd name="T3" fmla="*/ 10 h 17"/>
                  <a:gd name="T4" fmla="*/ 3 w 17"/>
                  <a:gd name="T5" fmla="*/ 16 h 17"/>
                  <a:gd name="T6" fmla="*/ 3 w 17"/>
                  <a:gd name="T7" fmla="*/ 10 h 17"/>
                  <a:gd name="T8" fmla="*/ 0 w 17"/>
                  <a:gd name="T9" fmla="*/ 5 h 17"/>
                  <a:gd name="T10" fmla="*/ 6 w 17"/>
                  <a:gd name="T11" fmla="*/ 5 h 17"/>
                  <a:gd name="T12" fmla="*/ 6 w 17"/>
                  <a:gd name="T13" fmla="*/ 0 h 17"/>
                  <a:gd name="T14" fmla="*/ 10 w 17"/>
                  <a:gd name="T15" fmla="*/ 5 h 17"/>
                  <a:gd name="T16" fmla="*/ 16 w 17"/>
                  <a:gd name="T17" fmla="*/ 5 h 17"/>
                  <a:gd name="T18" fmla="*/ 10 w 17"/>
                  <a:gd name="T19" fmla="*/ 10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6" y="10"/>
                    </a:lnTo>
                    <a:lnTo>
                      <a:pt x="3" y="16"/>
                    </a:lnTo>
                    <a:lnTo>
                      <a:pt x="3" y="10"/>
                    </a:lnTo>
                    <a:lnTo>
                      <a:pt x="0" y="5"/>
                    </a:lnTo>
                    <a:lnTo>
                      <a:pt x="6" y="5"/>
                    </a:lnTo>
                    <a:lnTo>
                      <a:pt x="6" y="0"/>
                    </a:lnTo>
                    <a:lnTo>
                      <a:pt x="10" y="5"/>
                    </a:lnTo>
                    <a:lnTo>
                      <a:pt x="16" y="5"/>
                    </a:lnTo>
                    <a:lnTo>
                      <a:pt x="10" y="10"/>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07" name="Freeform 433"/>
              <p:cNvSpPr>
                <a:spLocks/>
              </p:cNvSpPr>
              <p:nvPr/>
            </p:nvSpPr>
            <p:spPr bwMode="auto">
              <a:xfrm>
                <a:off x="434" y="1378"/>
                <a:ext cx="18" cy="17"/>
              </a:xfrm>
              <a:custGeom>
                <a:avLst/>
                <a:gdLst>
                  <a:gd name="T0" fmla="*/ 13 w 18"/>
                  <a:gd name="T1" fmla="*/ 16 h 17"/>
                  <a:gd name="T2" fmla="*/ 6 w 18"/>
                  <a:gd name="T3" fmla="*/ 10 h 17"/>
                  <a:gd name="T4" fmla="*/ 3 w 18"/>
                  <a:gd name="T5" fmla="*/ 16 h 17"/>
                  <a:gd name="T6" fmla="*/ 3 w 18"/>
                  <a:gd name="T7" fmla="*/ 10 h 17"/>
                  <a:gd name="T8" fmla="*/ 0 w 18"/>
                  <a:gd name="T9" fmla="*/ 5 h 17"/>
                  <a:gd name="T10" fmla="*/ 6 w 18"/>
                  <a:gd name="T11" fmla="*/ 5 h 17"/>
                  <a:gd name="T12" fmla="*/ 6 w 18"/>
                  <a:gd name="T13" fmla="*/ 0 h 17"/>
                  <a:gd name="T14" fmla="*/ 9 w 18"/>
                  <a:gd name="T15" fmla="*/ 5 h 17"/>
                  <a:gd name="T16" fmla="*/ 17 w 18"/>
                  <a:gd name="T17" fmla="*/ 5 h 17"/>
                  <a:gd name="T18" fmla="*/ 9 w 18"/>
                  <a:gd name="T19" fmla="*/ 10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6" y="10"/>
                    </a:lnTo>
                    <a:lnTo>
                      <a:pt x="3" y="16"/>
                    </a:lnTo>
                    <a:lnTo>
                      <a:pt x="3" y="10"/>
                    </a:lnTo>
                    <a:lnTo>
                      <a:pt x="0" y="5"/>
                    </a:lnTo>
                    <a:lnTo>
                      <a:pt x="6" y="5"/>
                    </a:lnTo>
                    <a:lnTo>
                      <a:pt x="6" y="0"/>
                    </a:lnTo>
                    <a:lnTo>
                      <a:pt x="9" y="5"/>
                    </a:lnTo>
                    <a:lnTo>
                      <a:pt x="17" y="5"/>
                    </a:lnTo>
                    <a:lnTo>
                      <a:pt x="9" y="10"/>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08" name="Freeform 434"/>
              <p:cNvSpPr>
                <a:spLocks/>
              </p:cNvSpPr>
              <p:nvPr/>
            </p:nvSpPr>
            <p:spPr bwMode="auto">
              <a:xfrm>
                <a:off x="411" y="1394"/>
                <a:ext cx="18" cy="17"/>
              </a:xfrm>
              <a:custGeom>
                <a:avLst/>
                <a:gdLst>
                  <a:gd name="T0" fmla="*/ 13 w 18"/>
                  <a:gd name="T1" fmla="*/ 16 h 17"/>
                  <a:gd name="T2" fmla="*/ 10 w 18"/>
                  <a:gd name="T3" fmla="*/ 10 h 17"/>
                  <a:gd name="T4" fmla="*/ 3 w 18"/>
                  <a:gd name="T5" fmla="*/ 16 h 17"/>
                  <a:gd name="T6" fmla="*/ 7 w 18"/>
                  <a:gd name="T7" fmla="*/ 10 h 17"/>
                  <a:gd name="T8" fmla="*/ 0 w 18"/>
                  <a:gd name="T9" fmla="*/ 5 h 17"/>
                  <a:gd name="T10" fmla="*/ 7 w 18"/>
                  <a:gd name="T11" fmla="*/ 5 h 17"/>
                  <a:gd name="T12" fmla="*/ 10 w 18"/>
                  <a:gd name="T13" fmla="*/ 0 h 17"/>
                  <a:gd name="T14" fmla="*/ 10 w 18"/>
                  <a:gd name="T15" fmla="*/ 5 h 17"/>
                  <a:gd name="T16" fmla="*/ 17 w 18"/>
                  <a:gd name="T17" fmla="*/ 5 h 17"/>
                  <a:gd name="T18" fmla="*/ 13 w 18"/>
                  <a:gd name="T19" fmla="*/ 10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10" y="10"/>
                    </a:lnTo>
                    <a:lnTo>
                      <a:pt x="3" y="16"/>
                    </a:lnTo>
                    <a:lnTo>
                      <a:pt x="7" y="10"/>
                    </a:lnTo>
                    <a:lnTo>
                      <a:pt x="0" y="5"/>
                    </a:lnTo>
                    <a:lnTo>
                      <a:pt x="7" y="5"/>
                    </a:lnTo>
                    <a:lnTo>
                      <a:pt x="10" y="0"/>
                    </a:lnTo>
                    <a:lnTo>
                      <a:pt x="10" y="5"/>
                    </a:lnTo>
                    <a:lnTo>
                      <a:pt x="17" y="5"/>
                    </a:lnTo>
                    <a:lnTo>
                      <a:pt x="13" y="10"/>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09" name="Freeform 435"/>
              <p:cNvSpPr>
                <a:spLocks/>
              </p:cNvSpPr>
              <p:nvPr/>
            </p:nvSpPr>
            <p:spPr bwMode="auto">
              <a:xfrm>
                <a:off x="447" y="1394"/>
                <a:ext cx="17" cy="17"/>
              </a:xfrm>
              <a:custGeom>
                <a:avLst/>
                <a:gdLst>
                  <a:gd name="T0" fmla="*/ 12 w 17"/>
                  <a:gd name="T1" fmla="*/ 16 h 17"/>
                  <a:gd name="T2" fmla="*/ 9 w 17"/>
                  <a:gd name="T3" fmla="*/ 10 h 17"/>
                  <a:gd name="T4" fmla="*/ 3 w 17"/>
                  <a:gd name="T5" fmla="*/ 16 h 17"/>
                  <a:gd name="T6" fmla="*/ 6 w 17"/>
                  <a:gd name="T7" fmla="*/ 10 h 17"/>
                  <a:gd name="T8" fmla="*/ 0 w 17"/>
                  <a:gd name="T9" fmla="*/ 5 h 17"/>
                  <a:gd name="T10" fmla="*/ 6 w 17"/>
                  <a:gd name="T11" fmla="*/ 5 h 17"/>
                  <a:gd name="T12" fmla="*/ 9 w 17"/>
                  <a:gd name="T13" fmla="*/ 0 h 17"/>
                  <a:gd name="T14" fmla="*/ 9 w 17"/>
                  <a:gd name="T15" fmla="*/ 5 h 17"/>
                  <a:gd name="T16" fmla="*/ 16 w 17"/>
                  <a:gd name="T17" fmla="*/ 5 h 17"/>
                  <a:gd name="T18" fmla="*/ 12 w 17"/>
                  <a:gd name="T19" fmla="*/ 10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0"/>
                    </a:lnTo>
                    <a:lnTo>
                      <a:pt x="3" y="16"/>
                    </a:lnTo>
                    <a:lnTo>
                      <a:pt x="6" y="10"/>
                    </a:lnTo>
                    <a:lnTo>
                      <a:pt x="0" y="5"/>
                    </a:lnTo>
                    <a:lnTo>
                      <a:pt x="6" y="5"/>
                    </a:lnTo>
                    <a:lnTo>
                      <a:pt x="9" y="0"/>
                    </a:lnTo>
                    <a:lnTo>
                      <a:pt x="9" y="5"/>
                    </a:lnTo>
                    <a:lnTo>
                      <a:pt x="16" y="5"/>
                    </a:lnTo>
                    <a:lnTo>
                      <a:pt x="12" y="10"/>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10" name="Freeform 436"/>
              <p:cNvSpPr>
                <a:spLocks/>
              </p:cNvSpPr>
              <p:nvPr/>
            </p:nvSpPr>
            <p:spPr bwMode="auto">
              <a:xfrm>
                <a:off x="485" y="1394"/>
                <a:ext cx="17" cy="17"/>
              </a:xfrm>
              <a:custGeom>
                <a:avLst/>
                <a:gdLst>
                  <a:gd name="T0" fmla="*/ 12 w 17"/>
                  <a:gd name="T1" fmla="*/ 16 h 17"/>
                  <a:gd name="T2" fmla="*/ 10 w 17"/>
                  <a:gd name="T3" fmla="*/ 10 h 17"/>
                  <a:gd name="T4" fmla="*/ 3 w 17"/>
                  <a:gd name="T5" fmla="*/ 16 h 17"/>
                  <a:gd name="T6" fmla="*/ 6 w 17"/>
                  <a:gd name="T7" fmla="*/ 10 h 17"/>
                  <a:gd name="T8" fmla="*/ 0 w 17"/>
                  <a:gd name="T9" fmla="*/ 5 h 17"/>
                  <a:gd name="T10" fmla="*/ 6 w 17"/>
                  <a:gd name="T11" fmla="*/ 5 h 17"/>
                  <a:gd name="T12" fmla="*/ 10 w 17"/>
                  <a:gd name="T13" fmla="*/ 0 h 17"/>
                  <a:gd name="T14" fmla="*/ 10 w 17"/>
                  <a:gd name="T15" fmla="*/ 5 h 17"/>
                  <a:gd name="T16" fmla="*/ 16 w 17"/>
                  <a:gd name="T17" fmla="*/ 5 h 17"/>
                  <a:gd name="T18" fmla="*/ 12 w 17"/>
                  <a:gd name="T19" fmla="*/ 10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10" y="10"/>
                    </a:lnTo>
                    <a:lnTo>
                      <a:pt x="3" y="16"/>
                    </a:lnTo>
                    <a:lnTo>
                      <a:pt x="6" y="10"/>
                    </a:lnTo>
                    <a:lnTo>
                      <a:pt x="0" y="5"/>
                    </a:lnTo>
                    <a:lnTo>
                      <a:pt x="6" y="5"/>
                    </a:lnTo>
                    <a:lnTo>
                      <a:pt x="10" y="0"/>
                    </a:lnTo>
                    <a:lnTo>
                      <a:pt x="10" y="5"/>
                    </a:lnTo>
                    <a:lnTo>
                      <a:pt x="16" y="5"/>
                    </a:lnTo>
                    <a:lnTo>
                      <a:pt x="12" y="10"/>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11" name="Freeform 437"/>
              <p:cNvSpPr>
                <a:spLocks/>
              </p:cNvSpPr>
              <p:nvPr/>
            </p:nvSpPr>
            <p:spPr bwMode="auto">
              <a:xfrm>
                <a:off x="524" y="1394"/>
                <a:ext cx="17" cy="17"/>
              </a:xfrm>
              <a:custGeom>
                <a:avLst/>
                <a:gdLst>
                  <a:gd name="T0" fmla="*/ 13 w 17"/>
                  <a:gd name="T1" fmla="*/ 16 h 17"/>
                  <a:gd name="T2" fmla="*/ 9 w 17"/>
                  <a:gd name="T3" fmla="*/ 10 h 17"/>
                  <a:gd name="T4" fmla="*/ 2 w 17"/>
                  <a:gd name="T5" fmla="*/ 16 h 17"/>
                  <a:gd name="T6" fmla="*/ 6 w 17"/>
                  <a:gd name="T7" fmla="*/ 10 h 17"/>
                  <a:gd name="T8" fmla="*/ 0 w 17"/>
                  <a:gd name="T9" fmla="*/ 5 h 17"/>
                  <a:gd name="T10" fmla="*/ 6 w 17"/>
                  <a:gd name="T11" fmla="*/ 5 h 17"/>
                  <a:gd name="T12" fmla="*/ 9 w 17"/>
                  <a:gd name="T13" fmla="*/ 0 h 17"/>
                  <a:gd name="T14" fmla="*/ 9 w 17"/>
                  <a:gd name="T15" fmla="*/ 5 h 17"/>
                  <a:gd name="T16" fmla="*/ 16 w 17"/>
                  <a:gd name="T17" fmla="*/ 5 h 17"/>
                  <a:gd name="T18" fmla="*/ 13 w 17"/>
                  <a:gd name="T19" fmla="*/ 10 h 17"/>
                  <a:gd name="T20" fmla="*/ 13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3" y="16"/>
                    </a:moveTo>
                    <a:lnTo>
                      <a:pt x="9" y="10"/>
                    </a:lnTo>
                    <a:lnTo>
                      <a:pt x="2" y="16"/>
                    </a:lnTo>
                    <a:lnTo>
                      <a:pt x="6" y="10"/>
                    </a:lnTo>
                    <a:lnTo>
                      <a:pt x="0" y="5"/>
                    </a:lnTo>
                    <a:lnTo>
                      <a:pt x="6" y="5"/>
                    </a:lnTo>
                    <a:lnTo>
                      <a:pt x="9" y="0"/>
                    </a:lnTo>
                    <a:lnTo>
                      <a:pt x="9" y="5"/>
                    </a:lnTo>
                    <a:lnTo>
                      <a:pt x="16" y="5"/>
                    </a:lnTo>
                    <a:lnTo>
                      <a:pt x="13" y="10"/>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12" name="Freeform 438"/>
              <p:cNvSpPr>
                <a:spLocks/>
              </p:cNvSpPr>
              <p:nvPr/>
            </p:nvSpPr>
            <p:spPr bwMode="auto">
              <a:xfrm>
                <a:off x="562" y="1394"/>
                <a:ext cx="17" cy="17"/>
              </a:xfrm>
              <a:custGeom>
                <a:avLst/>
                <a:gdLst>
                  <a:gd name="T0" fmla="*/ 12 w 17"/>
                  <a:gd name="T1" fmla="*/ 16 h 17"/>
                  <a:gd name="T2" fmla="*/ 9 w 17"/>
                  <a:gd name="T3" fmla="*/ 10 h 17"/>
                  <a:gd name="T4" fmla="*/ 3 w 17"/>
                  <a:gd name="T5" fmla="*/ 16 h 17"/>
                  <a:gd name="T6" fmla="*/ 6 w 17"/>
                  <a:gd name="T7" fmla="*/ 10 h 17"/>
                  <a:gd name="T8" fmla="*/ 0 w 17"/>
                  <a:gd name="T9" fmla="*/ 5 h 17"/>
                  <a:gd name="T10" fmla="*/ 6 w 17"/>
                  <a:gd name="T11" fmla="*/ 5 h 17"/>
                  <a:gd name="T12" fmla="*/ 9 w 17"/>
                  <a:gd name="T13" fmla="*/ 0 h 17"/>
                  <a:gd name="T14" fmla="*/ 9 w 17"/>
                  <a:gd name="T15" fmla="*/ 5 h 17"/>
                  <a:gd name="T16" fmla="*/ 16 w 17"/>
                  <a:gd name="T17" fmla="*/ 5 h 17"/>
                  <a:gd name="T18" fmla="*/ 9 w 17"/>
                  <a:gd name="T19" fmla="*/ 10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0"/>
                    </a:lnTo>
                    <a:lnTo>
                      <a:pt x="3" y="16"/>
                    </a:lnTo>
                    <a:lnTo>
                      <a:pt x="6" y="10"/>
                    </a:lnTo>
                    <a:lnTo>
                      <a:pt x="0" y="5"/>
                    </a:lnTo>
                    <a:lnTo>
                      <a:pt x="6" y="5"/>
                    </a:lnTo>
                    <a:lnTo>
                      <a:pt x="9" y="0"/>
                    </a:lnTo>
                    <a:lnTo>
                      <a:pt x="9" y="5"/>
                    </a:lnTo>
                    <a:lnTo>
                      <a:pt x="16" y="5"/>
                    </a:lnTo>
                    <a:lnTo>
                      <a:pt x="9" y="10"/>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13" name="Freeform 439"/>
              <p:cNvSpPr>
                <a:spLocks/>
              </p:cNvSpPr>
              <p:nvPr/>
            </p:nvSpPr>
            <p:spPr bwMode="auto">
              <a:xfrm>
                <a:off x="599" y="1394"/>
                <a:ext cx="18" cy="17"/>
              </a:xfrm>
              <a:custGeom>
                <a:avLst/>
                <a:gdLst>
                  <a:gd name="T0" fmla="*/ 13 w 18"/>
                  <a:gd name="T1" fmla="*/ 16 h 17"/>
                  <a:gd name="T2" fmla="*/ 10 w 18"/>
                  <a:gd name="T3" fmla="*/ 10 h 17"/>
                  <a:gd name="T4" fmla="*/ 3 w 18"/>
                  <a:gd name="T5" fmla="*/ 16 h 17"/>
                  <a:gd name="T6" fmla="*/ 7 w 18"/>
                  <a:gd name="T7" fmla="*/ 10 h 17"/>
                  <a:gd name="T8" fmla="*/ 0 w 18"/>
                  <a:gd name="T9" fmla="*/ 5 h 17"/>
                  <a:gd name="T10" fmla="*/ 7 w 18"/>
                  <a:gd name="T11" fmla="*/ 5 h 17"/>
                  <a:gd name="T12" fmla="*/ 10 w 18"/>
                  <a:gd name="T13" fmla="*/ 0 h 17"/>
                  <a:gd name="T14" fmla="*/ 10 w 18"/>
                  <a:gd name="T15" fmla="*/ 5 h 17"/>
                  <a:gd name="T16" fmla="*/ 17 w 18"/>
                  <a:gd name="T17" fmla="*/ 5 h 17"/>
                  <a:gd name="T18" fmla="*/ 10 w 18"/>
                  <a:gd name="T19" fmla="*/ 10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10" y="10"/>
                    </a:lnTo>
                    <a:lnTo>
                      <a:pt x="3" y="16"/>
                    </a:lnTo>
                    <a:lnTo>
                      <a:pt x="7" y="10"/>
                    </a:lnTo>
                    <a:lnTo>
                      <a:pt x="0" y="5"/>
                    </a:lnTo>
                    <a:lnTo>
                      <a:pt x="7" y="5"/>
                    </a:lnTo>
                    <a:lnTo>
                      <a:pt x="10" y="0"/>
                    </a:lnTo>
                    <a:lnTo>
                      <a:pt x="10" y="5"/>
                    </a:lnTo>
                    <a:lnTo>
                      <a:pt x="17" y="5"/>
                    </a:lnTo>
                    <a:lnTo>
                      <a:pt x="10" y="10"/>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14" name="Freeform 440"/>
              <p:cNvSpPr>
                <a:spLocks/>
              </p:cNvSpPr>
              <p:nvPr/>
            </p:nvSpPr>
            <p:spPr bwMode="auto">
              <a:xfrm>
                <a:off x="581" y="1407"/>
                <a:ext cx="17" cy="17"/>
              </a:xfrm>
              <a:custGeom>
                <a:avLst/>
                <a:gdLst>
                  <a:gd name="T0" fmla="*/ 16 w 17"/>
                  <a:gd name="T1" fmla="*/ 16 h 17"/>
                  <a:gd name="T2" fmla="*/ 7 w 17"/>
                  <a:gd name="T3" fmla="*/ 11 h 17"/>
                  <a:gd name="T4" fmla="*/ 3 w 17"/>
                  <a:gd name="T5" fmla="*/ 16 h 17"/>
                  <a:gd name="T6" fmla="*/ 3 w 17"/>
                  <a:gd name="T7" fmla="*/ 7 h 17"/>
                  <a:gd name="T8" fmla="*/ 0 w 17"/>
                  <a:gd name="T9" fmla="*/ 4 h 17"/>
                  <a:gd name="T10" fmla="*/ 7 w 17"/>
                  <a:gd name="T11" fmla="*/ 4 h 17"/>
                  <a:gd name="T12" fmla="*/ 7 w 17"/>
                  <a:gd name="T13" fmla="*/ 0 h 17"/>
                  <a:gd name="T14" fmla="*/ 11 w 17"/>
                  <a:gd name="T15" fmla="*/ 4 h 17"/>
                  <a:gd name="T16" fmla="*/ 16 w 17"/>
                  <a:gd name="T17" fmla="*/ 4 h 17"/>
                  <a:gd name="T18" fmla="*/ 11 w 17"/>
                  <a:gd name="T19" fmla="*/ 7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6"/>
                    </a:moveTo>
                    <a:lnTo>
                      <a:pt x="7" y="11"/>
                    </a:lnTo>
                    <a:lnTo>
                      <a:pt x="3" y="16"/>
                    </a:lnTo>
                    <a:lnTo>
                      <a:pt x="3" y="7"/>
                    </a:lnTo>
                    <a:lnTo>
                      <a:pt x="0" y="4"/>
                    </a:lnTo>
                    <a:lnTo>
                      <a:pt x="7" y="4"/>
                    </a:lnTo>
                    <a:lnTo>
                      <a:pt x="7" y="0"/>
                    </a:lnTo>
                    <a:lnTo>
                      <a:pt x="11" y="4"/>
                    </a:lnTo>
                    <a:lnTo>
                      <a:pt x="16" y="4"/>
                    </a:lnTo>
                    <a:lnTo>
                      <a:pt x="11" y="7"/>
                    </a:lnTo>
                    <a:lnTo>
                      <a:pt x="16" y="16"/>
                    </a:lnTo>
                  </a:path>
                </a:pathLst>
              </a:custGeom>
              <a:solidFill>
                <a:srgbClr val="FFFFFF"/>
              </a:solidFill>
              <a:ln w="12700" cap="rnd">
                <a:solidFill>
                  <a:srgbClr val="00007F"/>
                </a:solidFill>
                <a:round/>
                <a:headEnd/>
                <a:tailEnd/>
              </a:ln>
            </p:spPr>
            <p:txBody>
              <a:bodyPr/>
              <a:lstStyle/>
              <a:p>
                <a:endParaRPr lang="en-US"/>
              </a:p>
            </p:txBody>
          </p:sp>
          <p:sp>
            <p:nvSpPr>
              <p:cNvPr id="115815" name="Freeform 441"/>
              <p:cNvSpPr>
                <a:spLocks/>
              </p:cNvSpPr>
              <p:nvPr/>
            </p:nvSpPr>
            <p:spPr bwMode="auto">
              <a:xfrm>
                <a:off x="545" y="1407"/>
                <a:ext cx="17" cy="17"/>
              </a:xfrm>
              <a:custGeom>
                <a:avLst/>
                <a:gdLst>
                  <a:gd name="T0" fmla="*/ 16 w 17"/>
                  <a:gd name="T1" fmla="*/ 16 h 17"/>
                  <a:gd name="T2" fmla="*/ 8 w 17"/>
                  <a:gd name="T3" fmla="*/ 11 h 17"/>
                  <a:gd name="T4" fmla="*/ 4 w 17"/>
                  <a:gd name="T5" fmla="*/ 16 h 17"/>
                  <a:gd name="T6" fmla="*/ 4 w 17"/>
                  <a:gd name="T7" fmla="*/ 7 h 17"/>
                  <a:gd name="T8" fmla="*/ 0 w 17"/>
                  <a:gd name="T9" fmla="*/ 4 h 17"/>
                  <a:gd name="T10" fmla="*/ 8 w 17"/>
                  <a:gd name="T11" fmla="*/ 4 h 17"/>
                  <a:gd name="T12" fmla="*/ 8 w 17"/>
                  <a:gd name="T13" fmla="*/ 0 h 17"/>
                  <a:gd name="T14" fmla="*/ 11 w 17"/>
                  <a:gd name="T15" fmla="*/ 4 h 17"/>
                  <a:gd name="T16" fmla="*/ 16 w 17"/>
                  <a:gd name="T17" fmla="*/ 4 h 17"/>
                  <a:gd name="T18" fmla="*/ 11 w 17"/>
                  <a:gd name="T19" fmla="*/ 7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6"/>
                    </a:moveTo>
                    <a:lnTo>
                      <a:pt x="8" y="11"/>
                    </a:lnTo>
                    <a:lnTo>
                      <a:pt x="4" y="16"/>
                    </a:lnTo>
                    <a:lnTo>
                      <a:pt x="4" y="7"/>
                    </a:lnTo>
                    <a:lnTo>
                      <a:pt x="0" y="4"/>
                    </a:lnTo>
                    <a:lnTo>
                      <a:pt x="8" y="4"/>
                    </a:lnTo>
                    <a:lnTo>
                      <a:pt x="8" y="0"/>
                    </a:lnTo>
                    <a:lnTo>
                      <a:pt x="11" y="4"/>
                    </a:lnTo>
                    <a:lnTo>
                      <a:pt x="16" y="4"/>
                    </a:lnTo>
                    <a:lnTo>
                      <a:pt x="11" y="7"/>
                    </a:lnTo>
                    <a:lnTo>
                      <a:pt x="16" y="16"/>
                    </a:lnTo>
                  </a:path>
                </a:pathLst>
              </a:custGeom>
              <a:solidFill>
                <a:srgbClr val="FFFFFF"/>
              </a:solidFill>
              <a:ln w="12700" cap="rnd">
                <a:solidFill>
                  <a:srgbClr val="00007F"/>
                </a:solidFill>
                <a:round/>
                <a:headEnd/>
                <a:tailEnd/>
              </a:ln>
            </p:spPr>
            <p:txBody>
              <a:bodyPr/>
              <a:lstStyle/>
              <a:p>
                <a:endParaRPr lang="en-US"/>
              </a:p>
            </p:txBody>
          </p:sp>
          <p:sp>
            <p:nvSpPr>
              <p:cNvPr id="115816" name="Freeform 442"/>
              <p:cNvSpPr>
                <a:spLocks/>
              </p:cNvSpPr>
              <p:nvPr/>
            </p:nvSpPr>
            <p:spPr bwMode="auto">
              <a:xfrm>
                <a:off x="508" y="1407"/>
                <a:ext cx="17" cy="17"/>
              </a:xfrm>
              <a:custGeom>
                <a:avLst/>
                <a:gdLst>
                  <a:gd name="T0" fmla="*/ 12 w 17"/>
                  <a:gd name="T1" fmla="*/ 16 h 17"/>
                  <a:gd name="T2" fmla="*/ 6 w 17"/>
                  <a:gd name="T3" fmla="*/ 11 h 17"/>
                  <a:gd name="T4" fmla="*/ 2 w 17"/>
                  <a:gd name="T5" fmla="*/ 16 h 17"/>
                  <a:gd name="T6" fmla="*/ 2 w 17"/>
                  <a:gd name="T7" fmla="*/ 7 h 17"/>
                  <a:gd name="T8" fmla="*/ 0 w 17"/>
                  <a:gd name="T9" fmla="*/ 4 h 17"/>
                  <a:gd name="T10" fmla="*/ 6 w 17"/>
                  <a:gd name="T11" fmla="*/ 4 h 17"/>
                  <a:gd name="T12" fmla="*/ 6 w 17"/>
                  <a:gd name="T13" fmla="*/ 0 h 17"/>
                  <a:gd name="T14" fmla="*/ 9 w 17"/>
                  <a:gd name="T15" fmla="*/ 4 h 17"/>
                  <a:gd name="T16" fmla="*/ 16 w 17"/>
                  <a:gd name="T17" fmla="*/ 4 h 17"/>
                  <a:gd name="T18" fmla="*/ 9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6" y="11"/>
                    </a:lnTo>
                    <a:lnTo>
                      <a:pt x="2" y="16"/>
                    </a:lnTo>
                    <a:lnTo>
                      <a:pt x="2" y="7"/>
                    </a:lnTo>
                    <a:lnTo>
                      <a:pt x="0" y="4"/>
                    </a:lnTo>
                    <a:lnTo>
                      <a:pt x="6" y="4"/>
                    </a:lnTo>
                    <a:lnTo>
                      <a:pt x="6" y="0"/>
                    </a:lnTo>
                    <a:lnTo>
                      <a:pt x="9" y="4"/>
                    </a:lnTo>
                    <a:lnTo>
                      <a:pt x="16" y="4"/>
                    </a:lnTo>
                    <a:lnTo>
                      <a:pt x="9"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17" name="Freeform 443"/>
              <p:cNvSpPr>
                <a:spLocks/>
              </p:cNvSpPr>
              <p:nvPr/>
            </p:nvSpPr>
            <p:spPr bwMode="auto">
              <a:xfrm>
                <a:off x="469" y="1407"/>
                <a:ext cx="17" cy="17"/>
              </a:xfrm>
              <a:custGeom>
                <a:avLst/>
                <a:gdLst>
                  <a:gd name="T0" fmla="*/ 12 w 17"/>
                  <a:gd name="T1" fmla="*/ 16 h 17"/>
                  <a:gd name="T2" fmla="*/ 6 w 17"/>
                  <a:gd name="T3" fmla="*/ 11 h 17"/>
                  <a:gd name="T4" fmla="*/ 3 w 17"/>
                  <a:gd name="T5" fmla="*/ 16 h 17"/>
                  <a:gd name="T6" fmla="*/ 3 w 17"/>
                  <a:gd name="T7" fmla="*/ 7 h 17"/>
                  <a:gd name="T8" fmla="*/ 0 w 17"/>
                  <a:gd name="T9" fmla="*/ 4 h 17"/>
                  <a:gd name="T10" fmla="*/ 6 w 17"/>
                  <a:gd name="T11" fmla="*/ 4 h 17"/>
                  <a:gd name="T12" fmla="*/ 6 w 17"/>
                  <a:gd name="T13" fmla="*/ 0 h 17"/>
                  <a:gd name="T14" fmla="*/ 10 w 17"/>
                  <a:gd name="T15" fmla="*/ 4 h 17"/>
                  <a:gd name="T16" fmla="*/ 16 w 17"/>
                  <a:gd name="T17" fmla="*/ 4 h 17"/>
                  <a:gd name="T18" fmla="*/ 10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6" y="11"/>
                    </a:lnTo>
                    <a:lnTo>
                      <a:pt x="3" y="16"/>
                    </a:lnTo>
                    <a:lnTo>
                      <a:pt x="3" y="7"/>
                    </a:lnTo>
                    <a:lnTo>
                      <a:pt x="0" y="4"/>
                    </a:lnTo>
                    <a:lnTo>
                      <a:pt x="6" y="4"/>
                    </a:lnTo>
                    <a:lnTo>
                      <a:pt x="6" y="0"/>
                    </a:lnTo>
                    <a:lnTo>
                      <a:pt x="10" y="4"/>
                    </a:lnTo>
                    <a:lnTo>
                      <a:pt x="16" y="4"/>
                    </a:lnTo>
                    <a:lnTo>
                      <a:pt x="10"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18" name="Freeform 444"/>
              <p:cNvSpPr>
                <a:spLocks/>
              </p:cNvSpPr>
              <p:nvPr/>
            </p:nvSpPr>
            <p:spPr bwMode="auto">
              <a:xfrm>
                <a:off x="434" y="1407"/>
                <a:ext cx="18" cy="17"/>
              </a:xfrm>
              <a:custGeom>
                <a:avLst/>
                <a:gdLst>
                  <a:gd name="T0" fmla="*/ 13 w 18"/>
                  <a:gd name="T1" fmla="*/ 16 h 17"/>
                  <a:gd name="T2" fmla="*/ 6 w 18"/>
                  <a:gd name="T3" fmla="*/ 11 h 17"/>
                  <a:gd name="T4" fmla="*/ 3 w 18"/>
                  <a:gd name="T5" fmla="*/ 16 h 17"/>
                  <a:gd name="T6" fmla="*/ 3 w 18"/>
                  <a:gd name="T7" fmla="*/ 7 h 17"/>
                  <a:gd name="T8" fmla="*/ 0 w 18"/>
                  <a:gd name="T9" fmla="*/ 4 h 17"/>
                  <a:gd name="T10" fmla="*/ 6 w 18"/>
                  <a:gd name="T11" fmla="*/ 4 h 17"/>
                  <a:gd name="T12" fmla="*/ 6 w 18"/>
                  <a:gd name="T13" fmla="*/ 0 h 17"/>
                  <a:gd name="T14" fmla="*/ 9 w 18"/>
                  <a:gd name="T15" fmla="*/ 4 h 17"/>
                  <a:gd name="T16" fmla="*/ 17 w 18"/>
                  <a:gd name="T17" fmla="*/ 4 h 17"/>
                  <a:gd name="T18" fmla="*/ 9 w 18"/>
                  <a:gd name="T19" fmla="*/ 7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6" y="11"/>
                    </a:lnTo>
                    <a:lnTo>
                      <a:pt x="3" y="16"/>
                    </a:lnTo>
                    <a:lnTo>
                      <a:pt x="3" y="7"/>
                    </a:lnTo>
                    <a:lnTo>
                      <a:pt x="0" y="4"/>
                    </a:lnTo>
                    <a:lnTo>
                      <a:pt x="6" y="4"/>
                    </a:lnTo>
                    <a:lnTo>
                      <a:pt x="6" y="0"/>
                    </a:lnTo>
                    <a:lnTo>
                      <a:pt x="9" y="4"/>
                    </a:lnTo>
                    <a:lnTo>
                      <a:pt x="17" y="4"/>
                    </a:lnTo>
                    <a:lnTo>
                      <a:pt x="9" y="7"/>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19" name="Freeform 445"/>
              <p:cNvSpPr>
                <a:spLocks/>
              </p:cNvSpPr>
              <p:nvPr/>
            </p:nvSpPr>
            <p:spPr bwMode="auto">
              <a:xfrm>
                <a:off x="411" y="1423"/>
                <a:ext cx="18" cy="17"/>
              </a:xfrm>
              <a:custGeom>
                <a:avLst/>
                <a:gdLst>
                  <a:gd name="T0" fmla="*/ 13 w 18"/>
                  <a:gd name="T1" fmla="*/ 16 h 17"/>
                  <a:gd name="T2" fmla="*/ 10 w 18"/>
                  <a:gd name="T3" fmla="*/ 11 h 17"/>
                  <a:gd name="T4" fmla="*/ 3 w 18"/>
                  <a:gd name="T5" fmla="*/ 16 h 17"/>
                  <a:gd name="T6" fmla="*/ 7 w 18"/>
                  <a:gd name="T7" fmla="*/ 7 h 17"/>
                  <a:gd name="T8" fmla="*/ 0 w 18"/>
                  <a:gd name="T9" fmla="*/ 4 h 17"/>
                  <a:gd name="T10" fmla="*/ 7 w 18"/>
                  <a:gd name="T11" fmla="*/ 4 h 17"/>
                  <a:gd name="T12" fmla="*/ 10 w 18"/>
                  <a:gd name="T13" fmla="*/ 0 h 17"/>
                  <a:gd name="T14" fmla="*/ 10 w 18"/>
                  <a:gd name="T15" fmla="*/ 4 h 17"/>
                  <a:gd name="T16" fmla="*/ 17 w 18"/>
                  <a:gd name="T17" fmla="*/ 4 h 17"/>
                  <a:gd name="T18" fmla="*/ 13 w 18"/>
                  <a:gd name="T19" fmla="*/ 7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10" y="11"/>
                    </a:lnTo>
                    <a:lnTo>
                      <a:pt x="3" y="16"/>
                    </a:lnTo>
                    <a:lnTo>
                      <a:pt x="7" y="7"/>
                    </a:lnTo>
                    <a:lnTo>
                      <a:pt x="0" y="4"/>
                    </a:lnTo>
                    <a:lnTo>
                      <a:pt x="7" y="4"/>
                    </a:lnTo>
                    <a:lnTo>
                      <a:pt x="10" y="0"/>
                    </a:lnTo>
                    <a:lnTo>
                      <a:pt x="10" y="4"/>
                    </a:lnTo>
                    <a:lnTo>
                      <a:pt x="17" y="4"/>
                    </a:lnTo>
                    <a:lnTo>
                      <a:pt x="13" y="7"/>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20" name="Freeform 446"/>
              <p:cNvSpPr>
                <a:spLocks/>
              </p:cNvSpPr>
              <p:nvPr/>
            </p:nvSpPr>
            <p:spPr bwMode="auto">
              <a:xfrm>
                <a:off x="447" y="1423"/>
                <a:ext cx="17" cy="17"/>
              </a:xfrm>
              <a:custGeom>
                <a:avLst/>
                <a:gdLst>
                  <a:gd name="T0" fmla="*/ 12 w 17"/>
                  <a:gd name="T1" fmla="*/ 16 h 17"/>
                  <a:gd name="T2" fmla="*/ 9 w 17"/>
                  <a:gd name="T3" fmla="*/ 11 h 17"/>
                  <a:gd name="T4" fmla="*/ 3 w 17"/>
                  <a:gd name="T5" fmla="*/ 16 h 17"/>
                  <a:gd name="T6" fmla="*/ 6 w 17"/>
                  <a:gd name="T7" fmla="*/ 7 h 17"/>
                  <a:gd name="T8" fmla="*/ 0 w 17"/>
                  <a:gd name="T9" fmla="*/ 4 h 17"/>
                  <a:gd name="T10" fmla="*/ 6 w 17"/>
                  <a:gd name="T11" fmla="*/ 4 h 17"/>
                  <a:gd name="T12" fmla="*/ 9 w 17"/>
                  <a:gd name="T13" fmla="*/ 0 h 17"/>
                  <a:gd name="T14" fmla="*/ 9 w 17"/>
                  <a:gd name="T15" fmla="*/ 4 h 17"/>
                  <a:gd name="T16" fmla="*/ 16 w 17"/>
                  <a:gd name="T17" fmla="*/ 4 h 17"/>
                  <a:gd name="T18" fmla="*/ 12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1"/>
                    </a:lnTo>
                    <a:lnTo>
                      <a:pt x="3" y="16"/>
                    </a:lnTo>
                    <a:lnTo>
                      <a:pt x="6" y="7"/>
                    </a:lnTo>
                    <a:lnTo>
                      <a:pt x="0" y="4"/>
                    </a:lnTo>
                    <a:lnTo>
                      <a:pt x="6" y="4"/>
                    </a:lnTo>
                    <a:lnTo>
                      <a:pt x="9" y="0"/>
                    </a:lnTo>
                    <a:lnTo>
                      <a:pt x="9" y="4"/>
                    </a:lnTo>
                    <a:lnTo>
                      <a:pt x="16" y="4"/>
                    </a:lnTo>
                    <a:lnTo>
                      <a:pt x="12"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21" name="Freeform 447"/>
              <p:cNvSpPr>
                <a:spLocks/>
              </p:cNvSpPr>
              <p:nvPr/>
            </p:nvSpPr>
            <p:spPr bwMode="auto">
              <a:xfrm>
                <a:off x="485" y="1423"/>
                <a:ext cx="17" cy="17"/>
              </a:xfrm>
              <a:custGeom>
                <a:avLst/>
                <a:gdLst>
                  <a:gd name="T0" fmla="*/ 12 w 17"/>
                  <a:gd name="T1" fmla="*/ 16 h 17"/>
                  <a:gd name="T2" fmla="*/ 10 w 17"/>
                  <a:gd name="T3" fmla="*/ 11 h 17"/>
                  <a:gd name="T4" fmla="*/ 3 w 17"/>
                  <a:gd name="T5" fmla="*/ 16 h 17"/>
                  <a:gd name="T6" fmla="*/ 6 w 17"/>
                  <a:gd name="T7" fmla="*/ 7 h 17"/>
                  <a:gd name="T8" fmla="*/ 0 w 17"/>
                  <a:gd name="T9" fmla="*/ 4 h 17"/>
                  <a:gd name="T10" fmla="*/ 6 w 17"/>
                  <a:gd name="T11" fmla="*/ 4 h 17"/>
                  <a:gd name="T12" fmla="*/ 10 w 17"/>
                  <a:gd name="T13" fmla="*/ 0 h 17"/>
                  <a:gd name="T14" fmla="*/ 10 w 17"/>
                  <a:gd name="T15" fmla="*/ 4 h 17"/>
                  <a:gd name="T16" fmla="*/ 16 w 17"/>
                  <a:gd name="T17" fmla="*/ 4 h 17"/>
                  <a:gd name="T18" fmla="*/ 12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10" y="11"/>
                    </a:lnTo>
                    <a:lnTo>
                      <a:pt x="3" y="16"/>
                    </a:lnTo>
                    <a:lnTo>
                      <a:pt x="6" y="7"/>
                    </a:lnTo>
                    <a:lnTo>
                      <a:pt x="0" y="4"/>
                    </a:lnTo>
                    <a:lnTo>
                      <a:pt x="6" y="4"/>
                    </a:lnTo>
                    <a:lnTo>
                      <a:pt x="10" y="0"/>
                    </a:lnTo>
                    <a:lnTo>
                      <a:pt x="10" y="4"/>
                    </a:lnTo>
                    <a:lnTo>
                      <a:pt x="16" y="4"/>
                    </a:lnTo>
                    <a:lnTo>
                      <a:pt x="12"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22" name="Freeform 448"/>
              <p:cNvSpPr>
                <a:spLocks/>
              </p:cNvSpPr>
              <p:nvPr/>
            </p:nvSpPr>
            <p:spPr bwMode="auto">
              <a:xfrm>
                <a:off x="524" y="1423"/>
                <a:ext cx="17" cy="17"/>
              </a:xfrm>
              <a:custGeom>
                <a:avLst/>
                <a:gdLst>
                  <a:gd name="T0" fmla="*/ 13 w 17"/>
                  <a:gd name="T1" fmla="*/ 16 h 17"/>
                  <a:gd name="T2" fmla="*/ 9 w 17"/>
                  <a:gd name="T3" fmla="*/ 11 h 17"/>
                  <a:gd name="T4" fmla="*/ 2 w 17"/>
                  <a:gd name="T5" fmla="*/ 16 h 17"/>
                  <a:gd name="T6" fmla="*/ 6 w 17"/>
                  <a:gd name="T7" fmla="*/ 7 h 17"/>
                  <a:gd name="T8" fmla="*/ 0 w 17"/>
                  <a:gd name="T9" fmla="*/ 4 h 17"/>
                  <a:gd name="T10" fmla="*/ 6 w 17"/>
                  <a:gd name="T11" fmla="*/ 4 h 17"/>
                  <a:gd name="T12" fmla="*/ 9 w 17"/>
                  <a:gd name="T13" fmla="*/ 0 h 17"/>
                  <a:gd name="T14" fmla="*/ 9 w 17"/>
                  <a:gd name="T15" fmla="*/ 4 h 17"/>
                  <a:gd name="T16" fmla="*/ 16 w 17"/>
                  <a:gd name="T17" fmla="*/ 4 h 17"/>
                  <a:gd name="T18" fmla="*/ 13 w 17"/>
                  <a:gd name="T19" fmla="*/ 7 h 17"/>
                  <a:gd name="T20" fmla="*/ 13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3" y="16"/>
                    </a:moveTo>
                    <a:lnTo>
                      <a:pt x="9" y="11"/>
                    </a:lnTo>
                    <a:lnTo>
                      <a:pt x="2" y="16"/>
                    </a:lnTo>
                    <a:lnTo>
                      <a:pt x="6" y="7"/>
                    </a:lnTo>
                    <a:lnTo>
                      <a:pt x="0" y="4"/>
                    </a:lnTo>
                    <a:lnTo>
                      <a:pt x="6" y="4"/>
                    </a:lnTo>
                    <a:lnTo>
                      <a:pt x="9" y="0"/>
                    </a:lnTo>
                    <a:lnTo>
                      <a:pt x="9" y="4"/>
                    </a:lnTo>
                    <a:lnTo>
                      <a:pt x="16" y="4"/>
                    </a:lnTo>
                    <a:lnTo>
                      <a:pt x="13" y="7"/>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23" name="Freeform 449"/>
              <p:cNvSpPr>
                <a:spLocks/>
              </p:cNvSpPr>
              <p:nvPr/>
            </p:nvSpPr>
            <p:spPr bwMode="auto">
              <a:xfrm>
                <a:off x="562" y="1423"/>
                <a:ext cx="17" cy="17"/>
              </a:xfrm>
              <a:custGeom>
                <a:avLst/>
                <a:gdLst>
                  <a:gd name="T0" fmla="*/ 12 w 17"/>
                  <a:gd name="T1" fmla="*/ 16 h 17"/>
                  <a:gd name="T2" fmla="*/ 9 w 17"/>
                  <a:gd name="T3" fmla="*/ 11 h 17"/>
                  <a:gd name="T4" fmla="*/ 3 w 17"/>
                  <a:gd name="T5" fmla="*/ 16 h 17"/>
                  <a:gd name="T6" fmla="*/ 6 w 17"/>
                  <a:gd name="T7" fmla="*/ 7 h 17"/>
                  <a:gd name="T8" fmla="*/ 0 w 17"/>
                  <a:gd name="T9" fmla="*/ 4 h 17"/>
                  <a:gd name="T10" fmla="*/ 6 w 17"/>
                  <a:gd name="T11" fmla="*/ 4 h 17"/>
                  <a:gd name="T12" fmla="*/ 9 w 17"/>
                  <a:gd name="T13" fmla="*/ 0 h 17"/>
                  <a:gd name="T14" fmla="*/ 9 w 17"/>
                  <a:gd name="T15" fmla="*/ 4 h 17"/>
                  <a:gd name="T16" fmla="*/ 16 w 17"/>
                  <a:gd name="T17" fmla="*/ 4 h 17"/>
                  <a:gd name="T18" fmla="*/ 9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1"/>
                    </a:lnTo>
                    <a:lnTo>
                      <a:pt x="3" y="16"/>
                    </a:lnTo>
                    <a:lnTo>
                      <a:pt x="6" y="7"/>
                    </a:lnTo>
                    <a:lnTo>
                      <a:pt x="0" y="4"/>
                    </a:lnTo>
                    <a:lnTo>
                      <a:pt x="6" y="4"/>
                    </a:lnTo>
                    <a:lnTo>
                      <a:pt x="9" y="0"/>
                    </a:lnTo>
                    <a:lnTo>
                      <a:pt x="9" y="4"/>
                    </a:lnTo>
                    <a:lnTo>
                      <a:pt x="16" y="4"/>
                    </a:lnTo>
                    <a:lnTo>
                      <a:pt x="9"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24" name="Freeform 450"/>
              <p:cNvSpPr>
                <a:spLocks/>
              </p:cNvSpPr>
              <p:nvPr/>
            </p:nvSpPr>
            <p:spPr bwMode="auto">
              <a:xfrm>
                <a:off x="599" y="1423"/>
                <a:ext cx="18" cy="17"/>
              </a:xfrm>
              <a:custGeom>
                <a:avLst/>
                <a:gdLst>
                  <a:gd name="T0" fmla="*/ 13 w 18"/>
                  <a:gd name="T1" fmla="*/ 16 h 17"/>
                  <a:gd name="T2" fmla="*/ 10 w 18"/>
                  <a:gd name="T3" fmla="*/ 11 h 17"/>
                  <a:gd name="T4" fmla="*/ 3 w 18"/>
                  <a:gd name="T5" fmla="*/ 16 h 17"/>
                  <a:gd name="T6" fmla="*/ 7 w 18"/>
                  <a:gd name="T7" fmla="*/ 7 h 17"/>
                  <a:gd name="T8" fmla="*/ 0 w 18"/>
                  <a:gd name="T9" fmla="*/ 4 h 17"/>
                  <a:gd name="T10" fmla="*/ 7 w 18"/>
                  <a:gd name="T11" fmla="*/ 4 h 17"/>
                  <a:gd name="T12" fmla="*/ 10 w 18"/>
                  <a:gd name="T13" fmla="*/ 0 h 17"/>
                  <a:gd name="T14" fmla="*/ 10 w 18"/>
                  <a:gd name="T15" fmla="*/ 4 h 17"/>
                  <a:gd name="T16" fmla="*/ 17 w 18"/>
                  <a:gd name="T17" fmla="*/ 4 h 17"/>
                  <a:gd name="T18" fmla="*/ 10 w 18"/>
                  <a:gd name="T19" fmla="*/ 7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10" y="11"/>
                    </a:lnTo>
                    <a:lnTo>
                      <a:pt x="3" y="16"/>
                    </a:lnTo>
                    <a:lnTo>
                      <a:pt x="7" y="7"/>
                    </a:lnTo>
                    <a:lnTo>
                      <a:pt x="0" y="4"/>
                    </a:lnTo>
                    <a:lnTo>
                      <a:pt x="7" y="4"/>
                    </a:lnTo>
                    <a:lnTo>
                      <a:pt x="10" y="0"/>
                    </a:lnTo>
                    <a:lnTo>
                      <a:pt x="10" y="4"/>
                    </a:lnTo>
                    <a:lnTo>
                      <a:pt x="17" y="4"/>
                    </a:lnTo>
                    <a:lnTo>
                      <a:pt x="10" y="7"/>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25" name="Freeform 451"/>
              <p:cNvSpPr>
                <a:spLocks/>
              </p:cNvSpPr>
              <p:nvPr/>
            </p:nvSpPr>
            <p:spPr bwMode="auto">
              <a:xfrm>
                <a:off x="581" y="1435"/>
                <a:ext cx="17" cy="17"/>
              </a:xfrm>
              <a:custGeom>
                <a:avLst/>
                <a:gdLst>
                  <a:gd name="T0" fmla="*/ 16 w 17"/>
                  <a:gd name="T1" fmla="*/ 16 h 17"/>
                  <a:gd name="T2" fmla="*/ 7 w 17"/>
                  <a:gd name="T3" fmla="*/ 11 h 17"/>
                  <a:gd name="T4" fmla="*/ 3 w 17"/>
                  <a:gd name="T5" fmla="*/ 16 h 17"/>
                  <a:gd name="T6" fmla="*/ 3 w 17"/>
                  <a:gd name="T7" fmla="*/ 7 h 17"/>
                  <a:gd name="T8" fmla="*/ 0 w 17"/>
                  <a:gd name="T9" fmla="*/ 4 h 17"/>
                  <a:gd name="T10" fmla="*/ 7 w 17"/>
                  <a:gd name="T11" fmla="*/ 4 h 17"/>
                  <a:gd name="T12" fmla="*/ 7 w 17"/>
                  <a:gd name="T13" fmla="*/ 0 h 17"/>
                  <a:gd name="T14" fmla="*/ 11 w 17"/>
                  <a:gd name="T15" fmla="*/ 4 h 17"/>
                  <a:gd name="T16" fmla="*/ 16 w 17"/>
                  <a:gd name="T17" fmla="*/ 4 h 17"/>
                  <a:gd name="T18" fmla="*/ 11 w 17"/>
                  <a:gd name="T19" fmla="*/ 7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6"/>
                    </a:moveTo>
                    <a:lnTo>
                      <a:pt x="7" y="11"/>
                    </a:lnTo>
                    <a:lnTo>
                      <a:pt x="3" y="16"/>
                    </a:lnTo>
                    <a:lnTo>
                      <a:pt x="3" y="7"/>
                    </a:lnTo>
                    <a:lnTo>
                      <a:pt x="0" y="4"/>
                    </a:lnTo>
                    <a:lnTo>
                      <a:pt x="7" y="4"/>
                    </a:lnTo>
                    <a:lnTo>
                      <a:pt x="7" y="0"/>
                    </a:lnTo>
                    <a:lnTo>
                      <a:pt x="11" y="4"/>
                    </a:lnTo>
                    <a:lnTo>
                      <a:pt x="16" y="4"/>
                    </a:lnTo>
                    <a:lnTo>
                      <a:pt x="11" y="7"/>
                    </a:lnTo>
                    <a:lnTo>
                      <a:pt x="16" y="16"/>
                    </a:lnTo>
                  </a:path>
                </a:pathLst>
              </a:custGeom>
              <a:solidFill>
                <a:srgbClr val="FFFFFF"/>
              </a:solidFill>
              <a:ln w="12700" cap="rnd">
                <a:solidFill>
                  <a:srgbClr val="00007F"/>
                </a:solidFill>
                <a:round/>
                <a:headEnd/>
                <a:tailEnd/>
              </a:ln>
            </p:spPr>
            <p:txBody>
              <a:bodyPr/>
              <a:lstStyle/>
              <a:p>
                <a:endParaRPr lang="en-US"/>
              </a:p>
            </p:txBody>
          </p:sp>
          <p:sp>
            <p:nvSpPr>
              <p:cNvPr id="115826" name="Freeform 452"/>
              <p:cNvSpPr>
                <a:spLocks/>
              </p:cNvSpPr>
              <p:nvPr/>
            </p:nvSpPr>
            <p:spPr bwMode="auto">
              <a:xfrm>
                <a:off x="545" y="1435"/>
                <a:ext cx="17" cy="17"/>
              </a:xfrm>
              <a:custGeom>
                <a:avLst/>
                <a:gdLst>
                  <a:gd name="T0" fmla="*/ 16 w 17"/>
                  <a:gd name="T1" fmla="*/ 16 h 17"/>
                  <a:gd name="T2" fmla="*/ 8 w 17"/>
                  <a:gd name="T3" fmla="*/ 11 h 17"/>
                  <a:gd name="T4" fmla="*/ 4 w 17"/>
                  <a:gd name="T5" fmla="*/ 16 h 17"/>
                  <a:gd name="T6" fmla="*/ 4 w 17"/>
                  <a:gd name="T7" fmla="*/ 7 h 17"/>
                  <a:gd name="T8" fmla="*/ 0 w 17"/>
                  <a:gd name="T9" fmla="*/ 4 h 17"/>
                  <a:gd name="T10" fmla="*/ 8 w 17"/>
                  <a:gd name="T11" fmla="*/ 4 h 17"/>
                  <a:gd name="T12" fmla="*/ 8 w 17"/>
                  <a:gd name="T13" fmla="*/ 0 h 17"/>
                  <a:gd name="T14" fmla="*/ 11 w 17"/>
                  <a:gd name="T15" fmla="*/ 4 h 17"/>
                  <a:gd name="T16" fmla="*/ 16 w 17"/>
                  <a:gd name="T17" fmla="*/ 4 h 17"/>
                  <a:gd name="T18" fmla="*/ 11 w 17"/>
                  <a:gd name="T19" fmla="*/ 7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6"/>
                    </a:moveTo>
                    <a:lnTo>
                      <a:pt x="8" y="11"/>
                    </a:lnTo>
                    <a:lnTo>
                      <a:pt x="4" y="16"/>
                    </a:lnTo>
                    <a:lnTo>
                      <a:pt x="4" y="7"/>
                    </a:lnTo>
                    <a:lnTo>
                      <a:pt x="0" y="4"/>
                    </a:lnTo>
                    <a:lnTo>
                      <a:pt x="8" y="4"/>
                    </a:lnTo>
                    <a:lnTo>
                      <a:pt x="8" y="0"/>
                    </a:lnTo>
                    <a:lnTo>
                      <a:pt x="11" y="4"/>
                    </a:lnTo>
                    <a:lnTo>
                      <a:pt x="16" y="4"/>
                    </a:lnTo>
                    <a:lnTo>
                      <a:pt x="11" y="7"/>
                    </a:lnTo>
                    <a:lnTo>
                      <a:pt x="16" y="16"/>
                    </a:lnTo>
                  </a:path>
                </a:pathLst>
              </a:custGeom>
              <a:solidFill>
                <a:srgbClr val="FFFFFF"/>
              </a:solidFill>
              <a:ln w="12700" cap="rnd">
                <a:solidFill>
                  <a:srgbClr val="00007F"/>
                </a:solidFill>
                <a:round/>
                <a:headEnd/>
                <a:tailEnd/>
              </a:ln>
            </p:spPr>
            <p:txBody>
              <a:bodyPr/>
              <a:lstStyle/>
              <a:p>
                <a:endParaRPr lang="en-US"/>
              </a:p>
            </p:txBody>
          </p:sp>
          <p:sp>
            <p:nvSpPr>
              <p:cNvPr id="115827" name="Freeform 453"/>
              <p:cNvSpPr>
                <a:spLocks/>
              </p:cNvSpPr>
              <p:nvPr/>
            </p:nvSpPr>
            <p:spPr bwMode="auto">
              <a:xfrm>
                <a:off x="508" y="1435"/>
                <a:ext cx="17" cy="17"/>
              </a:xfrm>
              <a:custGeom>
                <a:avLst/>
                <a:gdLst>
                  <a:gd name="T0" fmla="*/ 12 w 17"/>
                  <a:gd name="T1" fmla="*/ 16 h 17"/>
                  <a:gd name="T2" fmla="*/ 6 w 17"/>
                  <a:gd name="T3" fmla="*/ 11 h 17"/>
                  <a:gd name="T4" fmla="*/ 2 w 17"/>
                  <a:gd name="T5" fmla="*/ 16 h 17"/>
                  <a:gd name="T6" fmla="*/ 2 w 17"/>
                  <a:gd name="T7" fmla="*/ 7 h 17"/>
                  <a:gd name="T8" fmla="*/ 0 w 17"/>
                  <a:gd name="T9" fmla="*/ 4 h 17"/>
                  <a:gd name="T10" fmla="*/ 6 w 17"/>
                  <a:gd name="T11" fmla="*/ 4 h 17"/>
                  <a:gd name="T12" fmla="*/ 6 w 17"/>
                  <a:gd name="T13" fmla="*/ 0 h 17"/>
                  <a:gd name="T14" fmla="*/ 9 w 17"/>
                  <a:gd name="T15" fmla="*/ 4 h 17"/>
                  <a:gd name="T16" fmla="*/ 16 w 17"/>
                  <a:gd name="T17" fmla="*/ 4 h 17"/>
                  <a:gd name="T18" fmla="*/ 9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6" y="11"/>
                    </a:lnTo>
                    <a:lnTo>
                      <a:pt x="2" y="16"/>
                    </a:lnTo>
                    <a:lnTo>
                      <a:pt x="2" y="7"/>
                    </a:lnTo>
                    <a:lnTo>
                      <a:pt x="0" y="4"/>
                    </a:lnTo>
                    <a:lnTo>
                      <a:pt x="6" y="4"/>
                    </a:lnTo>
                    <a:lnTo>
                      <a:pt x="6" y="0"/>
                    </a:lnTo>
                    <a:lnTo>
                      <a:pt x="9" y="4"/>
                    </a:lnTo>
                    <a:lnTo>
                      <a:pt x="16" y="4"/>
                    </a:lnTo>
                    <a:lnTo>
                      <a:pt x="9"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28" name="Freeform 454"/>
              <p:cNvSpPr>
                <a:spLocks/>
              </p:cNvSpPr>
              <p:nvPr/>
            </p:nvSpPr>
            <p:spPr bwMode="auto">
              <a:xfrm>
                <a:off x="469" y="1435"/>
                <a:ext cx="17" cy="17"/>
              </a:xfrm>
              <a:custGeom>
                <a:avLst/>
                <a:gdLst>
                  <a:gd name="T0" fmla="*/ 12 w 17"/>
                  <a:gd name="T1" fmla="*/ 16 h 17"/>
                  <a:gd name="T2" fmla="*/ 6 w 17"/>
                  <a:gd name="T3" fmla="*/ 11 h 17"/>
                  <a:gd name="T4" fmla="*/ 3 w 17"/>
                  <a:gd name="T5" fmla="*/ 16 h 17"/>
                  <a:gd name="T6" fmla="*/ 3 w 17"/>
                  <a:gd name="T7" fmla="*/ 7 h 17"/>
                  <a:gd name="T8" fmla="*/ 0 w 17"/>
                  <a:gd name="T9" fmla="*/ 4 h 17"/>
                  <a:gd name="T10" fmla="*/ 6 w 17"/>
                  <a:gd name="T11" fmla="*/ 4 h 17"/>
                  <a:gd name="T12" fmla="*/ 6 w 17"/>
                  <a:gd name="T13" fmla="*/ 0 h 17"/>
                  <a:gd name="T14" fmla="*/ 10 w 17"/>
                  <a:gd name="T15" fmla="*/ 4 h 17"/>
                  <a:gd name="T16" fmla="*/ 16 w 17"/>
                  <a:gd name="T17" fmla="*/ 4 h 17"/>
                  <a:gd name="T18" fmla="*/ 10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6" y="11"/>
                    </a:lnTo>
                    <a:lnTo>
                      <a:pt x="3" y="16"/>
                    </a:lnTo>
                    <a:lnTo>
                      <a:pt x="3" y="7"/>
                    </a:lnTo>
                    <a:lnTo>
                      <a:pt x="0" y="4"/>
                    </a:lnTo>
                    <a:lnTo>
                      <a:pt x="6" y="4"/>
                    </a:lnTo>
                    <a:lnTo>
                      <a:pt x="6" y="0"/>
                    </a:lnTo>
                    <a:lnTo>
                      <a:pt x="10" y="4"/>
                    </a:lnTo>
                    <a:lnTo>
                      <a:pt x="16" y="4"/>
                    </a:lnTo>
                    <a:lnTo>
                      <a:pt x="10"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29" name="Freeform 455"/>
              <p:cNvSpPr>
                <a:spLocks/>
              </p:cNvSpPr>
              <p:nvPr/>
            </p:nvSpPr>
            <p:spPr bwMode="auto">
              <a:xfrm>
                <a:off x="434" y="1435"/>
                <a:ext cx="18" cy="17"/>
              </a:xfrm>
              <a:custGeom>
                <a:avLst/>
                <a:gdLst>
                  <a:gd name="T0" fmla="*/ 13 w 18"/>
                  <a:gd name="T1" fmla="*/ 16 h 17"/>
                  <a:gd name="T2" fmla="*/ 6 w 18"/>
                  <a:gd name="T3" fmla="*/ 11 h 17"/>
                  <a:gd name="T4" fmla="*/ 3 w 18"/>
                  <a:gd name="T5" fmla="*/ 16 h 17"/>
                  <a:gd name="T6" fmla="*/ 3 w 18"/>
                  <a:gd name="T7" fmla="*/ 7 h 17"/>
                  <a:gd name="T8" fmla="*/ 0 w 18"/>
                  <a:gd name="T9" fmla="*/ 4 h 17"/>
                  <a:gd name="T10" fmla="*/ 6 w 18"/>
                  <a:gd name="T11" fmla="*/ 4 h 17"/>
                  <a:gd name="T12" fmla="*/ 6 w 18"/>
                  <a:gd name="T13" fmla="*/ 0 h 17"/>
                  <a:gd name="T14" fmla="*/ 9 w 18"/>
                  <a:gd name="T15" fmla="*/ 4 h 17"/>
                  <a:gd name="T16" fmla="*/ 17 w 18"/>
                  <a:gd name="T17" fmla="*/ 4 h 17"/>
                  <a:gd name="T18" fmla="*/ 9 w 18"/>
                  <a:gd name="T19" fmla="*/ 7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6" y="11"/>
                    </a:lnTo>
                    <a:lnTo>
                      <a:pt x="3" y="16"/>
                    </a:lnTo>
                    <a:lnTo>
                      <a:pt x="3" y="7"/>
                    </a:lnTo>
                    <a:lnTo>
                      <a:pt x="0" y="4"/>
                    </a:lnTo>
                    <a:lnTo>
                      <a:pt x="6" y="4"/>
                    </a:lnTo>
                    <a:lnTo>
                      <a:pt x="6" y="0"/>
                    </a:lnTo>
                    <a:lnTo>
                      <a:pt x="9" y="4"/>
                    </a:lnTo>
                    <a:lnTo>
                      <a:pt x="17" y="4"/>
                    </a:lnTo>
                    <a:lnTo>
                      <a:pt x="9" y="7"/>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30" name="Freeform 456"/>
              <p:cNvSpPr>
                <a:spLocks/>
              </p:cNvSpPr>
              <p:nvPr/>
            </p:nvSpPr>
            <p:spPr bwMode="auto">
              <a:xfrm>
                <a:off x="415" y="1449"/>
                <a:ext cx="17" cy="17"/>
              </a:xfrm>
              <a:custGeom>
                <a:avLst/>
                <a:gdLst>
                  <a:gd name="T0" fmla="*/ 11 w 17"/>
                  <a:gd name="T1" fmla="*/ 16 h 17"/>
                  <a:gd name="T2" fmla="*/ 8 w 17"/>
                  <a:gd name="T3" fmla="*/ 11 h 17"/>
                  <a:gd name="T4" fmla="*/ 0 w 17"/>
                  <a:gd name="T5" fmla="*/ 16 h 17"/>
                  <a:gd name="T6" fmla="*/ 4 w 17"/>
                  <a:gd name="T7" fmla="*/ 11 h 17"/>
                  <a:gd name="T8" fmla="*/ 0 w 17"/>
                  <a:gd name="T9" fmla="*/ 7 h 17"/>
                  <a:gd name="T10" fmla="*/ 4 w 17"/>
                  <a:gd name="T11" fmla="*/ 7 h 17"/>
                  <a:gd name="T12" fmla="*/ 8 w 17"/>
                  <a:gd name="T13" fmla="*/ 0 h 17"/>
                  <a:gd name="T14" fmla="*/ 8 w 17"/>
                  <a:gd name="T15" fmla="*/ 7 h 17"/>
                  <a:gd name="T16" fmla="*/ 16 w 17"/>
                  <a:gd name="T17" fmla="*/ 7 h 17"/>
                  <a:gd name="T18" fmla="*/ 11 w 17"/>
                  <a:gd name="T19" fmla="*/ 11 h 17"/>
                  <a:gd name="T20" fmla="*/ 11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1" y="16"/>
                    </a:moveTo>
                    <a:lnTo>
                      <a:pt x="8" y="11"/>
                    </a:lnTo>
                    <a:lnTo>
                      <a:pt x="0" y="16"/>
                    </a:lnTo>
                    <a:lnTo>
                      <a:pt x="4" y="11"/>
                    </a:lnTo>
                    <a:lnTo>
                      <a:pt x="0" y="7"/>
                    </a:lnTo>
                    <a:lnTo>
                      <a:pt x="4" y="7"/>
                    </a:lnTo>
                    <a:lnTo>
                      <a:pt x="8" y="0"/>
                    </a:lnTo>
                    <a:lnTo>
                      <a:pt x="8" y="7"/>
                    </a:lnTo>
                    <a:lnTo>
                      <a:pt x="16" y="7"/>
                    </a:lnTo>
                    <a:lnTo>
                      <a:pt x="11" y="11"/>
                    </a:lnTo>
                    <a:lnTo>
                      <a:pt x="11" y="16"/>
                    </a:lnTo>
                  </a:path>
                </a:pathLst>
              </a:custGeom>
              <a:solidFill>
                <a:srgbClr val="FFFFFF"/>
              </a:solidFill>
              <a:ln w="12700" cap="rnd">
                <a:solidFill>
                  <a:srgbClr val="00007F"/>
                </a:solidFill>
                <a:round/>
                <a:headEnd/>
                <a:tailEnd/>
              </a:ln>
            </p:spPr>
            <p:txBody>
              <a:bodyPr/>
              <a:lstStyle/>
              <a:p>
                <a:endParaRPr lang="en-US"/>
              </a:p>
            </p:txBody>
          </p:sp>
          <p:sp>
            <p:nvSpPr>
              <p:cNvPr id="115831" name="Freeform 457"/>
              <p:cNvSpPr>
                <a:spLocks/>
              </p:cNvSpPr>
              <p:nvPr/>
            </p:nvSpPr>
            <p:spPr bwMode="auto">
              <a:xfrm>
                <a:off x="447" y="1449"/>
                <a:ext cx="17" cy="17"/>
              </a:xfrm>
              <a:custGeom>
                <a:avLst/>
                <a:gdLst>
                  <a:gd name="T0" fmla="*/ 12 w 17"/>
                  <a:gd name="T1" fmla="*/ 16 h 17"/>
                  <a:gd name="T2" fmla="*/ 9 w 17"/>
                  <a:gd name="T3" fmla="*/ 11 h 17"/>
                  <a:gd name="T4" fmla="*/ 3 w 17"/>
                  <a:gd name="T5" fmla="*/ 16 h 17"/>
                  <a:gd name="T6" fmla="*/ 6 w 17"/>
                  <a:gd name="T7" fmla="*/ 11 h 17"/>
                  <a:gd name="T8" fmla="*/ 0 w 17"/>
                  <a:gd name="T9" fmla="*/ 7 h 17"/>
                  <a:gd name="T10" fmla="*/ 6 w 17"/>
                  <a:gd name="T11" fmla="*/ 7 h 17"/>
                  <a:gd name="T12" fmla="*/ 9 w 17"/>
                  <a:gd name="T13" fmla="*/ 0 h 17"/>
                  <a:gd name="T14" fmla="*/ 9 w 17"/>
                  <a:gd name="T15" fmla="*/ 7 h 17"/>
                  <a:gd name="T16" fmla="*/ 16 w 17"/>
                  <a:gd name="T17" fmla="*/ 7 h 17"/>
                  <a:gd name="T18" fmla="*/ 12 w 17"/>
                  <a:gd name="T19" fmla="*/ 11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1"/>
                    </a:lnTo>
                    <a:lnTo>
                      <a:pt x="3" y="16"/>
                    </a:lnTo>
                    <a:lnTo>
                      <a:pt x="6" y="11"/>
                    </a:lnTo>
                    <a:lnTo>
                      <a:pt x="0" y="7"/>
                    </a:lnTo>
                    <a:lnTo>
                      <a:pt x="6" y="7"/>
                    </a:lnTo>
                    <a:lnTo>
                      <a:pt x="9" y="0"/>
                    </a:lnTo>
                    <a:lnTo>
                      <a:pt x="9" y="7"/>
                    </a:lnTo>
                    <a:lnTo>
                      <a:pt x="16" y="7"/>
                    </a:lnTo>
                    <a:lnTo>
                      <a:pt x="12" y="11"/>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32" name="Freeform 458"/>
              <p:cNvSpPr>
                <a:spLocks/>
              </p:cNvSpPr>
              <p:nvPr/>
            </p:nvSpPr>
            <p:spPr bwMode="auto">
              <a:xfrm>
                <a:off x="485" y="1449"/>
                <a:ext cx="17" cy="17"/>
              </a:xfrm>
              <a:custGeom>
                <a:avLst/>
                <a:gdLst>
                  <a:gd name="T0" fmla="*/ 12 w 17"/>
                  <a:gd name="T1" fmla="*/ 16 h 17"/>
                  <a:gd name="T2" fmla="*/ 10 w 17"/>
                  <a:gd name="T3" fmla="*/ 11 h 17"/>
                  <a:gd name="T4" fmla="*/ 3 w 17"/>
                  <a:gd name="T5" fmla="*/ 16 h 17"/>
                  <a:gd name="T6" fmla="*/ 6 w 17"/>
                  <a:gd name="T7" fmla="*/ 11 h 17"/>
                  <a:gd name="T8" fmla="*/ 0 w 17"/>
                  <a:gd name="T9" fmla="*/ 7 h 17"/>
                  <a:gd name="T10" fmla="*/ 6 w 17"/>
                  <a:gd name="T11" fmla="*/ 7 h 17"/>
                  <a:gd name="T12" fmla="*/ 10 w 17"/>
                  <a:gd name="T13" fmla="*/ 0 h 17"/>
                  <a:gd name="T14" fmla="*/ 10 w 17"/>
                  <a:gd name="T15" fmla="*/ 7 h 17"/>
                  <a:gd name="T16" fmla="*/ 16 w 17"/>
                  <a:gd name="T17" fmla="*/ 7 h 17"/>
                  <a:gd name="T18" fmla="*/ 12 w 17"/>
                  <a:gd name="T19" fmla="*/ 11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10" y="11"/>
                    </a:lnTo>
                    <a:lnTo>
                      <a:pt x="3" y="16"/>
                    </a:lnTo>
                    <a:lnTo>
                      <a:pt x="6" y="11"/>
                    </a:lnTo>
                    <a:lnTo>
                      <a:pt x="0" y="7"/>
                    </a:lnTo>
                    <a:lnTo>
                      <a:pt x="6" y="7"/>
                    </a:lnTo>
                    <a:lnTo>
                      <a:pt x="10" y="0"/>
                    </a:lnTo>
                    <a:lnTo>
                      <a:pt x="10" y="7"/>
                    </a:lnTo>
                    <a:lnTo>
                      <a:pt x="16" y="7"/>
                    </a:lnTo>
                    <a:lnTo>
                      <a:pt x="12" y="11"/>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33" name="Freeform 459"/>
              <p:cNvSpPr>
                <a:spLocks/>
              </p:cNvSpPr>
              <p:nvPr/>
            </p:nvSpPr>
            <p:spPr bwMode="auto">
              <a:xfrm>
                <a:off x="524" y="1449"/>
                <a:ext cx="17" cy="17"/>
              </a:xfrm>
              <a:custGeom>
                <a:avLst/>
                <a:gdLst>
                  <a:gd name="T0" fmla="*/ 13 w 17"/>
                  <a:gd name="T1" fmla="*/ 16 h 17"/>
                  <a:gd name="T2" fmla="*/ 9 w 17"/>
                  <a:gd name="T3" fmla="*/ 11 h 17"/>
                  <a:gd name="T4" fmla="*/ 2 w 17"/>
                  <a:gd name="T5" fmla="*/ 16 h 17"/>
                  <a:gd name="T6" fmla="*/ 6 w 17"/>
                  <a:gd name="T7" fmla="*/ 11 h 17"/>
                  <a:gd name="T8" fmla="*/ 0 w 17"/>
                  <a:gd name="T9" fmla="*/ 7 h 17"/>
                  <a:gd name="T10" fmla="*/ 6 w 17"/>
                  <a:gd name="T11" fmla="*/ 7 h 17"/>
                  <a:gd name="T12" fmla="*/ 9 w 17"/>
                  <a:gd name="T13" fmla="*/ 0 h 17"/>
                  <a:gd name="T14" fmla="*/ 9 w 17"/>
                  <a:gd name="T15" fmla="*/ 7 h 17"/>
                  <a:gd name="T16" fmla="*/ 16 w 17"/>
                  <a:gd name="T17" fmla="*/ 7 h 17"/>
                  <a:gd name="T18" fmla="*/ 13 w 17"/>
                  <a:gd name="T19" fmla="*/ 11 h 17"/>
                  <a:gd name="T20" fmla="*/ 13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3" y="16"/>
                    </a:moveTo>
                    <a:lnTo>
                      <a:pt x="9" y="11"/>
                    </a:lnTo>
                    <a:lnTo>
                      <a:pt x="2" y="16"/>
                    </a:lnTo>
                    <a:lnTo>
                      <a:pt x="6" y="11"/>
                    </a:lnTo>
                    <a:lnTo>
                      <a:pt x="0" y="7"/>
                    </a:lnTo>
                    <a:lnTo>
                      <a:pt x="6" y="7"/>
                    </a:lnTo>
                    <a:lnTo>
                      <a:pt x="9" y="0"/>
                    </a:lnTo>
                    <a:lnTo>
                      <a:pt x="9" y="7"/>
                    </a:lnTo>
                    <a:lnTo>
                      <a:pt x="16" y="7"/>
                    </a:lnTo>
                    <a:lnTo>
                      <a:pt x="13" y="11"/>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34" name="Freeform 460"/>
              <p:cNvSpPr>
                <a:spLocks/>
              </p:cNvSpPr>
              <p:nvPr/>
            </p:nvSpPr>
            <p:spPr bwMode="auto">
              <a:xfrm>
                <a:off x="562" y="1449"/>
                <a:ext cx="17" cy="17"/>
              </a:xfrm>
              <a:custGeom>
                <a:avLst/>
                <a:gdLst>
                  <a:gd name="T0" fmla="*/ 12 w 17"/>
                  <a:gd name="T1" fmla="*/ 16 h 17"/>
                  <a:gd name="T2" fmla="*/ 9 w 17"/>
                  <a:gd name="T3" fmla="*/ 11 h 17"/>
                  <a:gd name="T4" fmla="*/ 3 w 17"/>
                  <a:gd name="T5" fmla="*/ 16 h 17"/>
                  <a:gd name="T6" fmla="*/ 6 w 17"/>
                  <a:gd name="T7" fmla="*/ 11 h 17"/>
                  <a:gd name="T8" fmla="*/ 0 w 17"/>
                  <a:gd name="T9" fmla="*/ 7 h 17"/>
                  <a:gd name="T10" fmla="*/ 6 w 17"/>
                  <a:gd name="T11" fmla="*/ 7 h 17"/>
                  <a:gd name="T12" fmla="*/ 9 w 17"/>
                  <a:gd name="T13" fmla="*/ 0 h 17"/>
                  <a:gd name="T14" fmla="*/ 9 w 17"/>
                  <a:gd name="T15" fmla="*/ 7 h 17"/>
                  <a:gd name="T16" fmla="*/ 16 w 17"/>
                  <a:gd name="T17" fmla="*/ 7 h 17"/>
                  <a:gd name="T18" fmla="*/ 12 w 17"/>
                  <a:gd name="T19" fmla="*/ 11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1"/>
                    </a:lnTo>
                    <a:lnTo>
                      <a:pt x="3" y="16"/>
                    </a:lnTo>
                    <a:lnTo>
                      <a:pt x="6" y="11"/>
                    </a:lnTo>
                    <a:lnTo>
                      <a:pt x="0" y="7"/>
                    </a:lnTo>
                    <a:lnTo>
                      <a:pt x="6" y="7"/>
                    </a:lnTo>
                    <a:lnTo>
                      <a:pt x="9" y="0"/>
                    </a:lnTo>
                    <a:lnTo>
                      <a:pt x="9" y="7"/>
                    </a:lnTo>
                    <a:lnTo>
                      <a:pt x="16" y="7"/>
                    </a:lnTo>
                    <a:lnTo>
                      <a:pt x="12" y="11"/>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35" name="Freeform 461"/>
              <p:cNvSpPr>
                <a:spLocks/>
              </p:cNvSpPr>
              <p:nvPr/>
            </p:nvSpPr>
            <p:spPr bwMode="auto">
              <a:xfrm>
                <a:off x="599" y="1449"/>
                <a:ext cx="18" cy="17"/>
              </a:xfrm>
              <a:custGeom>
                <a:avLst/>
                <a:gdLst>
                  <a:gd name="T0" fmla="*/ 13 w 18"/>
                  <a:gd name="T1" fmla="*/ 16 h 17"/>
                  <a:gd name="T2" fmla="*/ 10 w 18"/>
                  <a:gd name="T3" fmla="*/ 11 h 17"/>
                  <a:gd name="T4" fmla="*/ 3 w 18"/>
                  <a:gd name="T5" fmla="*/ 16 h 17"/>
                  <a:gd name="T6" fmla="*/ 7 w 18"/>
                  <a:gd name="T7" fmla="*/ 11 h 17"/>
                  <a:gd name="T8" fmla="*/ 0 w 18"/>
                  <a:gd name="T9" fmla="*/ 7 h 17"/>
                  <a:gd name="T10" fmla="*/ 7 w 18"/>
                  <a:gd name="T11" fmla="*/ 7 h 17"/>
                  <a:gd name="T12" fmla="*/ 10 w 18"/>
                  <a:gd name="T13" fmla="*/ 0 h 17"/>
                  <a:gd name="T14" fmla="*/ 10 w 18"/>
                  <a:gd name="T15" fmla="*/ 7 h 17"/>
                  <a:gd name="T16" fmla="*/ 17 w 18"/>
                  <a:gd name="T17" fmla="*/ 7 h 17"/>
                  <a:gd name="T18" fmla="*/ 10 w 18"/>
                  <a:gd name="T19" fmla="*/ 11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10" y="11"/>
                    </a:lnTo>
                    <a:lnTo>
                      <a:pt x="3" y="16"/>
                    </a:lnTo>
                    <a:lnTo>
                      <a:pt x="7" y="11"/>
                    </a:lnTo>
                    <a:lnTo>
                      <a:pt x="0" y="7"/>
                    </a:lnTo>
                    <a:lnTo>
                      <a:pt x="7" y="7"/>
                    </a:lnTo>
                    <a:lnTo>
                      <a:pt x="10" y="0"/>
                    </a:lnTo>
                    <a:lnTo>
                      <a:pt x="10" y="7"/>
                    </a:lnTo>
                    <a:lnTo>
                      <a:pt x="17" y="7"/>
                    </a:lnTo>
                    <a:lnTo>
                      <a:pt x="10" y="11"/>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36" name="Freeform 462"/>
              <p:cNvSpPr>
                <a:spLocks/>
              </p:cNvSpPr>
              <p:nvPr/>
            </p:nvSpPr>
            <p:spPr bwMode="auto">
              <a:xfrm>
                <a:off x="581" y="1465"/>
                <a:ext cx="17" cy="17"/>
              </a:xfrm>
              <a:custGeom>
                <a:avLst/>
                <a:gdLst>
                  <a:gd name="T0" fmla="*/ 16 w 17"/>
                  <a:gd name="T1" fmla="*/ 16 h 17"/>
                  <a:gd name="T2" fmla="*/ 7 w 17"/>
                  <a:gd name="T3" fmla="*/ 11 h 17"/>
                  <a:gd name="T4" fmla="*/ 3 w 17"/>
                  <a:gd name="T5" fmla="*/ 16 h 17"/>
                  <a:gd name="T6" fmla="*/ 3 w 17"/>
                  <a:gd name="T7" fmla="*/ 11 h 17"/>
                  <a:gd name="T8" fmla="*/ 0 w 17"/>
                  <a:gd name="T9" fmla="*/ 7 h 17"/>
                  <a:gd name="T10" fmla="*/ 7 w 17"/>
                  <a:gd name="T11" fmla="*/ 7 h 17"/>
                  <a:gd name="T12" fmla="*/ 7 w 17"/>
                  <a:gd name="T13" fmla="*/ 0 h 17"/>
                  <a:gd name="T14" fmla="*/ 11 w 17"/>
                  <a:gd name="T15" fmla="*/ 7 h 17"/>
                  <a:gd name="T16" fmla="*/ 16 w 17"/>
                  <a:gd name="T17" fmla="*/ 7 h 17"/>
                  <a:gd name="T18" fmla="*/ 11 w 17"/>
                  <a:gd name="T19" fmla="*/ 11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6"/>
                    </a:moveTo>
                    <a:lnTo>
                      <a:pt x="7" y="11"/>
                    </a:lnTo>
                    <a:lnTo>
                      <a:pt x="3" y="16"/>
                    </a:lnTo>
                    <a:lnTo>
                      <a:pt x="3" y="11"/>
                    </a:lnTo>
                    <a:lnTo>
                      <a:pt x="0" y="7"/>
                    </a:lnTo>
                    <a:lnTo>
                      <a:pt x="7" y="7"/>
                    </a:lnTo>
                    <a:lnTo>
                      <a:pt x="7" y="0"/>
                    </a:lnTo>
                    <a:lnTo>
                      <a:pt x="11" y="7"/>
                    </a:lnTo>
                    <a:lnTo>
                      <a:pt x="16" y="7"/>
                    </a:lnTo>
                    <a:lnTo>
                      <a:pt x="11" y="11"/>
                    </a:lnTo>
                    <a:lnTo>
                      <a:pt x="16" y="16"/>
                    </a:lnTo>
                  </a:path>
                </a:pathLst>
              </a:custGeom>
              <a:solidFill>
                <a:srgbClr val="FFFFFF"/>
              </a:solidFill>
              <a:ln w="12700" cap="rnd">
                <a:solidFill>
                  <a:srgbClr val="00007F"/>
                </a:solidFill>
                <a:round/>
                <a:headEnd/>
                <a:tailEnd/>
              </a:ln>
            </p:spPr>
            <p:txBody>
              <a:bodyPr/>
              <a:lstStyle/>
              <a:p>
                <a:endParaRPr lang="en-US"/>
              </a:p>
            </p:txBody>
          </p:sp>
          <p:sp>
            <p:nvSpPr>
              <p:cNvPr id="115837" name="Freeform 463"/>
              <p:cNvSpPr>
                <a:spLocks/>
              </p:cNvSpPr>
              <p:nvPr/>
            </p:nvSpPr>
            <p:spPr bwMode="auto">
              <a:xfrm>
                <a:off x="545" y="1465"/>
                <a:ext cx="17" cy="17"/>
              </a:xfrm>
              <a:custGeom>
                <a:avLst/>
                <a:gdLst>
                  <a:gd name="T0" fmla="*/ 16 w 17"/>
                  <a:gd name="T1" fmla="*/ 16 h 17"/>
                  <a:gd name="T2" fmla="*/ 8 w 17"/>
                  <a:gd name="T3" fmla="*/ 11 h 17"/>
                  <a:gd name="T4" fmla="*/ 4 w 17"/>
                  <a:gd name="T5" fmla="*/ 16 h 17"/>
                  <a:gd name="T6" fmla="*/ 4 w 17"/>
                  <a:gd name="T7" fmla="*/ 11 h 17"/>
                  <a:gd name="T8" fmla="*/ 0 w 17"/>
                  <a:gd name="T9" fmla="*/ 7 h 17"/>
                  <a:gd name="T10" fmla="*/ 8 w 17"/>
                  <a:gd name="T11" fmla="*/ 7 h 17"/>
                  <a:gd name="T12" fmla="*/ 8 w 17"/>
                  <a:gd name="T13" fmla="*/ 0 h 17"/>
                  <a:gd name="T14" fmla="*/ 11 w 17"/>
                  <a:gd name="T15" fmla="*/ 7 h 17"/>
                  <a:gd name="T16" fmla="*/ 16 w 17"/>
                  <a:gd name="T17" fmla="*/ 7 h 17"/>
                  <a:gd name="T18" fmla="*/ 11 w 17"/>
                  <a:gd name="T19" fmla="*/ 11 h 17"/>
                  <a:gd name="T20" fmla="*/ 16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6"/>
                    </a:moveTo>
                    <a:lnTo>
                      <a:pt x="8" y="11"/>
                    </a:lnTo>
                    <a:lnTo>
                      <a:pt x="4" y="16"/>
                    </a:lnTo>
                    <a:lnTo>
                      <a:pt x="4" y="11"/>
                    </a:lnTo>
                    <a:lnTo>
                      <a:pt x="0" y="7"/>
                    </a:lnTo>
                    <a:lnTo>
                      <a:pt x="8" y="7"/>
                    </a:lnTo>
                    <a:lnTo>
                      <a:pt x="8" y="0"/>
                    </a:lnTo>
                    <a:lnTo>
                      <a:pt x="11" y="7"/>
                    </a:lnTo>
                    <a:lnTo>
                      <a:pt x="16" y="7"/>
                    </a:lnTo>
                    <a:lnTo>
                      <a:pt x="11" y="11"/>
                    </a:lnTo>
                    <a:lnTo>
                      <a:pt x="16" y="16"/>
                    </a:lnTo>
                  </a:path>
                </a:pathLst>
              </a:custGeom>
              <a:solidFill>
                <a:srgbClr val="FFFFFF"/>
              </a:solidFill>
              <a:ln w="12700" cap="rnd">
                <a:solidFill>
                  <a:srgbClr val="00007F"/>
                </a:solidFill>
                <a:round/>
                <a:headEnd/>
                <a:tailEnd/>
              </a:ln>
            </p:spPr>
            <p:txBody>
              <a:bodyPr/>
              <a:lstStyle/>
              <a:p>
                <a:endParaRPr lang="en-US"/>
              </a:p>
            </p:txBody>
          </p:sp>
          <p:sp>
            <p:nvSpPr>
              <p:cNvPr id="115838" name="Freeform 464"/>
              <p:cNvSpPr>
                <a:spLocks/>
              </p:cNvSpPr>
              <p:nvPr/>
            </p:nvSpPr>
            <p:spPr bwMode="auto">
              <a:xfrm>
                <a:off x="508" y="1465"/>
                <a:ext cx="17" cy="17"/>
              </a:xfrm>
              <a:custGeom>
                <a:avLst/>
                <a:gdLst>
                  <a:gd name="T0" fmla="*/ 12 w 17"/>
                  <a:gd name="T1" fmla="*/ 16 h 17"/>
                  <a:gd name="T2" fmla="*/ 6 w 17"/>
                  <a:gd name="T3" fmla="*/ 11 h 17"/>
                  <a:gd name="T4" fmla="*/ 2 w 17"/>
                  <a:gd name="T5" fmla="*/ 16 h 17"/>
                  <a:gd name="T6" fmla="*/ 2 w 17"/>
                  <a:gd name="T7" fmla="*/ 11 h 17"/>
                  <a:gd name="T8" fmla="*/ 0 w 17"/>
                  <a:gd name="T9" fmla="*/ 7 h 17"/>
                  <a:gd name="T10" fmla="*/ 6 w 17"/>
                  <a:gd name="T11" fmla="*/ 7 h 17"/>
                  <a:gd name="T12" fmla="*/ 6 w 17"/>
                  <a:gd name="T13" fmla="*/ 0 h 17"/>
                  <a:gd name="T14" fmla="*/ 9 w 17"/>
                  <a:gd name="T15" fmla="*/ 7 h 17"/>
                  <a:gd name="T16" fmla="*/ 16 w 17"/>
                  <a:gd name="T17" fmla="*/ 7 h 17"/>
                  <a:gd name="T18" fmla="*/ 9 w 17"/>
                  <a:gd name="T19" fmla="*/ 11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6" y="11"/>
                    </a:lnTo>
                    <a:lnTo>
                      <a:pt x="2" y="16"/>
                    </a:lnTo>
                    <a:lnTo>
                      <a:pt x="2" y="11"/>
                    </a:lnTo>
                    <a:lnTo>
                      <a:pt x="0" y="7"/>
                    </a:lnTo>
                    <a:lnTo>
                      <a:pt x="6" y="7"/>
                    </a:lnTo>
                    <a:lnTo>
                      <a:pt x="6" y="0"/>
                    </a:lnTo>
                    <a:lnTo>
                      <a:pt x="9" y="7"/>
                    </a:lnTo>
                    <a:lnTo>
                      <a:pt x="16" y="7"/>
                    </a:lnTo>
                    <a:lnTo>
                      <a:pt x="9" y="11"/>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39" name="Freeform 465"/>
              <p:cNvSpPr>
                <a:spLocks/>
              </p:cNvSpPr>
              <p:nvPr/>
            </p:nvSpPr>
            <p:spPr bwMode="auto">
              <a:xfrm>
                <a:off x="469" y="1465"/>
                <a:ext cx="17" cy="17"/>
              </a:xfrm>
              <a:custGeom>
                <a:avLst/>
                <a:gdLst>
                  <a:gd name="T0" fmla="*/ 12 w 17"/>
                  <a:gd name="T1" fmla="*/ 16 h 17"/>
                  <a:gd name="T2" fmla="*/ 6 w 17"/>
                  <a:gd name="T3" fmla="*/ 11 h 17"/>
                  <a:gd name="T4" fmla="*/ 3 w 17"/>
                  <a:gd name="T5" fmla="*/ 16 h 17"/>
                  <a:gd name="T6" fmla="*/ 3 w 17"/>
                  <a:gd name="T7" fmla="*/ 11 h 17"/>
                  <a:gd name="T8" fmla="*/ 0 w 17"/>
                  <a:gd name="T9" fmla="*/ 7 h 17"/>
                  <a:gd name="T10" fmla="*/ 6 w 17"/>
                  <a:gd name="T11" fmla="*/ 7 h 17"/>
                  <a:gd name="T12" fmla="*/ 6 w 17"/>
                  <a:gd name="T13" fmla="*/ 0 h 17"/>
                  <a:gd name="T14" fmla="*/ 10 w 17"/>
                  <a:gd name="T15" fmla="*/ 7 h 17"/>
                  <a:gd name="T16" fmla="*/ 16 w 17"/>
                  <a:gd name="T17" fmla="*/ 7 h 17"/>
                  <a:gd name="T18" fmla="*/ 10 w 17"/>
                  <a:gd name="T19" fmla="*/ 11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6" y="11"/>
                    </a:lnTo>
                    <a:lnTo>
                      <a:pt x="3" y="16"/>
                    </a:lnTo>
                    <a:lnTo>
                      <a:pt x="3" y="11"/>
                    </a:lnTo>
                    <a:lnTo>
                      <a:pt x="0" y="7"/>
                    </a:lnTo>
                    <a:lnTo>
                      <a:pt x="6" y="7"/>
                    </a:lnTo>
                    <a:lnTo>
                      <a:pt x="6" y="0"/>
                    </a:lnTo>
                    <a:lnTo>
                      <a:pt x="10" y="7"/>
                    </a:lnTo>
                    <a:lnTo>
                      <a:pt x="16" y="7"/>
                    </a:lnTo>
                    <a:lnTo>
                      <a:pt x="10" y="11"/>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40" name="Freeform 466"/>
              <p:cNvSpPr>
                <a:spLocks/>
              </p:cNvSpPr>
              <p:nvPr/>
            </p:nvSpPr>
            <p:spPr bwMode="auto">
              <a:xfrm>
                <a:off x="434" y="1465"/>
                <a:ext cx="18" cy="17"/>
              </a:xfrm>
              <a:custGeom>
                <a:avLst/>
                <a:gdLst>
                  <a:gd name="T0" fmla="*/ 13 w 18"/>
                  <a:gd name="T1" fmla="*/ 16 h 17"/>
                  <a:gd name="T2" fmla="*/ 6 w 18"/>
                  <a:gd name="T3" fmla="*/ 11 h 17"/>
                  <a:gd name="T4" fmla="*/ 3 w 18"/>
                  <a:gd name="T5" fmla="*/ 16 h 17"/>
                  <a:gd name="T6" fmla="*/ 3 w 18"/>
                  <a:gd name="T7" fmla="*/ 11 h 17"/>
                  <a:gd name="T8" fmla="*/ 0 w 18"/>
                  <a:gd name="T9" fmla="*/ 7 h 17"/>
                  <a:gd name="T10" fmla="*/ 6 w 18"/>
                  <a:gd name="T11" fmla="*/ 7 h 17"/>
                  <a:gd name="T12" fmla="*/ 6 w 18"/>
                  <a:gd name="T13" fmla="*/ 0 h 17"/>
                  <a:gd name="T14" fmla="*/ 9 w 18"/>
                  <a:gd name="T15" fmla="*/ 7 h 17"/>
                  <a:gd name="T16" fmla="*/ 17 w 18"/>
                  <a:gd name="T17" fmla="*/ 7 h 17"/>
                  <a:gd name="T18" fmla="*/ 9 w 18"/>
                  <a:gd name="T19" fmla="*/ 11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6" y="11"/>
                    </a:lnTo>
                    <a:lnTo>
                      <a:pt x="3" y="16"/>
                    </a:lnTo>
                    <a:lnTo>
                      <a:pt x="3" y="11"/>
                    </a:lnTo>
                    <a:lnTo>
                      <a:pt x="0" y="7"/>
                    </a:lnTo>
                    <a:lnTo>
                      <a:pt x="6" y="7"/>
                    </a:lnTo>
                    <a:lnTo>
                      <a:pt x="6" y="0"/>
                    </a:lnTo>
                    <a:lnTo>
                      <a:pt x="9" y="7"/>
                    </a:lnTo>
                    <a:lnTo>
                      <a:pt x="17" y="7"/>
                    </a:lnTo>
                    <a:lnTo>
                      <a:pt x="9" y="11"/>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41" name="Freeform 467"/>
              <p:cNvSpPr>
                <a:spLocks/>
              </p:cNvSpPr>
              <p:nvPr/>
            </p:nvSpPr>
            <p:spPr bwMode="auto">
              <a:xfrm>
                <a:off x="415" y="1481"/>
                <a:ext cx="17" cy="17"/>
              </a:xfrm>
              <a:custGeom>
                <a:avLst/>
                <a:gdLst>
                  <a:gd name="T0" fmla="*/ 11 w 17"/>
                  <a:gd name="T1" fmla="*/ 16 h 17"/>
                  <a:gd name="T2" fmla="*/ 8 w 17"/>
                  <a:gd name="T3" fmla="*/ 11 h 17"/>
                  <a:gd name="T4" fmla="*/ 0 w 17"/>
                  <a:gd name="T5" fmla="*/ 16 h 17"/>
                  <a:gd name="T6" fmla="*/ 4 w 17"/>
                  <a:gd name="T7" fmla="*/ 7 h 17"/>
                  <a:gd name="T8" fmla="*/ 0 w 17"/>
                  <a:gd name="T9" fmla="*/ 7 h 17"/>
                  <a:gd name="T10" fmla="*/ 4 w 17"/>
                  <a:gd name="T11" fmla="*/ 7 h 17"/>
                  <a:gd name="T12" fmla="*/ 8 w 17"/>
                  <a:gd name="T13" fmla="*/ 0 h 17"/>
                  <a:gd name="T14" fmla="*/ 8 w 17"/>
                  <a:gd name="T15" fmla="*/ 7 h 17"/>
                  <a:gd name="T16" fmla="*/ 16 w 17"/>
                  <a:gd name="T17" fmla="*/ 7 h 17"/>
                  <a:gd name="T18" fmla="*/ 11 w 17"/>
                  <a:gd name="T19" fmla="*/ 7 h 17"/>
                  <a:gd name="T20" fmla="*/ 11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1" y="16"/>
                    </a:moveTo>
                    <a:lnTo>
                      <a:pt x="8" y="11"/>
                    </a:lnTo>
                    <a:lnTo>
                      <a:pt x="0" y="16"/>
                    </a:lnTo>
                    <a:lnTo>
                      <a:pt x="4" y="7"/>
                    </a:lnTo>
                    <a:lnTo>
                      <a:pt x="0" y="7"/>
                    </a:lnTo>
                    <a:lnTo>
                      <a:pt x="4" y="7"/>
                    </a:lnTo>
                    <a:lnTo>
                      <a:pt x="8" y="0"/>
                    </a:lnTo>
                    <a:lnTo>
                      <a:pt x="8" y="7"/>
                    </a:lnTo>
                    <a:lnTo>
                      <a:pt x="16" y="7"/>
                    </a:lnTo>
                    <a:lnTo>
                      <a:pt x="11" y="7"/>
                    </a:lnTo>
                    <a:lnTo>
                      <a:pt x="11" y="16"/>
                    </a:lnTo>
                  </a:path>
                </a:pathLst>
              </a:custGeom>
              <a:solidFill>
                <a:srgbClr val="FFFFFF"/>
              </a:solidFill>
              <a:ln w="12700" cap="rnd">
                <a:solidFill>
                  <a:srgbClr val="00007F"/>
                </a:solidFill>
                <a:round/>
                <a:headEnd/>
                <a:tailEnd/>
              </a:ln>
            </p:spPr>
            <p:txBody>
              <a:bodyPr/>
              <a:lstStyle/>
              <a:p>
                <a:endParaRPr lang="en-US"/>
              </a:p>
            </p:txBody>
          </p:sp>
          <p:sp>
            <p:nvSpPr>
              <p:cNvPr id="115842" name="Freeform 468"/>
              <p:cNvSpPr>
                <a:spLocks/>
              </p:cNvSpPr>
              <p:nvPr/>
            </p:nvSpPr>
            <p:spPr bwMode="auto">
              <a:xfrm>
                <a:off x="447" y="1481"/>
                <a:ext cx="17" cy="17"/>
              </a:xfrm>
              <a:custGeom>
                <a:avLst/>
                <a:gdLst>
                  <a:gd name="T0" fmla="*/ 12 w 17"/>
                  <a:gd name="T1" fmla="*/ 16 h 17"/>
                  <a:gd name="T2" fmla="*/ 9 w 17"/>
                  <a:gd name="T3" fmla="*/ 11 h 17"/>
                  <a:gd name="T4" fmla="*/ 3 w 17"/>
                  <a:gd name="T5" fmla="*/ 16 h 17"/>
                  <a:gd name="T6" fmla="*/ 6 w 17"/>
                  <a:gd name="T7" fmla="*/ 7 h 17"/>
                  <a:gd name="T8" fmla="*/ 0 w 17"/>
                  <a:gd name="T9" fmla="*/ 7 h 17"/>
                  <a:gd name="T10" fmla="*/ 6 w 17"/>
                  <a:gd name="T11" fmla="*/ 7 h 17"/>
                  <a:gd name="T12" fmla="*/ 9 w 17"/>
                  <a:gd name="T13" fmla="*/ 0 h 17"/>
                  <a:gd name="T14" fmla="*/ 9 w 17"/>
                  <a:gd name="T15" fmla="*/ 7 h 17"/>
                  <a:gd name="T16" fmla="*/ 16 w 17"/>
                  <a:gd name="T17" fmla="*/ 7 h 17"/>
                  <a:gd name="T18" fmla="*/ 12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1"/>
                    </a:lnTo>
                    <a:lnTo>
                      <a:pt x="3" y="16"/>
                    </a:lnTo>
                    <a:lnTo>
                      <a:pt x="6" y="7"/>
                    </a:lnTo>
                    <a:lnTo>
                      <a:pt x="0" y="7"/>
                    </a:lnTo>
                    <a:lnTo>
                      <a:pt x="6" y="7"/>
                    </a:lnTo>
                    <a:lnTo>
                      <a:pt x="9" y="0"/>
                    </a:lnTo>
                    <a:lnTo>
                      <a:pt x="9" y="7"/>
                    </a:lnTo>
                    <a:lnTo>
                      <a:pt x="16" y="7"/>
                    </a:lnTo>
                    <a:lnTo>
                      <a:pt x="12"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43" name="Freeform 469"/>
              <p:cNvSpPr>
                <a:spLocks/>
              </p:cNvSpPr>
              <p:nvPr/>
            </p:nvSpPr>
            <p:spPr bwMode="auto">
              <a:xfrm>
                <a:off x="485" y="1481"/>
                <a:ext cx="17" cy="17"/>
              </a:xfrm>
              <a:custGeom>
                <a:avLst/>
                <a:gdLst>
                  <a:gd name="T0" fmla="*/ 12 w 17"/>
                  <a:gd name="T1" fmla="*/ 16 h 17"/>
                  <a:gd name="T2" fmla="*/ 10 w 17"/>
                  <a:gd name="T3" fmla="*/ 11 h 17"/>
                  <a:gd name="T4" fmla="*/ 3 w 17"/>
                  <a:gd name="T5" fmla="*/ 16 h 17"/>
                  <a:gd name="T6" fmla="*/ 6 w 17"/>
                  <a:gd name="T7" fmla="*/ 7 h 17"/>
                  <a:gd name="T8" fmla="*/ 0 w 17"/>
                  <a:gd name="T9" fmla="*/ 7 h 17"/>
                  <a:gd name="T10" fmla="*/ 6 w 17"/>
                  <a:gd name="T11" fmla="*/ 7 h 17"/>
                  <a:gd name="T12" fmla="*/ 10 w 17"/>
                  <a:gd name="T13" fmla="*/ 0 h 17"/>
                  <a:gd name="T14" fmla="*/ 10 w 17"/>
                  <a:gd name="T15" fmla="*/ 7 h 17"/>
                  <a:gd name="T16" fmla="*/ 16 w 17"/>
                  <a:gd name="T17" fmla="*/ 7 h 17"/>
                  <a:gd name="T18" fmla="*/ 12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10" y="11"/>
                    </a:lnTo>
                    <a:lnTo>
                      <a:pt x="3" y="16"/>
                    </a:lnTo>
                    <a:lnTo>
                      <a:pt x="6" y="7"/>
                    </a:lnTo>
                    <a:lnTo>
                      <a:pt x="0" y="7"/>
                    </a:lnTo>
                    <a:lnTo>
                      <a:pt x="6" y="7"/>
                    </a:lnTo>
                    <a:lnTo>
                      <a:pt x="10" y="0"/>
                    </a:lnTo>
                    <a:lnTo>
                      <a:pt x="10" y="7"/>
                    </a:lnTo>
                    <a:lnTo>
                      <a:pt x="16" y="7"/>
                    </a:lnTo>
                    <a:lnTo>
                      <a:pt x="12"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44" name="Freeform 470"/>
              <p:cNvSpPr>
                <a:spLocks/>
              </p:cNvSpPr>
              <p:nvPr/>
            </p:nvSpPr>
            <p:spPr bwMode="auto">
              <a:xfrm>
                <a:off x="524" y="1481"/>
                <a:ext cx="17" cy="17"/>
              </a:xfrm>
              <a:custGeom>
                <a:avLst/>
                <a:gdLst>
                  <a:gd name="T0" fmla="*/ 13 w 17"/>
                  <a:gd name="T1" fmla="*/ 16 h 17"/>
                  <a:gd name="T2" fmla="*/ 9 w 17"/>
                  <a:gd name="T3" fmla="*/ 11 h 17"/>
                  <a:gd name="T4" fmla="*/ 2 w 17"/>
                  <a:gd name="T5" fmla="*/ 16 h 17"/>
                  <a:gd name="T6" fmla="*/ 6 w 17"/>
                  <a:gd name="T7" fmla="*/ 7 h 17"/>
                  <a:gd name="T8" fmla="*/ 0 w 17"/>
                  <a:gd name="T9" fmla="*/ 7 h 17"/>
                  <a:gd name="T10" fmla="*/ 6 w 17"/>
                  <a:gd name="T11" fmla="*/ 7 h 17"/>
                  <a:gd name="T12" fmla="*/ 9 w 17"/>
                  <a:gd name="T13" fmla="*/ 0 h 17"/>
                  <a:gd name="T14" fmla="*/ 9 w 17"/>
                  <a:gd name="T15" fmla="*/ 7 h 17"/>
                  <a:gd name="T16" fmla="*/ 16 w 17"/>
                  <a:gd name="T17" fmla="*/ 7 h 17"/>
                  <a:gd name="T18" fmla="*/ 13 w 17"/>
                  <a:gd name="T19" fmla="*/ 7 h 17"/>
                  <a:gd name="T20" fmla="*/ 13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3" y="16"/>
                    </a:moveTo>
                    <a:lnTo>
                      <a:pt x="9" y="11"/>
                    </a:lnTo>
                    <a:lnTo>
                      <a:pt x="2" y="16"/>
                    </a:lnTo>
                    <a:lnTo>
                      <a:pt x="6" y="7"/>
                    </a:lnTo>
                    <a:lnTo>
                      <a:pt x="0" y="7"/>
                    </a:lnTo>
                    <a:lnTo>
                      <a:pt x="6" y="7"/>
                    </a:lnTo>
                    <a:lnTo>
                      <a:pt x="9" y="0"/>
                    </a:lnTo>
                    <a:lnTo>
                      <a:pt x="9" y="7"/>
                    </a:lnTo>
                    <a:lnTo>
                      <a:pt x="16" y="7"/>
                    </a:lnTo>
                    <a:lnTo>
                      <a:pt x="13" y="7"/>
                    </a:lnTo>
                    <a:lnTo>
                      <a:pt x="13" y="16"/>
                    </a:lnTo>
                  </a:path>
                </a:pathLst>
              </a:custGeom>
              <a:solidFill>
                <a:srgbClr val="FFFFFF"/>
              </a:solidFill>
              <a:ln w="12700" cap="rnd">
                <a:solidFill>
                  <a:srgbClr val="00007F"/>
                </a:solidFill>
                <a:round/>
                <a:headEnd/>
                <a:tailEnd/>
              </a:ln>
            </p:spPr>
            <p:txBody>
              <a:bodyPr/>
              <a:lstStyle/>
              <a:p>
                <a:endParaRPr lang="en-US"/>
              </a:p>
            </p:txBody>
          </p:sp>
          <p:sp>
            <p:nvSpPr>
              <p:cNvPr id="115845" name="Freeform 471"/>
              <p:cNvSpPr>
                <a:spLocks/>
              </p:cNvSpPr>
              <p:nvPr/>
            </p:nvSpPr>
            <p:spPr bwMode="auto">
              <a:xfrm>
                <a:off x="562" y="1481"/>
                <a:ext cx="17" cy="17"/>
              </a:xfrm>
              <a:custGeom>
                <a:avLst/>
                <a:gdLst>
                  <a:gd name="T0" fmla="*/ 12 w 17"/>
                  <a:gd name="T1" fmla="*/ 16 h 17"/>
                  <a:gd name="T2" fmla="*/ 9 w 17"/>
                  <a:gd name="T3" fmla="*/ 11 h 17"/>
                  <a:gd name="T4" fmla="*/ 3 w 17"/>
                  <a:gd name="T5" fmla="*/ 16 h 17"/>
                  <a:gd name="T6" fmla="*/ 6 w 17"/>
                  <a:gd name="T7" fmla="*/ 7 h 17"/>
                  <a:gd name="T8" fmla="*/ 0 w 17"/>
                  <a:gd name="T9" fmla="*/ 7 h 17"/>
                  <a:gd name="T10" fmla="*/ 6 w 17"/>
                  <a:gd name="T11" fmla="*/ 7 h 17"/>
                  <a:gd name="T12" fmla="*/ 9 w 17"/>
                  <a:gd name="T13" fmla="*/ 0 h 17"/>
                  <a:gd name="T14" fmla="*/ 9 w 17"/>
                  <a:gd name="T15" fmla="*/ 7 h 17"/>
                  <a:gd name="T16" fmla="*/ 16 w 17"/>
                  <a:gd name="T17" fmla="*/ 7 h 17"/>
                  <a:gd name="T18" fmla="*/ 12 w 17"/>
                  <a:gd name="T19" fmla="*/ 7 h 17"/>
                  <a:gd name="T20" fmla="*/ 12 w 17"/>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2" y="16"/>
                    </a:moveTo>
                    <a:lnTo>
                      <a:pt x="9" y="11"/>
                    </a:lnTo>
                    <a:lnTo>
                      <a:pt x="3" y="16"/>
                    </a:lnTo>
                    <a:lnTo>
                      <a:pt x="6" y="7"/>
                    </a:lnTo>
                    <a:lnTo>
                      <a:pt x="0" y="7"/>
                    </a:lnTo>
                    <a:lnTo>
                      <a:pt x="6" y="7"/>
                    </a:lnTo>
                    <a:lnTo>
                      <a:pt x="9" y="0"/>
                    </a:lnTo>
                    <a:lnTo>
                      <a:pt x="9" y="7"/>
                    </a:lnTo>
                    <a:lnTo>
                      <a:pt x="16" y="7"/>
                    </a:lnTo>
                    <a:lnTo>
                      <a:pt x="12" y="7"/>
                    </a:lnTo>
                    <a:lnTo>
                      <a:pt x="12" y="16"/>
                    </a:lnTo>
                  </a:path>
                </a:pathLst>
              </a:custGeom>
              <a:solidFill>
                <a:srgbClr val="FFFFFF"/>
              </a:solidFill>
              <a:ln w="12700" cap="rnd">
                <a:solidFill>
                  <a:srgbClr val="00007F"/>
                </a:solidFill>
                <a:round/>
                <a:headEnd/>
                <a:tailEnd/>
              </a:ln>
            </p:spPr>
            <p:txBody>
              <a:bodyPr/>
              <a:lstStyle/>
              <a:p>
                <a:endParaRPr lang="en-US"/>
              </a:p>
            </p:txBody>
          </p:sp>
          <p:sp>
            <p:nvSpPr>
              <p:cNvPr id="115846" name="Freeform 472"/>
              <p:cNvSpPr>
                <a:spLocks/>
              </p:cNvSpPr>
              <p:nvPr/>
            </p:nvSpPr>
            <p:spPr bwMode="auto">
              <a:xfrm>
                <a:off x="599" y="1481"/>
                <a:ext cx="18" cy="17"/>
              </a:xfrm>
              <a:custGeom>
                <a:avLst/>
                <a:gdLst>
                  <a:gd name="T0" fmla="*/ 13 w 18"/>
                  <a:gd name="T1" fmla="*/ 16 h 17"/>
                  <a:gd name="T2" fmla="*/ 10 w 18"/>
                  <a:gd name="T3" fmla="*/ 11 h 17"/>
                  <a:gd name="T4" fmla="*/ 3 w 18"/>
                  <a:gd name="T5" fmla="*/ 16 h 17"/>
                  <a:gd name="T6" fmla="*/ 7 w 18"/>
                  <a:gd name="T7" fmla="*/ 7 h 17"/>
                  <a:gd name="T8" fmla="*/ 0 w 18"/>
                  <a:gd name="T9" fmla="*/ 7 h 17"/>
                  <a:gd name="T10" fmla="*/ 7 w 18"/>
                  <a:gd name="T11" fmla="*/ 7 h 17"/>
                  <a:gd name="T12" fmla="*/ 10 w 18"/>
                  <a:gd name="T13" fmla="*/ 0 h 17"/>
                  <a:gd name="T14" fmla="*/ 10 w 18"/>
                  <a:gd name="T15" fmla="*/ 7 h 17"/>
                  <a:gd name="T16" fmla="*/ 17 w 18"/>
                  <a:gd name="T17" fmla="*/ 7 h 17"/>
                  <a:gd name="T18" fmla="*/ 10 w 18"/>
                  <a:gd name="T19" fmla="*/ 7 h 17"/>
                  <a:gd name="T20" fmla="*/ 13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3" y="16"/>
                    </a:moveTo>
                    <a:lnTo>
                      <a:pt x="10" y="11"/>
                    </a:lnTo>
                    <a:lnTo>
                      <a:pt x="3" y="16"/>
                    </a:lnTo>
                    <a:lnTo>
                      <a:pt x="7" y="7"/>
                    </a:lnTo>
                    <a:lnTo>
                      <a:pt x="0" y="7"/>
                    </a:lnTo>
                    <a:lnTo>
                      <a:pt x="7" y="7"/>
                    </a:lnTo>
                    <a:lnTo>
                      <a:pt x="10" y="0"/>
                    </a:lnTo>
                    <a:lnTo>
                      <a:pt x="10" y="7"/>
                    </a:lnTo>
                    <a:lnTo>
                      <a:pt x="17" y="7"/>
                    </a:lnTo>
                    <a:lnTo>
                      <a:pt x="10" y="7"/>
                    </a:lnTo>
                    <a:lnTo>
                      <a:pt x="13" y="16"/>
                    </a:lnTo>
                  </a:path>
                </a:pathLst>
              </a:custGeom>
              <a:solidFill>
                <a:srgbClr val="FFFFFF"/>
              </a:solidFill>
              <a:ln w="12700" cap="rnd">
                <a:solidFill>
                  <a:srgbClr val="00007F"/>
                </a:solidFill>
                <a:round/>
                <a:headEnd/>
                <a:tailEnd/>
              </a:ln>
            </p:spPr>
            <p:txBody>
              <a:bodyPr/>
              <a:lstStyle/>
              <a:p>
                <a:endParaRPr lang="en-US"/>
              </a:p>
            </p:txBody>
          </p:sp>
        </p:grpSp>
        <p:sp>
          <p:nvSpPr>
            <p:cNvPr id="115782" name="Rectangle 473"/>
            <p:cNvSpPr>
              <a:spLocks noChangeArrowheads="1"/>
            </p:cNvSpPr>
            <p:nvPr/>
          </p:nvSpPr>
          <p:spPr bwMode="auto">
            <a:xfrm>
              <a:off x="288" y="1668"/>
              <a:ext cx="794" cy="150"/>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United States</a:t>
              </a:r>
              <a:endParaRPr lang="en-US">
                <a:ea typeface="MS PGothic" pitchFamily="34" charset="-128"/>
              </a:endParaRPr>
            </a:p>
          </p:txBody>
        </p:sp>
      </p:grpSp>
      <p:grpSp>
        <p:nvGrpSpPr>
          <p:cNvPr id="86289" name="Group 475"/>
          <p:cNvGrpSpPr>
            <a:grpSpLocks/>
          </p:cNvGrpSpPr>
          <p:nvPr/>
        </p:nvGrpSpPr>
        <p:grpSpPr bwMode="auto">
          <a:xfrm>
            <a:off x="7007225" y="1371600"/>
            <a:ext cx="1298575" cy="692150"/>
            <a:chOff x="4252" y="863"/>
            <a:chExt cx="818" cy="436"/>
          </a:xfrm>
        </p:grpSpPr>
        <p:grpSp>
          <p:nvGrpSpPr>
            <p:cNvPr id="115766" name="Group 476"/>
            <p:cNvGrpSpPr>
              <a:grpSpLocks/>
            </p:cNvGrpSpPr>
            <p:nvPr/>
          </p:nvGrpSpPr>
          <p:grpSpPr bwMode="auto">
            <a:xfrm>
              <a:off x="4381" y="863"/>
              <a:ext cx="525" cy="282"/>
              <a:chOff x="4381" y="863"/>
              <a:chExt cx="525" cy="282"/>
            </a:xfrm>
          </p:grpSpPr>
          <p:sp>
            <p:nvSpPr>
              <p:cNvPr id="115768" name="Rectangle 477"/>
              <p:cNvSpPr>
                <a:spLocks noChangeArrowheads="1"/>
              </p:cNvSpPr>
              <p:nvPr/>
            </p:nvSpPr>
            <p:spPr bwMode="auto">
              <a:xfrm>
                <a:off x="4381" y="863"/>
                <a:ext cx="525" cy="282"/>
              </a:xfrm>
              <a:prstGeom prst="rect">
                <a:avLst/>
              </a:prstGeom>
              <a:solidFill>
                <a:srgbClr val="1E0084"/>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69" name="Freeform 478"/>
              <p:cNvSpPr>
                <a:spLocks/>
              </p:cNvSpPr>
              <p:nvPr/>
            </p:nvSpPr>
            <p:spPr bwMode="auto">
              <a:xfrm>
                <a:off x="4617" y="1086"/>
                <a:ext cx="54" cy="44"/>
              </a:xfrm>
              <a:custGeom>
                <a:avLst/>
                <a:gdLst>
                  <a:gd name="T0" fmla="*/ 43 w 54"/>
                  <a:gd name="T1" fmla="*/ 43 h 44"/>
                  <a:gd name="T2" fmla="*/ 28 w 54"/>
                  <a:gd name="T3" fmla="*/ 32 h 44"/>
                  <a:gd name="T4" fmla="*/ 9 w 54"/>
                  <a:gd name="T5" fmla="*/ 43 h 44"/>
                  <a:gd name="T6" fmla="*/ 15 w 54"/>
                  <a:gd name="T7" fmla="*/ 26 h 44"/>
                  <a:gd name="T8" fmla="*/ 0 w 54"/>
                  <a:gd name="T9" fmla="*/ 15 h 44"/>
                  <a:gd name="T10" fmla="*/ 21 w 54"/>
                  <a:gd name="T11" fmla="*/ 15 h 44"/>
                  <a:gd name="T12" fmla="*/ 28 w 54"/>
                  <a:gd name="T13" fmla="*/ 0 h 44"/>
                  <a:gd name="T14" fmla="*/ 34 w 54"/>
                  <a:gd name="T15" fmla="*/ 15 h 44"/>
                  <a:gd name="T16" fmla="*/ 53 w 54"/>
                  <a:gd name="T17" fmla="*/ 15 h 44"/>
                  <a:gd name="T18" fmla="*/ 37 w 54"/>
                  <a:gd name="T19" fmla="*/ 26 h 44"/>
                  <a:gd name="T20" fmla="*/ 43 w 54"/>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44"/>
                  <a:gd name="T35" fmla="*/ 54 w 54"/>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44">
                    <a:moveTo>
                      <a:pt x="43" y="43"/>
                    </a:moveTo>
                    <a:lnTo>
                      <a:pt x="28" y="32"/>
                    </a:lnTo>
                    <a:lnTo>
                      <a:pt x="9" y="43"/>
                    </a:lnTo>
                    <a:lnTo>
                      <a:pt x="15" y="26"/>
                    </a:lnTo>
                    <a:lnTo>
                      <a:pt x="0" y="15"/>
                    </a:lnTo>
                    <a:lnTo>
                      <a:pt x="21" y="15"/>
                    </a:lnTo>
                    <a:lnTo>
                      <a:pt x="28" y="0"/>
                    </a:lnTo>
                    <a:lnTo>
                      <a:pt x="34" y="15"/>
                    </a:lnTo>
                    <a:lnTo>
                      <a:pt x="53" y="15"/>
                    </a:lnTo>
                    <a:lnTo>
                      <a:pt x="37" y="26"/>
                    </a:lnTo>
                    <a:lnTo>
                      <a:pt x="43" y="43"/>
                    </a:lnTo>
                  </a:path>
                </a:pathLst>
              </a:custGeom>
              <a:solidFill>
                <a:srgbClr val="FFE100"/>
              </a:solidFill>
              <a:ln w="12700" cap="rnd">
                <a:solidFill>
                  <a:srgbClr val="000000"/>
                </a:solidFill>
                <a:round/>
                <a:headEnd/>
                <a:tailEnd/>
              </a:ln>
            </p:spPr>
            <p:txBody>
              <a:bodyPr/>
              <a:lstStyle/>
              <a:p>
                <a:endParaRPr lang="en-US"/>
              </a:p>
            </p:txBody>
          </p:sp>
          <p:sp>
            <p:nvSpPr>
              <p:cNvPr id="115770" name="Freeform 479"/>
              <p:cNvSpPr>
                <a:spLocks/>
              </p:cNvSpPr>
              <p:nvPr/>
            </p:nvSpPr>
            <p:spPr bwMode="auto">
              <a:xfrm>
                <a:off x="4614" y="873"/>
                <a:ext cx="54" cy="43"/>
              </a:xfrm>
              <a:custGeom>
                <a:avLst/>
                <a:gdLst>
                  <a:gd name="T0" fmla="*/ 43 w 54"/>
                  <a:gd name="T1" fmla="*/ 42 h 43"/>
                  <a:gd name="T2" fmla="*/ 28 w 54"/>
                  <a:gd name="T3" fmla="*/ 31 h 43"/>
                  <a:gd name="T4" fmla="*/ 9 w 54"/>
                  <a:gd name="T5" fmla="*/ 42 h 43"/>
                  <a:gd name="T6" fmla="*/ 15 w 54"/>
                  <a:gd name="T7" fmla="*/ 26 h 43"/>
                  <a:gd name="T8" fmla="*/ 0 w 54"/>
                  <a:gd name="T9" fmla="*/ 16 h 43"/>
                  <a:gd name="T10" fmla="*/ 18 w 54"/>
                  <a:gd name="T11" fmla="*/ 16 h 43"/>
                  <a:gd name="T12" fmla="*/ 28 w 54"/>
                  <a:gd name="T13" fmla="*/ 0 h 43"/>
                  <a:gd name="T14" fmla="*/ 34 w 54"/>
                  <a:gd name="T15" fmla="*/ 16 h 43"/>
                  <a:gd name="T16" fmla="*/ 53 w 54"/>
                  <a:gd name="T17" fmla="*/ 16 h 43"/>
                  <a:gd name="T18" fmla="*/ 37 w 54"/>
                  <a:gd name="T19" fmla="*/ 26 h 43"/>
                  <a:gd name="T20" fmla="*/ 43 w 54"/>
                  <a:gd name="T21" fmla="*/ 42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43"/>
                  <a:gd name="T35" fmla="*/ 54 w 54"/>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43">
                    <a:moveTo>
                      <a:pt x="43" y="42"/>
                    </a:moveTo>
                    <a:lnTo>
                      <a:pt x="28" y="31"/>
                    </a:lnTo>
                    <a:lnTo>
                      <a:pt x="9" y="42"/>
                    </a:lnTo>
                    <a:lnTo>
                      <a:pt x="15" y="26"/>
                    </a:lnTo>
                    <a:lnTo>
                      <a:pt x="0" y="16"/>
                    </a:lnTo>
                    <a:lnTo>
                      <a:pt x="18" y="16"/>
                    </a:lnTo>
                    <a:lnTo>
                      <a:pt x="28" y="0"/>
                    </a:lnTo>
                    <a:lnTo>
                      <a:pt x="34" y="16"/>
                    </a:lnTo>
                    <a:lnTo>
                      <a:pt x="53" y="16"/>
                    </a:lnTo>
                    <a:lnTo>
                      <a:pt x="37" y="26"/>
                    </a:lnTo>
                    <a:lnTo>
                      <a:pt x="43" y="42"/>
                    </a:lnTo>
                  </a:path>
                </a:pathLst>
              </a:custGeom>
              <a:solidFill>
                <a:srgbClr val="FFE100"/>
              </a:solidFill>
              <a:ln w="12700" cap="rnd">
                <a:solidFill>
                  <a:srgbClr val="000000"/>
                </a:solidFill>
                <a:round/>
                <a:headEnd/>
                <a:tailEnd/>
              </a:ln>
            </p:spPr>
            <p:txBody>
              <a:bodyPr/>
              <a:lstStyle/>
              <a:p>
                <a:endParaRPr lang="en-US"/>
              </a:p>
            </p:txBody>
          </p:sp>
          <p:sp>
            <p:nvSpPr>
              <p:cNvPr id="115771" name="Freeform 480"/>
              <p:cNvSpPr>
                <a:spLocks/>
              </p:cNvSpPr>
              <p:nvPr/>
            </p:nvSpPr>
            <p:spPr bwMode="auto">
              <a:xfrm>
                <a:off x="4746" y="977"/>
                <a:ext cx="55" cy="44"/>
              </a:xfrm>
              <a:custGeom>
                <a:avLst/>
                <a:gdLst>
                  <a:gd name="T0" fmla="*/ 44 w 55"/>
                  <a:gd name="T1" fmla="*/ 43 h 44"/>
                  <a:gd name="T2" fmla="*/ 28 w 55"/>
                  <a:gd name="T3" fmla="*/ 32 h 44"/>
                  <a:gd name="T4" fmla="*/ 9 w 55"/>
                  <a:gd name="T5" fmla="*/ 43 h 44"/>
                  <a:gd name="T6" fmla="*/ 16 w 55"/>
                  <a:gd name="T7" fmla="*/ 27 h 44"/>
                  <a:gd name="T8" fmla="*/ 0 w 55"/>
                  <a:gd name="T9" fmla="*/ 16 h 44"/>
                  <a:gd name="T10" fmla="*/ 18 w 55"/>
                  <a:gd name="T11" fmla="*/ 16 h 44"/>
                  <a:gd name="T12" fmla="*/ 28 w 55"/>
                  <a:gd name="T13" fmla="*/ 0 h 44"/>
                  <a:gd name="T14" fmla="*/ 34 w 55"/>
                  <a:gd name="T15" fmla="*/ 16 h 44"/>
                  <a:gd name="T16" fmla="*/ 54 w 55"/>
                  <a:gd name="T17" fmla="*/ 16 h 44"/>
                  <a:gd name="T18" fmla="*/ 38 w 55"/>
                  <a:gd name="T19" fmla="*/ 27 h 44"/>
                  <a:gd name="T20" fmla="*/ 44 w 55"/>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44"/>
                  <a:gd name="T35" fmla="*/ 55 w 5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44">
                    <a:moveTo>
                      <a:pt x="44" y="43"/>
                    </a:moveTo>
                    <a:lnTo>
                      <a:pt x="28" y="32"/>
                    </a:lnTo>
                    <a:lnTo>
                      <a:pt x="9" y="43"/>
                    </a:lnTo>
                    <a:lnTo>
                      <a:pt x="16" y="27"/>
                    </a:lnTo>
                    <a:lnTo>
                      <a:pt x="0" y="16"/>
                    </a:lnTo>
                    <a:lnTo>
                      <a:pt x="18" y="16"/>
                    </a:lnTo>
                    <a:lnTo>
                      <a:pt x="28" y="0"/>
                    </a:lnTo>
                    <a:lnTo>
                      <a:pt x="34" y="16"/>
                    </a:lnTo>
                    <a:lnTo>
                      <a:pt x="54" y="16"/>
                    </a:lnTo>
                    <a:lnTo>
                      <a:pt x="38" y="27"/>
                    </a:lnTo>
                    <a:lnTo>
                      <a:pt x="44" y="43"/>
                    </a:lnTo>
                  </a:path>
                </a:pathLst>
              </a:custGeom>
              <a:solidFill>
                <a:srgbClr val="FFE100"/>
              </a:solidFill>
              <a:ln w="12700" cap="rnd">
                <a:solidFill>
                  <a:srgbClr val="000000"/>
                </a:solidFill>
                <a:round/>
                <a:headEnd/>
                <a:tailEnd/>
              </a:ln>
            </p:spPr>
            <p:txBody>
              <a:bodyPr/>
              <a:lstStyle/>
              <a:p>
                <a:endParaRPr lang="en-US"/>
              </a:p>
            </p:txBody>
          </p:sp>
          <p:sp>
            <p:nvSpPr>
              <p:cNvPr id="115772" name="Freeform 481"/>
              <p:cNvSpPr>
                <a:spLocks/>
              </p:cNvSpPr>
              <p:nvPr/>
            </p:nvSpPr>
            <p:spPr bwMode="auto">
              <a:xfrm>
                <a:off x="4485" y="977"/>
                <a:ext cx="54" cy="44"/>
              </a:xfrm>
              <a:custGeom>
                <a:avLst/>
                <a:gdLst>
                  <a:gd name="T0" fmla="*/ 43 w 54"/>
                  <a:gd name="T1" fmla="*/ 43 h 44"/>
                  <a:gd name="T2" fmla="*/ 24 w 54"/>
                  <a:gd name="T3" fmla="*/ 32 h 44"/>
                  <a:gd name="T4" fmla="*/ 9 w 54"/>
                  <a:gd name="T5" fmla="*/ 43 h 44"/>
                  <a:gd name="T6" fmla="*/ 15 w 54"/>
                  <a:gd name="T7" fmla="*/ 27 h 44"/>
                  <a:gd name="T8" fmla="*/ 0 w 54"/>
                  <a:gd name="T9" fmla="*/ 16 h 44"/>
                  <a:gd name="T10" fmla="*/ 18 w 54"/>
                  <a:gd name="T11" fmla="*/ 16 h 44"/>
                  <a:gd name="T12" fmla="*/ 24 w 54"/>
                  <a:gd name="T13" fmla="*/ 0 h 44"/>
                  <a:gd name="T14" fmla="*/ 34 w 54"/>
                  <a:gd name="T15" fmla="*/ 16 h 44"/>
                  <a:gd name="T16" fmla="*/ 53 w 54"/>
                  <a:gd name="T17" fmla="*/ 16 h 44"/>
                  <a:gd name="T18" fmla="*/ 37 w 54"/>
                  <a:gd name="T19" fmla="*/ 27 h 44"/>
                  <a:gd name="T20" fmla="*/ 43 w 54"/>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44"/>
                  <a:gd name="T35" fmla="*/ 54 w 54"/>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44">
                    <a:moveTo>
                      <a:pt x="43" y="43"/>
                    </a:moveTo>
                    <a:lnTo>
                      <a:pt x="24" y="32"/>
                    </a:lnTo>
                    <a:lnTo>
                      <a:pt x="9" y="43"/>
                    </a:lnTo>
                    <a:lnTo>
                      <a:pt x="15" y="27"/>
                    </a:lnTo>
                    <a:lnTo>
                      <a:pt x="0" y="16"/>
                    </a:lnTo>
                    <a:lnTo>
                      <a:pt x="18" y="16"/>
                    </a:lnTo>
                    <a:lnTo>
                      <a:pt x="24" y="0"/>
                    </a:lnTo>
                    <a:lnTo>
                      <a:pt x="34" y="16"/>
                    </a:lnTo>
                    <a:lnTo>
                      <a:pt x="53" y="16"/>
                    </a:lnTo>
                    <a:lnTo>
                      <a:pt x="37" y="27"/>
                    </a:lnTo>
                    <a:lnTo>
                      <a:pt x="43" y="43"/>
                    </a:lnTo>
                  </a:path>
                </a:pathLst>
              </a:custGeom>
              <a:solidFill>
                <a:srgbClr val="FFE100"/>
              </a:solidFill>
              <a:ln w="12700" cap="rnd">
                <a:solidFill>
                  <a:srgbClr val="000000"/>
                </a:solidFill>
                <a:round/>
                <a:headEnd/>
                <a:tailEnd/>
              </a:ln>
            </p:spPr>
            <p:txBody>
              <a:bodyPr/>
              <a:lstStyle/>
              <a:p>
                <a:endParaRPr lang="en-US"/>
              </a:p>
            </p:txBody>
          </p:sp>
          <p:sp>
            <p:nvSpPr>
              <p:cNvPr id="115773" name="Freeform 482"/>
              <p:cNvSpPr>
                <a:spLocks/>
              </p:cNvSpPr>
              <p:nvPr/>
            </p:nvSpPr>
            <p:spPr bwMode="auto">
              <a:xfrm>
                <a:off x="4548" y="888"/>
                <a:ext cx="54" cy="42"/>
              </a:xfrm>
              <a:custGeom>
                <a:avLst/>
                <a:gdLst>
                  <a:gd name="T0" fmla="*/ 43 w 54"/>
                  <a:gd name="T1" fmla="*/ 41 h 42"/>
                  <a:gd name="T2" fmla="*/ 24 w 54"/>
                  <a:gd name="T3" fmla="*/ 32 h 42"/>
                  <a:gd name="T4" fmla="*/ 9 w 54"/>
                  <a:gd name="T5" fmla="*/ 41 h 42"/>
                  <a:gd name="T6" fmla="*/ 15 w 54"/>
                  <a:gd name="T7" fmla="*/ 24 h 42"/>
                  <a:gd name="T8" fmla="*/ 0 w 54"/>
                  <a:gd name="T9" fmla="*/ 16 h 42"/>
                  <a:gd name="T10" fmla="*/ 18 w 54"/>
                  <a:gd name="T11" fmla="*/ 16 h 42"/>
                  <a:gd name="T12" fmla="*/ 24 w 54"/>
                  <a:gd name="T13" fmla="*/ 0 h 42"/>
                  <a:gd name="T14" fmla="*/ 34 w 54"/>
                  <a:gd name="T15" fmla="*/ 16 h 42"/>
                  <a:gd name="T16" fmla="*/ 53 w 54"/>
                  <a:gd name="T17" fmla="*/ 16 h 42"/>
                  <a:gd name="T18" fmla="*/ 37 w 54"/>
                  <a:gd name="T19" fmla="*/ 24 h 42"/>
                  <a:gd name="T20" fmla="*/ 43 w 54"/>
                  <a:gd name="T21" fmla="*/ 41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42"/>
                  <a:gd name="T35" fmla="*/ 54 w 54"/>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42">
                    <a:moveTo>
                      <a:pt x="43" y="41"/>
                    </a:moveTo>
                    <a:lnTo>
                      <a:pt x="24" y="32"/>
                    </a:lnTo>
                    <a:lnTo>
                      <a:pt x="9" y="41"/>
                    </a:lnTo>
                    <a:lnTo>
                      <a:pt x="15" y="24"/>
                    </a:lnTo>
                    <a:lnTo>
                      <a:pt x="0" y="16"/>
                    </a:lnTo>
                    <a:lnTo>
                      <a:pt x="18" y="16"/>
                    </a:lnTo>
                    <a:lnTo>
                      <a:pt x="24" y="0"/>
                    </a:lnTo>
                    <a:lnTo>
                      <a:pt x="34" y="16"/>
                    </a:lnTo>
                    <a:lnTo>
                      <a:pt x="53" y="16"/>
                    </a:lnTo>
                    <a:lnTo>
                      <a:pt x="37" y="24"/>
                    </a:lnTo>
                    <a:lnTo>
                      <a:pt x="43" y="41"/>
                    </a:lnTo>
                  </a:path>
                </a:pathLst>
              </a:custGeom>
              <a:solidFill>
                <a:srgbClr val="FFE100"/>
              </a:solidFill>
              <a:ln w="12700" cap="rnd">
                <a:solidFill>
                  <a:srgbClr val="000000"/>
                </a:solidFill>
                <a:round/>
                <a:headEnd/>
                <a:tailEnd/>
              </a:ln>
            </p:spPr>
            <p:txBody>
              <a:bodyPr/>
              <a:lstStyle/>
              <a:p>
                <a:endParaRPr lang="en-US"/>
              </a:p>
            </p:txBody>
          </p:sp>
          <p:sp>
            <p:nvSpPr>
              <p:cNvPr id="115774" name="Freeform 483"/>
              <p:cNvSpPr>
                <a:spLocks/>
              </p:cNvSpPr>
              <p:nvPr/>
            </p:nvSpPr>
            <p:spPr bwMode="auto">
              <a:xfrm>
                <a:off x="4500" y="926"/>
                <a:ext cx="55" cy="44"/>
              </a:xfrm>
              <a:custGeom>
                <a:avLst/>
                <a:gdLst>
                  <a:gd name="T0" fmla="*/ 44 w 55"/>
                  <a:gd name="T1" fmla="*/ 43 h 44"/>
                  <a:gd name="T2" fmla="*/ 28 w 55"/>
                  <a:gd name="T3" fmla="*/ 32 h 44"/>
                  <a:gd name="T4" fmla="*/ 9 w 55"/>
                  <a:gd name="T5" fmla="*/ 43 h 44"/>
                  <a:gd name="T6" fmla="*/ 16 w 55"/>
                  <a:gd name="T7" fmla="*/ 27 h 44"/>
                  <a:gd name="T8" fmla="*/ 0 w 55"/>
                  <a:gd name="T9" fmla="*/ 16 h 44"/>
                  <a:gd name="T10" fmla="*/ 19 w 55"/>
                  <a:gd name="T11" fmla="*/ 16 h 44"/>
                  <a:gd name="T12" fmla="*/ 28 w 55"/>
                  <a:gd name="T13" fmla="*/ 0 h 44"/>
                  <a:gd name="T14" fmla="*/ 34 w 55"/>
                  <a:gd name="T15" fmla="*/ 16 h 44"/>
                  <a:gd name="T16" fmla="*/ 54 w 55"/>
                  <a:gd name="T17" fmla="*/ 16 h 44"/>
                  <a:gd name="T18" fmla="*/ 38 w 55"/>
                  <a:gd name="T19" fmla="*/ 27 h 44"/>
                  <a:gd name="T20" fmla="*/ 44 w 55"/>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44"/>
                  <a:gd name="T35" fmla="*/ 55 w 5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44">
                    <a:moveTo>
                      <a:pt x="44" y="43"/>
                    </a:moveTo>
                    <a:lnTo>
                      <a:pt x="28" y="32"/>
                    </a:lnTo>
                    <a:lnTo>
                      <a:pt x="9" y="43"/>
                    </a:lnTo>
                    <a:lnTo>
                      <a:pt x="16" y="27"/>
                    </a:lnTo>
                    <a:lnTo>
                      <a:pt x="0" y="16"/>
                    </a:lnTo>
                    <a:lnTo>
                      <a:pt x="19" y="16"/>
                    </a:lnTo>
                    <a:lnTo>
                      <a:pt x="28" y="0"/>
                    </a:lnTo>
                    <a:lnTo>
                      <a:pt x="34" y="16"/>
                    </a:lnTo>
                    <a:lnTo>
                      <a:pt x="54" y="16"/>
                    </a:lnTo>
                    <a:lnTo>
                      <a:pt x="38" y="27"/>
                    </a:lnTo>
                    <a:lnTo>
                      <a:pt x="44" y="43"/>
                    </a:lnTo>
                  </a:path>
                </a:pathLst>
              </a:custGeom>
              <a:solidFill>
                <a:srgbClr val="FFE100"/>
              </a:solidFill>
              <a:ln w="12700" cap="rnd">
                <a:solidFill>
                  <a:srgbClr val="000000"/>
                </a:solidFill>
                <a:round/>
                <a:headEnd/>
                <a:tailEnd/>
              </a:ln>
            </p:spPr>
            <p:txBody>
              <a:bodyPr/>
              <a:lstStyle/>
              <a:p>
                <a:endParaRPr lang="en-US"/>
              </a:p>
            </p:txBody>
          </p:sp>
          <p:sp>
            <p:nvSpPr>
              <p:cNvPr id="115775" name="Freeform 484"/>
              <p:cNvSpPr>
                <a:spLocks/>
              </p:cNvSpPr>
              <p:nvPr/>
            </p:nvSpPr>
            <p:spPr bwMode="auto">
              <a:xfrm>
                <a:off x="4504" y="1029"/>
                <a:ext cx="57" cy="45"/>
              </a:xfrm>
              <a:custGeom>
                <a:avLst/>
                <a:gdLst>
                  <a:gd name="T0" fmla="*/ 43 w 57"/>
                  <a:gd name="T1" fmla="*/ 44 h 45"/>
                  <a:gd name="T2" fmla="*/ 28 w 57"/>
                  <a:gd name="T3" fmla="*/ 33 h 45"/>
                  <a:gd name="T4" fmla="*/ 9 w 57"/>
                  <a:gd name="T5" fmla="*/ 44 h 45"/>
                  <a:gd name="T6" fmla="*/ 15 w 57"/>
                  <a:gd name="T7" fmla="*/ 27 h 45"/>
                  <a:gd name="T8" fmla="*/ 0 w 57"/>
                  <a:gd name="T9" fmla="*/ 16 h 45"/>
                  <a:gd name="T10" fmla="*/ 21 w 57"/>
                  <a:gd name="T11" fmla="*/ 16 h 45"/>
                  <a:gd name="T12" fmla="*/ 28 w 57"/>
                  <a:gd name="T13" fmla="*/ 0 h 45"/>
                  <a:gd name="T14" fmla="*/ 33 w 57"/>
                  <a:gd name="T15" fmla="*/ 16 h 45"/>
                  <a:gd name="T16" fmla="*/ 56 w 57"/>
                  <a:gd name="T17" fmla="*/ 16 h 45"/>
                  <a:gd name="T18" fmla="*/ 37 w 57"/>
                  <a:gd name="T19" fmla="*/ 27 h 45"/>
                  <a:gd name="T20" fmla="*/ 43 w 57"/>
                  <a:gd name="T21" fmla="*/ 44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45"/>
                  <a:gd name="T35" fmla="*/ 57 w 57"/>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45">
                    <a:moveTo>
                      <a:pt x="43" y="44"/>
                    </a:moveTo>
                    <a:lnTo>
                      <a:pt x="28" y="33"/>
                    </a:lnTo>
                    <a:lnTo>
                      <a:pt x="9" y="44"/>
                    </a:lnTo>
                    <a:lnTo>
                      <a:pt x="15" y="27"/>
                    </a:lnTo>
                    <a:lnTo>
                      <a:pt x="0" y="16"/>
                    </a:lnTo>
                    <a:lnTo>
                      <a:pt x="21" y="16"/>
                    </a:lnTo>
                    <a:lnTo>
                      <a:pt x="28" y="0"/>
                    </a:lnTo>
                    <a:lnTo>
                      <a:pt x="33" y="16"/>
                    </a:lnTo>
                    <a:lnTo>
                      <a:pt x="56" y="16"/>
                    </a:lnTo>
                    <a:lnTo>
                      <a:pt x="37" y="27"/>
                    </a:lnTo>
                    <a:lnTo>
                      <a:pt x="43" y="44"/>
                    </a:lnTo>
                  </a:path>
                </a:pathLst>
              </a:custGeom>
              <a:solidFill>
                <a:srgbClr val="FFE100"/>
              </a:solidFill>
              <a:ln w="12700" cap="rnd">
                <a:solidFill>
                  <a:srgbClr val="000000"/>
                </a:solidFill>
                <a:round/>
                <a:headEnd/>
                <a:tailEnd/>
              </a:ln>
            </p:spPr>
            <p:txBody>
              <a:bodyPr/>
              <a:lstStyle/>
              <a:p>
                <a:endParaRPr lang="en-US"/>
              </a:p>
            </p:txBody>
          </p:sp>
          <p:sp>
            <p:nvSpPr>
              <p:cNvPr id="115776" name="Freeform 485"/>
              <p:cNvSpPr>
                <a:spLocks/>
              </p:cNvSpPr>
              <p:nvPr/>
            </p:nvSpPr>
            <p:spPr bwMode="auto">
              <a:xfrm>
                <a:off x="4551" y="1071"/>
                <a:ext cx="57" cy="44"/>
              </a:xfrm>
              <a:custGeom>
                <a:avLst/>
                <a:gdLst>
                  <a:gd name="T0" fmla="*/ 43 w 57"/>
                  <a:gd name="T1" fmla="*/ 43 h 44"/>
                  <a:gd name="T2" fmla="*/ 28 w 57"/>
                  <a:gd name="T3" fmla="*/ 32 h 44"/>
                  <a:gd name="T4" fmla="*/ 12 w 57"/>
                  <a:gd name="T5" fmla="*/ 43 h 44"/>
                  <a:gd name="T6" fmla="*/ 18 w 57"/>
                  <a:gd name="T7" fmla="*/ 26 h 44"/>
                  <a:gd name="T8" fmla="*/ 0 w 57"/>
                  <a:gd name="T9" fmla="*/ 16 h 44"/>
                  <a:gd name="T10" fmla="*/ 22 w 57"/>
                  <a:gd name="T11" fmla="*/ 16 h 44"/>
                  <a:gd name="T12" fmla="*/ 28 w 57"/>
                  <a:gd name="T13" fmla="*/ 0 h 44"/>
                  <a:gd name="T14" fmla="*/ 34 w 57"/>
                  <a:gd name="T15" fmla="*/ 16 h 44"/>
                  <a:gd name="T16" fmla="*/ 56 w 57"/>
                  <a:gd name="T17" fmla="*/ 16 h 44"/>
                  <a:gd name="T18" fmla="*/ 37 w 57"/>
                  <a:gd name="T19" fmla="*/ 26 h 44"/>
                  <a:gd name="T20" fmla="*/ 43 w 57"/>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44"/>
                  <a:gd name="T35" fmla="*/ 57 w 57"/>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44">
                    <a:moveTo>
                      <a:pt x="43" y="43"/>
                    </a:moveTo>
                    <a:lnTo>
                      <a:pt x="28" y="32"/>
                    </a:lnTo>
                    <a:lnTo>
                      <a:pt x="12" y="43"/>
                    </a:lnTo>
                    <a:lnTo>
                      <a:pt x="18" y="26"/>
                    </a:lnTo>
                    <a:lnTo>
                      <a:pt x="0" y="16"/>
                    </a:lnTo>
                    <a:lnTo>
                      <a:pt x="22" y="16"/>
                    </a:lnTo>
                    <a:lnTo>
                      <a:pt x="28" y="0"/>
                    </a:lnTo>
                    <a:lnTo>
                      <a:pt x="34" y="16"/>
                    </a:lnTo>
                    <a:lnTo>
                      <a:pt x="56" y="16"/>
                    </a:lnTo>
                    <a:lnTo>
                      <a:pt x="37" y="26"/>
                    </a:lnTo>
                    <a:lnTo>
                      <a:pt x="43" y="43"/>
                    </a:lnTo>
                  </a:path>
                </a:pathLst>
              </a:custGeom>
              <a:solidFill>
                <a:srgbClr val="FFE100"/>
              </a:solidFill>
              <a:ln w="12700" cap="rnd">
                <a:solidFill>
                  <a:srgbClr val="000000"/>
                </a:solidFill>
                <a:round/>
                <a:headEnd/>
                <a:tailEnd/>
              </a:ln>
            </p:spPr>
            <p:txBody>
              <a:bodyPr/>
              <a:lstStyle/>
              <a:p>
                <a:endParaRPr lang="en-US"/>
              </a:p>
            </p:txBody>
          </p:sp>
          <p:sp>
            <p:nvSpPr>
              <p:cNvPr id="115777" name="Freeform 486"/>
              <p:cNvSpPr>
                <a:spLocks/>
              </p:cNvSpPr>
              <p:nvPr/>
            </p:nvSpPr>
            <p:spPr bwMode="auto">
              <a:xfrm>
                <a:off x="4680" y="1071"/>
                <a:ext cx="55" cy="44"/>
              </a:xfrm>
              <a:custGeom>
                <a:avLst/>
                <a:gdLst>
                  <a:gd name="T0" fmla="*/ 44 w 55"/>
                  <a:gd name="T1" fmla="*/ 43 h 44"/>
                  <a:gd name="T2" fmla="*/ 25 w 55"/>
                  <a:gd name="T3" fmla="*/ 32 h 44"/>
                  <a:gd name="T4" fmla="*/ 9 w 55"/>
                  <a:gd name="T5" fmla="*/ 43 h 44"/>
                  <a:gd name="T6" fmla="*/ 15 w 55"/>
                  <a:gd name="T7" fmla="*/ 26 h 44"/>
                  <a:gd name="T8" fmla="*/ 0 w 55"/>
                  <a:gd name="T9" fmla="*/ 16 h 44"/>
                  <a:gd name="T10" fmla="*/ 19 w 55"/>
                  <a:gd name="T11" fmla="*/ 16 h 44"/>
                  <a:gd name="T12" fmla="*/ 25 w 55"/>
                  <a:gd name="T13" fmla="*/ 0 h 44"/>
                  <a:gd name="T14" fmla="*/ 31 w 55"/>
                  <a:gd name="T15" fmla="*/ 16 h 44"/>
                  <a:gd name="T16" fmla="*/ 54 w 55"/>
                  <a:gd name="T17" fmla="*/ 16 h 44"/>
                  <a:gd name="T18" fmla="*/ 38 w 55"/>
                  <a:gd name="T19" fmla="*/ 26 h 44"/>
                  <a:gd name="T20" fmla="*/ 44 w 55"/>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44"/>
                  <a:gd name="T35" fmla="*/ 55 w 55"/>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44">
                    <a:moveTo>
                      <a:pt x="44" y="43"/>
                    </a:moveTo>
                    <a:lnTo>
                      <a:pt x="25" y="32"/>
                    </a:lnTo>
                    <a:lnTo>
                      <a:pt x="9" y="43"/>
                    </a:lnTo>
                    <a:lnTo>
                      <a:pt x="15" y="26"/>
                    </a:lnTo>
                    <a:lnTo>
                      <a:pt x="0" y="16"/>
                    </a:lnTo>
                    <a:lnTo>
                      <a:pt x="19" y="16"/>
                    </a:lnTo>
                    <a:lnTo>
                      <a:pt x="25" y="0"/>
                    </a:lnTo>
                    <a:lnTo>
                      <a:pt x="31" y="16"/>
                    </a:lnTo>
                    <a:lnTo>
                      <a:pt x="54" y="16"/>
                    </a:lnTo>
                    <a:lnTo>
                      <a:pt x="38" y="26"/>
                    </a:lnTo>
                    <a:lnTo>
                      <a:pt x="44" y="43"/>
                    </a:lnTo>
                  </a:path>
                </a:pathLst>
              </a:custGeom>
              <a:solidFill>
                <a:srgbClr val="FFE100"/>
              </a:solidFill>
              <a:ln w="12700" cap="rnd">
                <a:solidFill>
                  <a:srgbClr val="000000"/>
                </a:solidFill>
                <a:round/>
                <a:headEnd/>
                <a:tailEnd/>
              </a:ln>
            </p:spPr>
            <p:txBody>
              <a:bodyPr/>
              <a:lstStyle/>
              <a:p>
                <a:endParaRPr lang="en-US"/>
              </a:p>
            </p:txBody>
          </p:sp>
          <p:sp>
            <p:nvSpPr>
              <p:cNvPr id="115778" name="Freeform 487"/>
              <p:cNvSpPr>
                <a:spLocks/>
              </p:cNvSpPr>
              <p:nvPr/>
            </p:nvSpPr>
            <p:spPr bwMode="auto">
              <a:xfrm>
                <a:off x="4724" y="1029"/>
                <a:ext cx="55" cy="45"/>
              </a:xfrm>
              <a:custGeom>
                <a:avLst/>
                <a:gdLst>
                  <a:gd name="T0" fmla="*/ 44 w 55"/>
                  <a:gd name="T1" fmla="*/ 44 h 45"/>
                  <a:gd name="T2" fmla="*/ 28 w 55"/>
                  <a:gd name="T3" fmla="*/ 33 h 45"/>
                  <a:gd name="T4" fmla="*/ 9 w 55"/>
                  <a:gd name="T5" fmla="*/ 44 h 45"/>
                  <a:gd name="T6" fmla="*/ 15 w 55"/>
                  <a:gd name="T7" fmla="*/ 27 h 45"/>
                  <a:gd name="T8" fmla="*/ 0 w 55"/>
                  <a:gd name="T9" fmla="*/ 16 h 45"/>
                  <a:gd name="T10" fmla="*/ 19 w 55"/>
                  <a:gd name="T11" fmla="*/ 16 h 45"/>
                  <a:gd name="T12" fmla="*/ 28 w 55"/>
                  <a:gd name="T13" fmla="*/ 0 h 45"/>
                  <a:gd name="T14" fmla="*/ 34 w 55"/>
                  <a:gd name="T15" fmla="*/ 16 h 45"/>
                  <a:gd name="T16" fmla="*/ 54 w 55"/>
                  <a:gd name="T17" fmla="*/ 16 h 45"/>
                  <a:gd name="T18" fmla="*/ 38 w 55"/>
                  <a:gd name="T19" fmla="*/ 27 h 45"/>
                  <a:gd name="T20" fmla="*/ 44 w 55"/>
                  <a:gd name="T21" fmla="*/ 44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45"/>
                  <a:gd name="T35" fmla="*/ 55 w 55"/>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45">
                    <a:moveTo>
                      <a:pt x="44" y="44"/>
                    </a:moveTo>
                    <a:lnTo>
                      <a:pt x="28" y="33"/>
                    </a:lnTo>
                    <a:lnTo>
                      <a:pt x="9" y="44"/>
                    </a:lnTo>
                    <a:lnTo>
                      <a:pt x="15" y="27"/>
                    </a:lnTo>
                    <a:lnTo>
                      <a:pt x="0" y="16"/>
                    </a:lnTo>
                    <a:lnTo>
                      <a:pt x="19" y="16"/>
                    </a:lnTo>
                    <a:lnTo>
                      <a:pt x="28" y="0"/>
                    </a:lnTo>
                    <a:lnTo>
                      <a:pt x="34" y="16"/>
                    </a:lnTo>
                    <a:lnTo>
                      <a:pt x="54" y="16"/>
                    </a:lnTo>
                    <a:lnTo>
                      <a:pt x="38" y="27"/>
                    </a:lnTo>
                    <a:lnTo>
                      <a:pt x="44" y="44"/>
                    </a:lnTo>
                  </a:path>
                </a:pathLst>
              </a:custGeom>
              <a:solidFill>
                <a:srgbClr val="FFE100"/>
              </a:solidFill>
              <a:ln w="12700" cap="rnd">
                <a:solidFill>
                  <a:srgbClr val="000000"/>
                </a:solidFill>
                <a:round/>
                <a:headEnd/>
                <a:tailEnd/>
              </a:ln>
            </p:spPr>
            <p:txBody>
              <a:bodyPr/>
              <a:lstStyle/>
              <a:p>
                <a:endParaRPr lang="en-US"/>
              </a:p>
            </p:txBody>
          </p:sp>
          <p:sp>
            <p:nvSpPr>
              <p:cNvPr id="115779" name="Freeform 488"/>
              <p:cNvSpPr>
                <a:spLocks/>
              </p:cNvSpPr>
              <p:nvPr/>
            </p:nvSpPr>
            <p:spPr bwMode="auto">
              <a:xfrm>
                <a:off x="4731" y="926"/>
                <a:ext cx="54" cy="44"/>
              </a:xfrm>
              <a:custGeom>
                <a:avLst/>
                <a:gdLst>
                  <a:gd name="T0" fmla="*/ 43 w 54"/>
                  <a:gd name="T1" fmla="*/ 43 h 44"/>
                  <a:gd name="T2" fmla="*/ 28 w 54"/>
                  <a:gd name="T3" fmla="*/ 32 h 44"/>
                  <a:gd name="T4" fmla="*/ 9 w 54"/>
                  <a:gd name="T5" fmla="*/ 43 h 44"/>
                  <a:gd name="T6" fmla="*/ 15 w 54"/>
                  <a:gd name="T7" fmla="*/ 27 h 44"/>
                  <a:gd name="T8" fmla="*/ 0 w 54"/>
                  <a:gd name="T9" fmla="*/ 16 h 44"/>
                  <a:gd name="T10" fmla="*/ 18 w 54"/>
                  <a:gd name="T11" fmla="*/ 16 h 44"/>
                  <a:gd name="T12" fmla="*/ 28 w 54"/>
                  <a:gd name="T13" fmla="*/ 0 h 44"/>
                  <a:gd name="T14" fmla="*/ 34 w 54"/>
                  <a:gd name="T15" fmla="*/ 16 h 44"/>
                  <a:gd name="T16" fmla="*/ 53 w 54"/>
                  <a:gd name="T17" fmla="*/ 16 h 44"/>
                  <a:gd name="T18" fmla="*/ 37 w 54"/>
                  <a:gd name="T19" fmla="*/ 27 h 44"/>
                  <a:gd name="T20" fmla="*/ 43 w 54"/>
                  <a:gd name="T21" fmla="*/ 43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44"/>
                  <a:gd name="T35" fmla="*/ 54 w 54"/>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44">
                    <a:moveTo>
                      <a:pt x="43" y="43"/>
                    </a:moveTo>
                    <a:lnTo>
                      <a:pt x="28" y="32"/>
                    </a:lnTo>
                    <a:lnTo>
                      <a:pt x="9" y="43"/>
                    </a:lnTo>
                    <a:lnTo>
                      <a:pt x="15" y="27"/>
                    </a:lnTo>
                    <a:lnTo>
                      <a:pt x="0" y="16"/>
                    </a:lnTo>
                    <a:lnTo>
                      <a:pt x="18" y="16"/>
                    </a:lnTo>
                    <a:lnTo>
                      <a:pt x="28" y="0"/>
                    </a:lnTo>
                    <a:lnTo>
                      <a:pt x="34" y="16"/>
                    </a:lnTo>
                    <a:lnTo>
                      <a:pt x="53" y="16"/>
                    </a:lnTo>
                    <a:lnTo>
                      <a:pt x="37" y="27"/>
                    </a:lnTo>
                    <a:lnTo>
                      <a:pt x="43" y="43"/>
                    </a:lnTo>
                  </a:path>
                </a:pathLst>
              </a:custGeom>
              <a:solidFill>
                <a:srgbClr val="FFE100"/>
              </a:solidFill>
              <a:ln w="12700" cap="rnd">
                <a:solidFill>
                  <a:srgbClr val="000000"/>
                </a:solidFill>
                <a:round/>
                <a:headEnd/>
                <a:tailEnd/>
              </a:ln>
            </p:spPr>
            <p:txBody>
              <a:bodyPr/>
              <a:lstStyle/>
              <a:p>
                <a:endParaRPr lang="en-US"/>
              </a:p>
            </p:txBody>
          </p:sp>
          <p:sp>
            <p:nvSpPr>
              <p:cNvPr id="115780" name="Freeform 489"/>
              <p:cNvSpPr>
                <a:spLocks/>
              </p:cNvSpPr>
              <p:nvPr/>
            </p:nvSpPr>
            <p:spPr bwMode="auto">
              <a:xfrm>
                <a:off x="4686" y="888"/>
                <a:ext cx="55" cy="42"/>
              </a:xfrm>
              <a:custGeom>
                <a:avLst/>
                <a:gdLst>
                  <a:gd name="T0" fmla="*/ 44 w 55"/>
                  <a:gd name="T1" fmla="*/ 41 h 42"/>
                  <a:gd name="T2" fmla="*/ 28 w 55"/>
                  <a:gd name="T3" fmla="*/ 32 h 42"/>
                  <a:gd name="T4" fmla="*/ 9 w 55"/>
                  <a:gd name="T5" fmla="*/ 41 h 42"/>
                  <a:gd name="T6" fmla="*/ 16 w 55"/>
                  <a:gd name="T7" fmla="*/ 24 h 42"/>
                  <a:gd name="T8" fmla="*/ 0 w 55"/>
                  <a:gd name="T9" fmla="*/ 16 h 42"/>
                  <a:gd name="T10" fmla="*/ 19 w 55"/>
                  <a:gd name="T11" fmla="*/ 16 h 42"/>
                  <a:gd name="T12" fmla="*/ 25 w 55"/>
                  <a:gd name="T13" fmla="*/ 0 h 42"/>
                  <a:gd name="T14" fmla="*/ 34 w 55"/>
                  <a:gd name="T15" fmla="*/ 16 h 42"/>
                  <a:gd name="T16" fmla="*/ 54 w 55"/>
                  <a:gd name="T17" fmla="*/ 16 h 42"/>
                  <a:gd name="T18" fmla="*/ 38 w 55"/>
                  <a:gd name="T19" fmla="*/ 24 h 42"/>
                  <a:gd name="T20" fmla="*/ 44 w 55"/>
                  <a:gd name="T21" fmla="*/ 41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42"/>
                  <a:gd name="T35" fmla="*/ 55 w 55"/>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42">
                    <a:moveTo>
                      <a:pt x="44" y="41"/>
                    </a:moveTo>
                    <a:lnTo>
                      <a:pt x="28" y="32"/>
                    </a:lnTo>
                    <a:lnTo>
                      <a:pt x="9" y="41"/>
                    </a:lnTo>
                    <a:lnTo>
                      <a:pt x="16" y="24"/>
                    </a:lnTo>
                    <a:lnTo>
                      <a:pt x="0" y="16"/>
                    </a:lnTo>
                    <a:lnTo>
                      <a:pt x="19" y="16"/>
                    </a:lnTo>
                    <a:lnTo>
                      <a:pt x="25" y="0"/>
                    </a:lnTo>
                    <a:lnTo>
                      <a:pt x="34" y="16"/>
                    </a:lnTo>
                    <a:lnTo>
                      <a:pt x="54" y="16"/>
                    </a:lnTo>
                    <a:lnTo>
                      <a:pt x="38" y="24"/>
                    </a:lnTo>
                    <a:lnTo>
                      <a:pt x="44" y="41"/>
                    </a:lnTo>
                  </a:path>
                </a:pathLst>
              </a:custGeom>
              <a:solidFill>
                <a:srgbClr val="FFE100"/>
              </a:solidFill>
              <a:ln w="12700" cap="rnd">
                <a:solidFill>
                  <a:srgbClr val="000000"/>
                </a:solidFill>
                <a:round/>
                <a:headEnd/>
                <a:tailEnd/>
              </a:ln>
            </p:spPr>
            <p:txBody>
              <a:bodyPr/>
              <a:lstStyle/>
              <a:p>
                <a:endParaRPr lang="en-US"/>
              </a:p>
            </p:txBody>
          </p:sp>
        </p:grpSp>
        <p:sp>
          <p:nvSpPr>
            <p:cNvPr id="115767" name="Rectangle 490"/>
            <p:cNvSpPr>
              <a:spLocks noChangeArrowheads="1"/>
            </p:cNvSpPr>
            <p:nvPr/>
          </p:nvSpPr>
          <p:spPr bwMode="auto">
            <a:xfrm>
              <a:off x="4252" y="1149"/>
              <a:ext cx="818" cy="150"/>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European Union</a:t>
              </a:r>
              <a:endParaRPr lang="en-US">
                <a:ea typeface="MS PGothic" pitchFamily="34" charset="-128"/>
              </a:endParaRPr>
            </a:p>
          </p:txBody>
        </p:sp>
      </p:grpSp>
      <p:sp>
        <p:nvSpPr>
          <p:cNvPr id="86507" name="WordArt 491"/>
          <p:cNvSpPr>
            <a:spLocks noChangeArrowheads="1" noChangeShapeType="1" noTextEdit="1"/>
          </p:cNvSpPr>
          <p:nvPr/>
        </p:nvSpPr>
        <p:spPr bwMode="auto">
          <a:xfrm>
            <a:off x="3657600" y="1143000"/>
            <a:ext cx="1676400" cy="3048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chemeClr val="folHlink"/>
                    </a:gs>
                  </a:gsLst>
                  <a:lin ang="5400000" scaled="1"/>
                </a:gradFill>
                <a:effectLst>
                  <a:outerShdw dist="35921" dir="2700000" algn="ctr" rotWithShape="0">
                    <a:srgbClr val="C0C0C0">
                      <a:alpha val="79999"/>
                    </a:srgbClr>
                  </a:outerShdw>
                </a:effectLst>
                <a:latin typeface="Arial"/>
                <a:cs typeface="Arial"/>
              </a:rPr>
              <a:t>ARF</a:t>
            </a:r>
          </a:p>
        </p:txBody>
      </p:sp>
      <p:sp>
        <p:nvSpPr>
          <p:cNvPr id="86508" name="WordArt 492"/>
          <p:cNvSpPr>
            <a:spLocks noChangeArrowheads="1" noChangeShapeType="1" noTextEdit="1"/>
          </p:cNvSpPr>
          <p:nvPr/>
        </p:nvSpPr>
        <p:spPr bwMode="auto">
          <a:xfrm>
            <a:off x="3124200" y="5181600"/>
            <a:ext cx="2895600" cy="2286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3300"/>
                    </a:gs>
                  </a:gsLst>
                  <a:lin ang="5400000" scaled="1"/>
                </a:gradFill>
                <a:effectLst>
                  <a:outerShdw dist="35921" dir="2700000" algn="ctr" rotWithShape="0">
                    <a:srgbClr val="C0C0C0">
                      <a:alpha val="79999"/>
                    </a:srgbClr>
                  </a:outerShdw>
                </a:effectLst>
                <a:latin typeface="Arial"/>
                <a:cs typeface="Arial"/>
              </a:rPr>
              <a:t>ASEAN REGIONAL FORUM</a:t>
            </a:r>
          </a:p>
        </p:txBody>
      </p:sp>
      <p:grpSp>
        <p:nvGrpSpPr>
          <p:cNvPr id="86339" name="Group 493"/>
          <p:cNvGrpSpPr>
            <a:grpSpLocks/>
          </p:cNvGrpSpPr>
          <p:nvPr/>
        </p:nvGrpSpPr>
        <p:grpSpPr bwMode="auto">
          <a:xfrm>
            <a:off x="6934200" y="4876800"/>
            <a:ext cx="914400" cy="808038"/>
            <a:chOff x="4752" y="3168"/>
            <a:chExt cx="576" cy="509"/>
          </a:xfrm>
        </p:grpSpPr>
        <p:sp>
          <p:nvSpPr>
            <p:cNvPr id="115764" name="Picture 494" descr="mongolia flag"/>
            <p:cNvSpPr>
              <a:spLocks noChangeAspect="1" noChangeArrowheads="1"/>
            </p:cNvSpPr>
            <p:nvPr/>
          </p:nvSpPr>
          <p:spPr bwMode="auto">
            <a:xfrm>
              <a:off x="4752" y="3168"/>
              <a:ext cx="528" cy="336"/>
            </a:xfrm>
            <a:prstGeom prst="rect">
              <a:avLst/>
            </a:prstGeom>
            <a:noFill/>
            <a:ln w="9525">
              <a:solidFill>
                <a:srgbClr val="FFFFFF"/>
              </a:solidFill>
              <a:miter lim="800000"/>
              <a:headEnd/>
              <a:tailEnd/>
            </a:ln>
          </p:spPr>
          <p:txBody>
            <a:bodyPr/>
            <a:lstStyle/>
            <a:p>
              <a:endParaRPr lang="en-US"/>
            </a:p>
          </p:txBody>
        </p:sp>
        <p:sp>
          <p:nvSpPr>
            <p:cNvPr id="115765" name="Text Box 495"/>
            <p:cNvSpPr txBox="1">
              <a:spLocks noChangeArrowheads="1"/>
            </p:cNvSpPr>
            <p:nvPr/>
          </p:nvSpPr>
          <p:spPr bwMode="auto">
            <a:xfrm>
              <a:off x="4752" y="3504"/>
              <a:ext cx="576" cy="173"/>
            </a:xfrm>
            <a:prstGeom prst="rect">
              <a:avLst/>
            </a:prstGeom>
            <a:noFill/>
            <a:ln w="9525">
              <a:noFill/>
              <a:miter lim="800000"/>
              <a:headEnd/>
              <a:tailEnd/>
            </a:ln>
          </p:spPr>
          <p:txBody>
            <a:bodyPr>
              <a:spAutoFit/>
            </a:bodyPr>
            <a:lstStyle/>
            <a:p>
              <a:pPr defTabSz="457200"/>
              <a:r>
                <a:rPr lang="en-US" sz="1200" b="1">
                  <a:solidFill>
                    <a:srgbClr val="FFFFFF"/>
                  </a:solidFill>
                  <a:ea typeface="MS PGothic" pitchFamily="34" charset="-128"/>
                </a:rPr>
                <a:t>Mongolia</a:t>
              </a:r>
              <a:endParaRPr lang="en-US">
                <a:ea typeface="MS PGothic" pitchFamily="34" charset="-128"/>
              </a:endParaRPr>
            </a:p>
          </p:txBody>
        </p:sp>
      </p:grpSp>
      <p:grpSp>
        <p:nvGrpSpPr>
          <p:cNvPr id="86345" name="Group 496"/>
          <p:cNvGrpSpPr>
            <a:grpSpLocks/>
          </p:cNvGrpSpPr>
          <p:nvPr/>
        </p:nvGrpSpPr>
        <p:grpSpPr bwMode="auto">
          <a:xfrm>
            <a:off x="6629400" y="685800"/>
            <a:ext cx="914400" cy="777875"/>
            <a:chOff x="4416" y="480"/>
            <a:chExt cx="576" cy="490"/>
          </a:xfrm>
        </p:grpSpPr>
        <p:sp>
          <p:nvSpPr>
            <p:cNvPr id="115762" name="Picture 497" descr="nkorea flag"/>
            <p:cNvSpPr>
              <a:spLocks noChangeAspect="1" noChangeArrowheads="1"/>
            </p:cNvSpPr>
            <p:nvPr/>
          </p:nvSpPr>
          <p:spPr bwMode="auto">
            <a:xfrm>
              <a:off x="4464" y="480"/>
              <a:ext cx="480" cy="340"/>
            </a:xfrm>
            <a:prstGeom prst="rect">
              <a:avLst/>
            </a:prstGeom>
            <a:noFill/>
            <a:ln w="9525">
              <a:noFill/>
              <a:miter lim="800000"/>
              <a:headEnd/>
              <a:tailEnd/>
            </a:ln>
          </p:spPr>
          <p:txBody>
            <a:bodyPr/>
            <a:lstStyle/>
            <a:p>
              <a:endParaRPr lang="en-US"/>
            </a:p>
          </p:txBody>
        </p:sp>
        <p:sp>
          <p:nvSpPr>
            <p:cNvPr id="115763" name="Text Box 498"/>
            <p:cNvSpPr txBox="1">
              <a:spLocks noChangeArrowheads="1"/>
            </p:cNvSpPr>
            <p:nvPr/>
          </p:nvSpPr>
          <p:spPr bwMode="auto">
            <a:xfrm>
              <a:off x="4416" y="816"/>
              <a:ext cx="576" cy="154"/>
            </a:xfrm>
            <a:prstGeom prst="rect">
              <a:avLst/>
            </a:prstGeom>
            <a:noFill/>
            <a:ln w="9525">
              <a:noFill/>
              <a:miter lim="800000"/>
              <a:headEnd/>
              <a:tailEnd/>
            </a:ln>
          </p:spPr>
          <p:txBody>
            <a:bodyPr>
              <a:spAutoFit/>
            </a:bodyPr>
            <a:lstStyle/>
            <a:p>
              <a:pPr algn="ctr" defTabSz="457200"/>
              <a:r>
                <a:rPr lang="en-US" sz="1000" b="1">
                  <a:solidFill>
                    <a:srgbClr val="FFFFFF"/>
                  </a:solidFill>
                  <a:ea typeface="MS PGothic" pitchFamily="34" charset="-128"/>
                </a:rPr>
                <a:t>DPRK</a:t>
              </a:r>
              <a:endParaRPr lang="en-US">
                <a:ea typeface="MS PGothic" pitchFamily="34" charset="-128"/>
              </a:endParaRPr>
            </a:p>
          </p:txBody>
        </p:sp>
      </p:grpSp>
      <p:grpSp>
        <p:nvGrpSpPr>
          <p:cNvPr id="86346" name="Group 499"/>
          <p:cNvGrpSpPr>
            <a:grpSpLocks/>
          </p:cNvGrpSpPr>
          <p:nvPr/>
        </p:nvGrpSpPr>
        <p:grpSpPr bwMode="auto">
          <a:xfrm>
            <a:off x="1143000" y="4876800"/>
            <a:ext cx="996950" cy="876300"/>
            <a:chOff x="878" y="3176"/>
            <a:chExt cx="628" cy="552"/>
          </a:xfrm>
        </p:grpSpPr>
        <p:grpSp>
          <p:nvGrpSpPr>
            <p:cNvPr id="115739" name="Group 500"/>
            <p:cNvGrpSpPr>
              <a:grpSpLocks/>
            </p:cNvGrpSpPr>
            <p:nvPr/>
          </p:nvGrpSpPr>
          <p:grpSpPr bwMode="auto">
            <a:xfrm>
              <a:off x="925" y="3176"/>
              <a:ext cx="536" cy="288"/>
              <a:chOff x="925" y="3176"/>
              <a:chExt cx="536" cy="288"/>
            </a:xfrm>
          </p:grpSpPr>
          <p:sp>
            <p:nvSpPr>
              <p:cNvPr id="115741" name="Rectangle 501"/>
              <p:cNvSpPr>
                <a:spLocks noChangeArrowheads="1"/>
              </p:cNvSpPr>
              <p:nvPr/>
            </p:nvSpPr>
            <p:spPr bwMode="auto">
              <a:xfrm>
                <a:off x="925" y="3176"/>
                <a:ext cx="536" cy="288"/>
              </a:xfrm>
              <a:prstGeom prst="rect">
                <a:avLst/>
              </a:prstGeom>
              <a:solidFill>
                <a:srgbClr val="FFFFFF"/>
              </a:solidFill>
              <a:ln w="12700">
                <a:solidFill>
                  <a:srgbClr val="000000"/>
                </a:solidFill>
                <a:miter lim="800000"/>
                <a:headEnd/>
                <a:tailEnd/>
              </a:ln>
            </p:spPr>
            <p:txBody>
              <a:bodyPr wrap="none" anchor="ctr"/>
              <a:lstStyle/>
              <a:p>
                <a:pPr defTabSz="457200"/>
                <a:endParaRPr lang="vi-VN">
                  <a:ea typeface="MS PGothic" pitchFamily="34" charset="-128"/>
                </a:endParaRPr>
              </a:p>
            </p:txBody>
          </p:sp>
          <p:sp>
            <p:nvSpPr>
              <p:cNvPr id="115742" name="Freeform 502"/>
              <p:cNvSpPr>
                <a:spLocks/>
              </p:cNvSpPr>
              <p:nvPr/>
            </p:nvSpPr>
            <p:spPr bwMode="auto">
              <a:xfrm>
                <a:off x="1101" y="3246"/>
                <a:ext cx="181" cy="146"/>
              </a:xfrm>
              <a:custGeom>
                <a:avLst/>
                <a:gdLst>
                  <a:gd name="T0" fmla="*/ 163 w 181"/>
                  <a:gd name="T1" fmla="*/ 115 h 146"/>
                  <a:gd name="T2" fmla="*/ 161 w 181"/>
                  <a:gd name="T3" fmla="*/ 118 h 146"/>
                  <a:gd name="T4" fmla="*/ 141 w 181"/>
                  <a:gd name="T5" fmla="*/ 131 h 146"/>
                  <a:gd name="T6" fmla="*/ 132 w 181"/>
                  <a:gd name="T7" fmla="*/ 136 h 146"/>
                  <a:gd name="T8" fmla="*/ 125 w 181"/>
                  <a:gd name="T9" fmla="*/ 139 h 146"/>
                  <a:gd name="T10" fmla="*/ 112 w 181"/>
                  <a:gd name="T11" fmla="*/ 142 h 146"/>
                  <a:gd name="T12" fmla="*/ 67 w 181"/>
                  <a:gd name="T13" fmla="*/ 145 h 146"/>
                  <a:gd name="T14" fmla="*/ 57 w 181"/>
                  <a:gd name="T15" fmla="*/ 142 h 146"/>
                  <a:gd name="T16" fmla="*/ 51 w 181"/>
                  <a:gd name="T17" fmla="*/ 139 h 146"/>
                  <a:gd name="T18" fmla="*/ 45 w 181"/>
                  <a:gd name="T19" fmla="*/ 136 h 146"/>
                  <a:gd name="T20" fmla="*/ 38 w 181"/>
                  <a:gd name="T21" fmla="*/ 134 h 146"/>
                  <a:gd name="T22" fmla="*/ 35 w 181"/>
                  <a:gd name="T23" fmla="*/ 131 h 146"/>
                  <a:gd name="T24" fmla="*/ 31 w 181"/>
                  <a:gd name="T25" fmla="*/ 128 h 146"/>
                  <a:gd name="T26" fmla="*/ 18 w 181"/>
                  <a:gd name="T27" fmla="*/ 115 h 146"/>
                  <a:gd name="T28" fmla="*/ 12 w 181"/>
                  <a:gd name="T29" fmla="*/ 107 h 146"/>
                  <a:gd name="T30" fmla="*/ 9 w 181"/>
                  <a:gd name="T31" fmla="*/ 102 h 146"/>
                  <a:gd name="T32" fmla="*/ 6 w 181"/>
                  <a:gd name="T33" fmla="*/ 94 h 146"/>
                  <a:gd name="T34" fmla="*/ 2 w 181"/>
                  <a:gd name="T35" fmla="*/ 84 h 146"/>
                  <a:gd name="T36" fmla="*/ 0 w 181"/>
                  <a:gd name="T37" fmla="*/ 63 h 146"/>
                  <a:gd name="T38" fmla="*/ 2 w 181"/>
                  <a:gd name="T39" fmla="*/ 52 h 146"/>
                  <a:gd name="T40" fmla="*/ 6 w 181"/>
                  <a:gd name="T41" fmla="*/ 44 h 146"/>
                  <a:gd name="T42" fmla="*/ 9 w 181"/>
                  <a:gd name="T43" fmla="*/ 39 h 146"/>
                  <a:gd name="T44" fmla="*/ 12 w 181"/>
                  <a:gd name="T45" fmla="*/ 34 h 146"/>
                  <a:gd name="T46" fmla="*/ 15 w 181"/>
                  <a:gd name="T47" fmla="*/ 31 h 146"/>
                  <a:gd name="T48" fmla="*/ 41 w 181"/>
                  <a:gd name="T49" fmla="*/ 13 h 146"/>
                  <a:gd name="T50" fmla="*/ 47 w 181"/>
                  <a:gd name="T51" fmla="*/ 10 h 146"/>
                  <a:gd name="T52" fmla="*/ 51 w 181"/>
                  <a:gd name="T53" fmla="*/ 7 h 146"/>
                  <a:gd name="T54" fmla="*/ 64 w 181"/>
                  <a:gd name="T55" fmla="*/ 4 h 146"/>
                  <a:gd name="T56" fmla="*/ 76 w 181"/>
                  <a:gd name="T57" fmla="*/ 2 h 146"/>
                  <a:gd name="T58" fmla="*/ 103 w 181"/>
                  <a:gd name="T59" fmla="*/ 0 h 146"/>
                  <a:gd name="T60" fmla="*/ 115 w 181"/>
                  <a:gd name="T61" fmla="*/ 2 h 146"/>
                  <a:gd name="T62" fmla="*/ 125 w 181"/>
                  <a:gd name="T63" fmla="*/ 4 h 146"/>
                  <a:gd name="T64" fmla="*/ 132 w 181"/>
                  <a:gd name="T65" fmla="*/ 7 h 146"/>
                  <a:gd name="T66" fmla="*/ 138 w 181"/>
                  <a:gd name="T67" fmla="*/ 10 h 146"/>
                  <a:gd name="T68" fmla="*/ 151 w 181"/>
                  <a:gd name="T69" fmla="*/ 18 h 146"/>
                  <a:gd name="T70" fmla="*/ 157 w 181"/>
                  <a:gd name="T71" fmla="*/ 26 h 146"/>
                  <a:gd name="T72" fmla="*/ 161 w 181"/>
                  <a:gd name="T73" fmla="*/ 28 h 146"/>
                  <a:gd name="T74" fmla="*/ 163 w 181"/>
                  <a:gd name="T75" fmla="*/ 34 h 146"/>
                  <a:gd name="T76" fmla="*/ 167 w 181"/>
                  <a:gd name="T77" fmla="*/ 36 h 146"/>
                  <a:gd name="T78" fmla="*/ 170 w 181"/>
                  <a:gd name="T79" fmla="*/ 42 h 146"/>
                  <a:gd name="T80" fmla="*/ 173 w 181"/>
                  <a:gd name="T81" fmla="*/ 49 h 146"/>
                  <a:gd name="T82" fmla="*/ 177 w 181"/>
                  <a:gd name="T83" fmla="*/ 57 h 146"/>
                  <a:gd name="T84" fmla="*/ 180 w 181"/>
                  <a:gd name="T85" fmla="*/ 86 h 146"/>
                  <a:gd name="T86" fmla="*/ 177 w 181"/>
                  <a:gd name="T87" fmla="*/ 94 h 146"/>
                  <a:gd name="T88" fmla="*/ 173 w 181"/>
                  <a:gd name="T89" fmla="*/ 102 h 146"/>
                  <a:gd name="T90" fmla="*/ 170 w 181"/>
                  <a:gd name="T91" fmla="*/ 107 h 146"/>
                  <a:gd name="T92" fmla="*/ 167 w 181"/>
                  <a:gd name="T93" fmla="*/ 113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1"/>
                  <a:gd name="T142" fmla="*/ 0 h 146"/>
                  <a:gd name="T143" fmla="*/ 181 w 181"/>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1" h="146">
                    <a:moveTo>
                      <a:pt x="163" y="113"/>
                    </a:moveTo>
                    <a:lnTo>
                      <a:pt x="163" y="115"/>
                    </a:lnTo>
                    <a:lnTo>
                      <a:pt x="161" y="115"/>
                    </a:lnTo>
                    <a:lnTo>
                      <a:pt x="161" y="118"/>
                    </a:lnTo>
                    <a:lnTo>
                      <a:pt x="144" y="131"/>
                    </a:lnTo>
                    <a:lnTo>
                      <a:pt x="141" y="131"/>
                    </a:lnTo>
                    <a:lnTo>
                      <a:pt x="134" y="136"/>
                    </a:lnTo>
                    <a:lnTo>
                      <a:pt x="132" y="136"/>
                    </a:lnTo>
                    <a:lnTo>
                      <a:pt x="128" y="139"/>
                    </a:lnTo>
                    <a:lnTo>
                      <a:pt x="125" y="139"/>
                    </a:lnTo>
                    <a:lnTo>
                      <a:pt x="122" y="142"/>
                    </a:lnTo>
                    <a:lnTo>
                      <a:pt x="112" y="142"/>
                    </a:lnTo>
                    <a:lnTo>
                      <a:pt x="112" y="145"/>
                    </a:lnTo>
                    <a:lnTo>
                      <a:pt x="67" y="145"/>
                    </a:lnTo>
                    <a:lnTo>
                      <a:pt x="67" y="142"/>
                    </a:lnTo>
                    <a:lnTo>
                      <a:pt x="57" y="142"/>
                    </a:lnTo>
                    <a:lnTo>
                      <a:pt x="54" y="139"/>
                    </a:lnTo>
                    <a:lnTo>
                      <a:pt x="51" y="139"/>
                    </a:lnTo>
                    <a:lnTo>
                      <a:pt x="51" y="136"/>
                    </a:lnTo>
                    <a:lnTo>
                      <a:pt x="45" y="136"/>
                    </a:lnTo>
                    <a:lnTo>
                      <a:pt x="45" y="134"/>
                    </a:lnTo>
                    <a:lnTo>
                      <a:pt x="38" y="134"/>
                    </a:lnTo>
                    <a:lnTo>
                      <a:pt x="38" y="131"/>
                    </a:lnTo>
                    <a:lnTo>
                      <a:pt x="35" y="131"/>
                    </a:lnTo>
                    <a:lnTo>
                      <a:pt x="35" y="128"/>
                    </a:lnTo>
                    <a:lnTo>
                      <a:pt x="31" y="128"/>
                    </a:lnTo>
                    <a:lnTo>
                      <a:pt x="18" y="118"/>
                    </a:lnTo>
                    <a:lnTo>
                      <a:pt x="18" y="115"/>
                    </a:lnTo>
                    <a:lnTo>
                      <a:pt x="12" y="110"/>
                    </a:lnTo>
                    <a:lnTo>
                      <a:pt x="12" y="107"/>
                    </a:lnTo>
                    <a:lnTo>
                      <a:pt x="9" y="107"/>
                    </a:lnTo>
                    <a:lnTo>
                      <a:pt x="9" y="102"/>
                    </a:lnTo>
                    <a:lnTo>
                      <a:pt x="6" y="100"/>
                    </a:lnTo>
                    <a:lnTo>
                      <a:pt x="6" y="94"/>
                    </a:lnTo>
                    <a:lnTo>
                      <a:pt x="2" y="94"/>
                    </a:lnTo>
                    <a:lnTo>
                      <a:pt x="2" y="84"/>
                    </a:lnTo>
                    <a:lnTo>
                      <a:pt x="0" y="81"/>
                    </a:lnTo>
                    <a:lnTo>
                      <a:pt x="0" y="63"/>
                    </a:lnTo>
                    <a:lnTo>
                      <a:pt x="2" y="60"/>
                    </a:lnTo>
                    <a:lnTo>
                      <a:pt x="2" y="52"/>
                    </a:lnTo>
                    <a:lnTo>
                      <a:pt x="6" y="49"/>
                    </a:lnTo>
                    <a:lnTo>
                      <a:pt x="6" y="44"/>
                    </a:lnTo>
                    <a:lnTo>
                      <a:pt x="9" y="44"/>
                    </a:lnTo>
                    <a:lnTo>
                      <a:pt x="9" y="39"/>
                    </a:lnTo>
                    <a:lnTo>
                      <a:pt x="12" y="36"/>
                    </a:lnTo>
                    <a:lnTo>
                      <a:pt x="12" y="34"/>
                    </a:lnTo>
                    <a:lnTo>
                      <a:pt x="15" y="34"/>
                    </a:lnTo>
                    <a:lnTo>
                      <a:pt x="15" y="31"/>
                    </a:lnTo>
                    <a:lnTo>
                      <a:pt x="38" y="13"/>
                    </a:lnTo>
                    <a:lnTo>
                      <a:pt x="41" y="13"/>
                    </a:lnTo>
                    <a:lnTo>
                      <a:pt x="41" y="10"/>
                    </a:lnTo>
                    <a:lnTo>
                      <a:pt x="47" y="10"/>
                    </a:lnTo>
                    <a:lnTo>
                      <a:pt x="47" y="7"/>
                    </a:lnTo>
                    <a:lnTo>
                      <a:pt x="51" y="7"/>
                    </a:lnTo>
                    <a:lnTo>
                      <a:pt x="54" y="4"/>
                    </a:lnTo>
                    <a:lnTo>
                      <a:pt x="64" y="4"/>
                    </a:lnTo>
                    <a:lnTo>
                      <a:pt x="64" y="2"/>
                    </a:lnTo>
                    <a:lnTo>
                      <a:pt x="76" y="2"/>
                    </a:lnTo>
                    <a:lnTo>
                      <a:pt x="80" y="0"/>
                    </a:lnTo>
                    <a:lnTo>
                      <a:pt x="103" y="0"/>
                    </a:lnTo>
                    <a:lnTo>
                      <a:pt x="105" y="2"/>
                    </a:lnTo>
                    <a:lnTo>
                      <a:pt x="115" y="2"/>
                    </a:lnTo>
                    <a:lnTo>
                      <a:pt x="118" y="4"/>
                    </a:lnTo>
                    <a:lnTo>
                      <a:pt x="125" y="4"/>
                    </a:lnTo>
                    <a:lnTo>
                      <a:pt x="128" y="7"/>
                    </a:lnTo>
                    <a:lnTo>
                      <a:pt x="132" y="7"/>
                    </a:lnTo>
                    <a:lnTo>
                      <a:pt x="134" y="10"/>
                    </a:lnTo>
                    <a:lnTo>
                      <a:pt x="138" y="10"/>
                    </a:lnTo>
                    <a:lnTo>
                      <a:pt x="147" y="18"/>
                    </a:lnTo>
                    <a:lnTo>
                      <a:pt x="151" y="18"/>
                    </a:lnTo>
                    <a:lnTo>
                      <a:pt x="157" y="23"/>
                    </a:lnTo>
                    <a:lnTo>
                      <a:pt x="157" y="26"/>
                    </a:lnTo>
                    <a:lnTo>
                      <a:pt x="161" y="26"/>
                    </a:lnTo>
                    <a:lnTo>
                      <a:pt x="161" y="28"/>
                    </a:lnTo>
                    <a:lnTo>
                      <a:pt x="163" y="31"/>
                    </a:lnTo>
                    <a:lnTo>
                      <a:pt x="163" y="34"/>
                    </a:lnTo>
                    <a:lnTo>
                      <a:pt x="167" y="34"/>
                    </a:lnTo>
                    <a:lnTo>
                      <a:pt x="167" y="36"/>
                    </a:lnTo>
                    <a:lnTo>
                      <a:pt x="170" y="36"/>
                    </a:lnTo>
                    <a:lnTo>
                      <a:pt x="170" y="42"/>
                    </a:lnTo>
                    <a:lnTo>
                      <a:pt x="173" y="44"/>
                    </a:lnTo>
                    <a:lnTo>
                      <a:pt x="173" y="49"/>
                    </a:lnTo>
                    <a:lnTo>
                      <a:pt x="177" y="49"/>
                    </a:lnTo>
                    <a:lnTo>
                      <a:pt x="177" y="57"/>
                    </a:lnTo>
                    <a:lnTo>
                      <a:pt x="180" y="60"/>
                    </a:lnTo>
                    <a:lnTo>
                      <a:pt x="180" y="86"/>
                    </a:lnTo>
                    <a:lnTo>
                      <a:pt x="177" y="89"/>
                    </a:lnTo>
                    <a:lnTo>
                      <a:pt x="177" y="94"/>
                    </a:lnTo>
                    <a:lnTo>
                      <a:pt x="173" y="97"/>
                    </a:lnTo>
                    <a:lnTo>
                      <a:pt x="173" y="102"/>
                    </a:lnTo>
                    <a:lnTo>
                      <a:pt x="170" y="105"/>
                    </a:lnTo>
                    <a:lnTo>
                      <a:pt x="170" y="107"/>
                    </a:lnTo>
                    <a:lnTo>
                      <a:pt x="167" y="107"/>
                    </a:lnTo>
                    <a:lnTo>
                      <a:pt x="167" y="113"/>
                    </a:lnTo>
                    <a:lnTo>
                      <a:pt x="163" y="113"/>
                    </a:lnTo>
                  </a:path>
                </a:pathLst>
              </a:custGeom>
              <a:solidFill>
                <a:srgbClr val="D80034"/>
              </a:solidFill>
              <a:ln w="9525">
                <a:noFill/>
                <a:round/>
                <a:headEnd/>
                <a:tailEnd/>
              </a:ln>
            </p:spPr>
            <p:txBody>
              <a:bodyPr/>
              <a:lstStyle/>
              <a:p>
                <a:endParaRPr lang="en-US"/>
              </a:p>
            </p:txBody>
          </p:sp>
          <p:sp>
            <p:nvSpPr>
              <p:cNvPr id="115743" name="Freeform 503"/>
              <p:cNvSpPr>
                <a:spLocks/>
              </p:cNvSpPr>
              <p:nvPr/>
            </p:nvSpPr>
            <p:spPr bwMode="auto">
              <a:xfrm>
                <a:off x="1101" y="3281"/>
                <a:ext cx="175" cy="111"/>
              </a:xfrm>
              <a:custGeom>
                <a:avLst/>
                <a:gdLst>
                  <a:gd name="T0" fmla="*/ 12 w 175"/>
                  <a:gd name="T1" fmla="*/ 2 h 111"/>
                  <a:gd name="T2" fmla="*/ 6 w 175"/>
                  <a:gd name="T3" fmla="*/ 12 h 111"/>
                  <a:gd name="T4" fmla="*/ 6 w 175"/>
                  <a:gd name="T5" fmla="*/ 31 h 111"/>
                  <a:gd name="T6" fmla="*/ 9 w 175"/>
                  <a:gd name="T7" fmla="*/ 36 h 111"/>
                  <a:gd name="T8" fmla="*/ 12 w 175"/>
                  <a:gd name="T9" fmla="*/ 39 h 111"/>
                  <a:gd name="T10" fmla="*/ 18 w 175"/>
                  <a:gd name="T11" fmla="*/ 49 h 111"/>
                  <a:gd name="T12" fmla="*/ 29 w 175"/>
                  <a:gd name="T13" fmla="*/ 52 h 111"/>
                  <a:gd name="T14" fmla="*/ 41 w 175"/>
                  <a:gd name="T15" fmla="*/ 57 h 111"/>
                  <a:gd name="T16" fmla="*/ 60 w 175"/>
                  <a:gd name="T17" fmla="*/ 57 h 111"/>
                  <a:gd name="T18" fmla="*/ 80 w 175"/>
                  <a:gd name="T19" fmla="*/ 49 h 111"/>
                  <a:gd name="T20" fmla="*/ 83 w 175"/>
                  <a:gd name="T21" fmla="*/ 44 h 111"/>
                  <a:gd name="T22" fmla="*/ 93 w 175"/>
                  <a:gd name="T23" fmla="*/ 36 h 111"/>
                  <a:gd name="T24" fmla="*/ 96 w 175"/>
                  <a:gd name="T25" fmla="*/ 31 h 111"/>
                  <a:gd name="T26" fmla="*/ 103 w 175"/>
                  <a:gd name="T27" fmla="*/ 28 h 111"/>
                  <a:gd name="T28" fmla="*/ 109 w 175"/>
                  <a:gd name="T29" fmla="*/ 23 h 111"/>
                  <a:gd name="T30" fmla="*/ 116 w 175"/>
                  <a:gd name="T31" fmla="*/ 20 h 111"/>
                  <a:gd name="T32" fmla="*/ 118 w 175"/>
                  <a:gd name="T33" fmla="*/ 20 h 111"/>
                  <a:gd name="T34" fmla="*/ 125 w 175"/>
                  <a:gd name="T35" fmla="*/ 18 h 111"/>
                  <a:gd name="T36" fmla="*/ 132 w 175"/>
                  <a:gd name="T37" fmla="*/ 18 h 111"/>
                  <a:gd name="T38" fmla="*/ 138 w 175"/>
                  <a:gd name="T39" fmla="*/ 20 h 111"/>
                  <a:gd name="T40" fmla="*/ 145 w 175"/>
                  <a:gd name="T41" fmla="*/ 20 h 111"/>
                  <a:gd name="T42" fmla="*/ 157 w 175"/>
                  <a:gd name="T43" fmla="*/ 25 h 111"/>
                  <a:gd name="T44" fmla="*/ 170 w 175"/>
                  <a:gd name="T45" fmla="*/ 36 h 111"/>
                  <a:gd name="T46" fmla="*/ 170 w 175"/>
                  <a:gd name="T47" fmla="*/ 41 h 111"/>
                  <a:gd name="T48" fmla="*/ 174 w 175"/>
                  <a:gd name="T49" fmla="*/ 44 h 111"/>
                  <a:gd name="T50" fmla="*/ 174 w 175"/>
                  <a:gd name="T51" fmla="*/ 62 h 111"/>
                  <a:gd name="T52" fmla="*/ 167 w 175"/>
                  <a:gd name="T53" fmla="*/ 73 h 111"/>
                  <a:gd name="T54" fmla="*/ 163 w 175"/>
                  <a:gd name="T55" fmla="*/ 80 h 111"/>
                  <a:gd name="T56" fmla="*/ 161 w 175"/>
                  <a:gd name="T57" fmla="*/ 86 h 111"/>
                  <a:gd name="T58" fmla="*/ 154 w 175"/>
                  <a:gd name="T59" fmla="*/ 89 h 111"/>
                  <a:gd name="T60" fmla="*/ 147 w 175"/>
                  <a:gd name="T61" fmla="*/ 94 h 111"/>
                  <a:gd name="T62" fmla="*/ 141 w 175"/>
                  <a:gd name="T63" fmla="*/ 96 h 111"/>
                  <a:gd name="T64" fmla="*/ 138 w 175"/>
                  <a:gd name="T65" fmla="*/ 99 h 111"/>
                  <a:gd name="T66" fmla="*/ 125 w 175"/>
                  <a:gd name="T67" fmla="*/ 104 h 111"/>
                  <a:gd name="T68" fmla="*/ 122 w 175"/>
                  <a:gd name="T69" fmla="*/ 107 h 111"/>
                  <a:gd name="T70" fmla="*/ 116 w 175"/>
                  <a:gd name="T71" fmla="*/ 107 h 111"/>
                  <a:gd name="T72" fmla="*/ 105 w 175"/>
                  <a:gd name="T73" fmla="*/ 110 h 111"/>
                  <a:gd name="T74" fmla="*/ 74 w 175"/>
                  <a:gd name="T75" fmla="*/ 110 h 111"/>
                  <a:gd name="T76" fmla="*/ 64 w 175"/>
                  <a:gd name="T77" fmla="*/ 107 h 111"/>
                  <a:gd name="T78" fmla="*/ 58 w 175"/>
                  <a:gd name="T79" fmla="*/ 107 h 111"/>
                  <a:gd name="T80" fmla="*/ 45 w 175"/>
                  <a:gd name="T81" fmla="*/ 101 h 111"/>
                  <a:gd name="T82" fmla="*/ 41 w 175"/>
                  <a:gd name="T83" fmla="*/ 99 h 111"/>
                  <a:gd name="T84" fmla="*/ 35 w 175"/>
                  <a:gd name="T85" fmla="*/ 96 h 111"/>
                  <a:gd name="T86" fmla="*/ 31 w 175"/>
                  <a:gd name="T87" fmla="*/ 91 h 111"/>
                  <a:gd name="T88" fmla="*/ 25 w 175"/>
                  <a:gd name="T89" fmla="*/ 89 h 111"/>
                  <a:gd name="T90" fmla="*/ 22 w 175"/>
                  <a:gd name="T91" fmla="*/ 86 h 111"/>
                  <a:gd name="T92" fmla="*/ 18 w 175"/>
                  <a:gd name="T93" fmla="*/ 80 h 111"/>
                  <a:gd name="T94" fmla="*/ 12 w 175"/>
                  <a:gd name="T95" fmla="*/ 75 h 111"/>
                  <a:gd name="T96" fmla="*/ 9 w 175"/>
                  <a:gd name="T97" fmla="*/ 70 h 111"/>
                  <a:gd name="T98" fmla="*/ 9 w 175"/>
                  <a:gd name="T99" fmla="*/ 67 h 111"/>
                  <a:gd name="T100" fmla="*/ 6 w 175"/>
                  <a:gd name="T101" fmla="*/ 62 h 111"/>
                  <a:gd name="T102" fmla="*/ 2 w 175"/>
                  <a:gd name="T103" fmla="*/ 59 h 111"/>
                  <a:gd name="T104" fmla="*/ 2 w 175"/>
                  <a:gd name="T105" fmla="*/ 55 h 111"/>
                  <a:gd name="T106" fmla="*/ 0 w 175"/>
                  <a:gd name="T107" fmla="*/ 49 h 111"/>
                  <a:gd name="T108" fmla="*/ 0 w 175"/>
                  <a:gd name="T109" fmla="*/ 28 h 111"/>
                  <a:gd name="T110" fmla="*/ 2 w 175"/>
                  <a:gd name="T111" fmla="*/ 23 h 111"/>
                  <a:gd name="T112" fmla="*/ 2 w 175"/>
                  <a:gd name="T113" fmla="*/ 18 h 111"/>
                  <a:gd name="T114" fmla="*/ 6 w 175"/>
                  <a:gd name="T115" fmla="*/ 12 h 111"/>
                  <a:gd name="T116" fmla="*/ 6 w 175"/>
                  <a:gd name="T117" fmla="*/ 10 h 111"/>
                  <a:gd name="T118" fmla="*/ 9 w 175"/>
                  <a:gd name="T119" fmla="*/ 7 h 111"/>
                  <a:gd name="T120" fmla="*/ 12 w 175"/>
                  <a:gd name="T121" fmla="*/ 2 h 111"/>
                  <a:gd name="T122" fmla="*/ 15 w 175"/>
                  <a:gd name="T123" fmla="*/ 0 h 111"/>
                  <a:gd name="T124" fmla="*/ 12 w 175"/>
                  <a:gd name="T125" fmla="*/ 2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5"/>
                  <a:gd name="T190" fmla="*/ 0 h 111"/>
                  <a:gd name="T191" fmla="*/ 175 w 175"/>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5" h="111">
                    <a:moveTo>
                      <a:pt x="12" y="2"/>
                    </a:moveTo>
                    <a:lnTo>
                      <a:pt x="6" y="12"/>
                    </a:lnTo>
                    <a:lnTo>
                      <a:pt x="6" y="31"/>
                    </a:lnTo>
                    <a:lnTo>
                      <a:pt x="9" y="36"/>
                    </a:lnTo>
                    <a:lnTo>
                      <a:pt x="12" y="39"/>
                    </a:lnTo>
                    <a:lnTo>
                      <a:pt x="18" y="49"/>
                    </a:lnTo>
                    <a:lnTo>
                      <a:pt x="29" y="52"/>
                    </a:lnTo>
                    <a:lnTo>
                      <a:pt x="41" y="57"/>
                    </a:lnTo>
                    <a:lnTo>
                      <a:pt x="60" y="57"/>
                    </a:lnTo>
                    <a:lnTo>
                      <a:pt x="80" y="49"/>
                    </a:lnTo>
                    <a:lnTo>
                      <a:pt x="83" y="44"/>
                    </a:lnTo>
                    <a:lnTo>
                      <a:pt x="93" y="36"/>
                    </a:lnTo>
                    <a:lnTo>
                      <a:pt x="96" y="31"/>
                    </a:lnTo>
                    <a:lnTo>
                      <a:pt x="103" y="28"/>
                    </a:lnTo>
                    <a:lnTo>
                      <a:pt x="109" y="23"/>
                    </a:lnTo>
                    <a:lnTo>
                      <a:pt x="116" y="20"/>
                    </a:lnTo>
                    <a:lnTo>
                      <a:pt x="118" y="20"/>
                    </a:lnTo>
                    <a:lnTo>
                      <a:pt x="125" y="18"/>
                    </a:lnTo>
                    <a:lnTo>
                      <a:pt x="132" y="18"/>
                    </a:lnTo>
                    <a:lnTo>
                      <a:pt x="138" y="20"/>
                    </a:lnTo>
                    <a:lnTo>
                      <a:pt x="145" y="20"/>
                    </a:lnTo>
                    <a:lnTo>
                      <a:pt x="157" y="25"/>
                    </a:lnTo>
                    <a:lnTo>
                      <a:pt x="170" y="36"/>
                    </a:lnTo>
                    <a:lnTo>
                      <a:pt x="170" y="41"/>
                    </a:lnTo>
                    <a:lnTo>
                      <a:pt x="174" y="44"/>
                    </a:lnTo>
                    <a:lnTo>
                      <a:pt x="174" y="62"/>
                    </a:lnTo>
                    <a:lnTo>
                      <a:pt x="167" y="73"/>
                    </a:lnTo>
                    <a:lnTo>
                      <a:pt x="163" y="80"/>
                    </a:lnTo>
                    <a:lnTo>
                      <a:pt x="161" y="86"/>
                    </a:lnTo>
                    <a:lnTo>
                      <a:pt x="154" y="89"/>
                    </a:lnTo>
                    <a:lnTo>
                      <a:pt x="147" y="94"/>
                    </a:lnTo>
                    <a:lnTo>
                      <a:pt x="141" y="96"/>
                    </a:lnTo>
                    <a:lnTo>
                      <a:pt x="138" y="99"/>
                    </a:lnTo>
                    <a:lnTo>
                      <a:pt x="125" y="104"/>
                    </a:lnTo>
                    <a:lnTo>
                      <a:pt x="122" y="107"/>
                    </a:lnTo>
                    <a:lnTo>
                      <a:pt x="116" y="107"/>
                    </a:lnTo>
                    <a:lnTo>
                      <a:pt x="105" y="110"/>
                    </a:lnTo>
                    <a:lnTo>
                      <a:pt x="74" y="110"/>
                    </a:lnTo>
                    <a:lnTo>
                      <a:pt x="64" y="107"/>
                    </a:lnTo>
                    <a:lnTo>
                      <a:pt x="58" y="107"/>
                    </a:lnTo>
                    <a:lnTo>
                      <a:pt x="45" y="101"/>
                    </a:lnTo>
                    <a:lnTo>
                      <a:pt x="41" y="99"/>
                    </a:lnTo>
                    <a:lnTo>
                      <a:pt x="35" y="96"/>
                    </a:lnTo>
                    <a:lnTo>
                      <a:pt x="31" y="91"/>
                    </a:lnTo>
                    <a:lnTo>
                      <a:pt x="25" y="89"/>
                    </a:lnTo>
                    <a:lnTo>
                      <a:pt x="22" y="86"/>
                    </a:lnTo>
                    <a:lnTo>
                      <a:pt x="18" y="80"/>
                    </a:lnTo>
                    <a:lnTo>
                      <a:pt x="12" y="75"/>
                    </a:lnTo>
                    <a:lnTo>
                      <a:pt x="9" y="70"/>
                    </a:lnTo>
                    <a:lnTo>
                      <a:pt x="9" y="67"/>
                    </a:lnTo>
                    <a:lnTo>
                      <a:pt x="6" y="62"/>
                    </a:lnTo>
                    <a:lnTo>
                      <a:pt x="2" y="59"/>
                    </a:lnTo>
                    <a:lnTo>
                      <a:pt x="2" y="55"/>
                    </a:lnTo>
                    <a:lnTo>
                      <a:pt x="0" y="49"/>
                    </a:lnTo>
                    <a:lnTo>
                      <a:pt x="0" y="28"/>
                    </a:lnTo>
                    <a:lnTo>
                      <a:pt x="2" y="23"/>
                    </a:lnTo>
                    <a:lnTo>
                      <a:pt x="2" y="18"/>
                    </a:lnTo>
                    <a:lnTo>
                      <a:pt x="6" y="12"/>
                    </a:lnTo>
                    <a:lnTo>
                      <a:pt x="6" y="10"/>
                    </a:lnTo>
                    <a:lnTo>
                      <a:pt x="9" y="7"/>
                    </a:lnTo>
                    <a:lnTo>
                      <a:pt x="12" y="2"/>
                    </a:lnTo>
                    <a:lnTo>
                      <a:pt x="15" y="0"/>
                    </a:lnTo>
                    <a:lnTo>
                      <a:pt x="12" y="2"/>
                    </a:lnTo>
                  </a:path>
                </a:pathLst>
              </a:custGeom>
              <a:solidFill>
                <a:srgbClr val="32007F"/>
              </a:solidFill>
              <a:ln w="9525">
                <a:noFill/>
                <a:round/>
                <a:headEnd/>
                <a:tailEnd/>
              </a:ln>
            </p:spPr>
            <p:txBody>
              <a:bodyPr/>
              <a:lstStyle/>
              <a:p>
                <a:endParaRPr lang="en-US"/>
              </a:p>
            </p:txBody>
          </p:sp>
          <p:sp>
            <p:nvSpPr>
              <p:cNvPr id="115744" name="Freeform 504"/>
              <p:cNvSpPr>
                <a:spLocks/>
              </p:cNvSpPr>
              <p:nvPr/>
            </p:nvSpPr>
            <p:spPr bwMode="auto">
              <a:xfrm>
                <a:off x="1003" y="3200"/>
                <a:ext cx="64" cy="71"/>
              </a:xfrm>
              <a:custGeom>
                <a:avLst/>
                <a:gdLst>
                  <a:gd name="T0" fmla="*/ 63 w 64"/>
                  <a:gd name="T1" fmla="*/ 7 h 71"/>
                  <a:gd name="T2" fmla="*/ 13 w 64"/>
                  <a:gd name="T3" fmla="*/ 70 h 71"/>
                  <a:gd name="T4" fmla="*/ 0 w 64"/>
                  <a:gd name="T5" fmla="*/ 61 h 71"/>
                  <a:gd name="T6" fmla="*/ 49 w 64"/>
                  <a:gd name="T7" fmla="*/ 0 h 71"/>
                  <a:gd name="T8" fmla="*/ 63 w 64"/>
                  <a:gd name="T9" fmla="*/ 7 h 71"/>
                  <a:gd name="T10" fmla="*/ 0 60000 65536"/>
                  <a:gd name="T11" fmla="*/ 0 60000 65536"/>
                  <a:gd name="T12" fmla="*/ 0 60000 65536"/>
                  <a:gd name="T13" fmla="*/ 0 60000 65536"/>
                  <a:gd name="T14" fmla="*/ 0 60000 65536"/>
                  <a:gd name="T15" fmla="*/ 0 w 64"/>
                  <a:gd name="T16" fmla="*/ 0 h 71"/>
                  <a:gd name="T17" fmla="*/ 64 w 64"/>
                  <a:gd name="T18" fmla="*/ 71 h 71"/>
                </a:gdLst>
                <a:ahLst/>
                <a:cxnLst>
                  <a:cxn ang="T10">
                    <a:pos x="T0" y="T1"/>
                  </a:cxn>
                  <a:cxn ang="T11">
                    <a:pos x="T2" y="T3"/>
                  </a:cxn>
                  <a:cxn ang="T12">
                    <a:pos x="T4" y="T5"/>
                  </a:cxn>
                  <a:cxn ang="T13">
                    <a:pos x="T6" y="T7"/>
                  </a:cxn>
                  <a:cxn ang="T14">
                    <a:pos x="T8" y="T9"/>
                  </a:cxn>
                </a:cxnLst>
                <a:rect l="T15" t="T16" r="T17" b="T18"/>
                <a:pathLst>
                  <a:path w="64" h="71">
                    <a:moveTo>
                      <a:pt x="63" y="7"/>
                    </a:moveTo>
                    <a:lnTo>
                      <a:pt x="13" y="70"/>
                    </a:lnTo>
                    <a:lnTo>
                      <a:pt x="0" y="61"/>
                    </a:lnTo>
                    <a:lnTo>
                      <a:pt x="49" y="0"/>
                    </a:lnTo>
                    <a:lnTo>
                      <a:pt x="63" y="7"/>
                    </a:lnTo>
                  </a:path>
                </a:pathLst>
              </a:custGeom>
              <a:solidFill>
                <a:srgbClr val="000000"/>
              </a:solidFill>
              <a:ln w="12700" cap="rnd">
                <a:solidFill>
                  <a:srgbClr val="000000"/>
                </a:solidFill>
                <a:round/>
                <a:headEnd/>
                <a:tailEnd/>
              </a:ln>
            </p:spPr>
            <p:txBody>
              <a:bodyPr/>
              <a:lstStyle/>
              <a:p>
                <a:endParaRPr lang="en-US"/>
              </a:p>
            </p:txBody>
          </p:sp>
          <p:sp>
            <p:nvSpPr>
              <p:cNvPr id="115745" name="Freeform 505"/>
              <p:cNvSpPr>
                <a:spLocks/>
              </p:cNvSpPr>
              <p:nvPr/>
            </p:nvSpPr>
            <p:spPr bwMode="auto">
              <a:xfrm>
                <a:off x="1023" y="3212"/>
                <a:ext cx="63" cy="67"/>
              </a:xfrm>
              <a:custGeom>
                <a:avLst/>
                <a:gdLst>
                  <a:gd name="T0" fmla="*/ 62 w 63"/>
                  <a:gd name="T1" fmla="*/ 4 h 67"/>
                  <a:gd name="T2" fmla="*/ 12 w 63"/>
                  <a:gd name="T3" fmla="*/ 66 h 67"/>
                  <a:gd name="T4" fmla="*/ 0 w 63"/>
                  <a:gd name="T5" fmla="*/ 60 h 67"/>
                  <a:gd name="T6" fmla="*/ 49 w 63"/>
                  <a:gd name="T7" fmla="*/ 0 h 67"/>
                  <a:gd name="T8" fmla="*/ 62 w 63"/>
                  <a:gd name="T9" fmla="*/ 4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62" y="4"/>
                    </a:moveTo>
                    <a:lnTo>
                      <a:pt x="12" y="66"/>
                    </a:lnTo>
                    <a:lnTo>
                      <a:pt x="0" y="60"/>
                    </a:lnTo>
                    <a:lnTo>
                      <a:pt x="49" y="0"/>
                    </a:lnTo>
                    <a:lnTo>
                      <a:pt x="62" y="4"/>
                    </a:lnTo>
                  </a:path>
                </a:pathLst>
              </a:custGeom>
              <a:solidFill>
                <a:srgbClr val="000000"/>
              </a:solidFill>
              <a:ln w="12700" cap="rnd">
                <a:solidFill>
                  <a:srgbClr val="000000"/>
                </a:solidFill>
                <a:round/>
                <a:headEnd/>
                <a:tailEnd/>
              </a:ln>
            </p:spPr>
            <p:txBody>
              <a:bodyPr/>
              <a:lstStyle/>
              <a:p>
                <a:endParaRPr lang="en-US"/>
              </a:p>
            </p:txBody>
          </p:sp>
          <p:sp>
            <p:nvSpPr>
              <p:cNvPr id="115746" name="Freeform 506"/>
              <p:cNvSpPr>
                <a:spLocks/>
              </p:cNvSpPr>
              <p:nvPr/>
            </p:nvSpPr>
            <p:spPr bwMode="auto">
              <a:xfrm>
                <a:off x="1043" y="3218"/>
                <a:ext cx="62" cy="71"/>
              </a:xfrm>
              <a:custGeom>
                <a:avLst/>
                <a:gdLst>
                  <a:gd name="T0" fmla="*/ 61 w 62"/>
                  <a:gd name="T1" fmla="*/ 7 h 71"/>
                  <a:gd name="T2" fmla="*/ 9 w 62"/>
                  <a:gd name="T3" fmla="*/ 70 h 71"/>
                  <a:gd name="T4" fmla="*/ 0 w 62"/>
                  <a:gd name="T5" fmla="*/ 64 h 71"/>
                  <a:gd name="T6" fmla="*/ 48 w 62"/>
                  <a:gd name="T7" fmla="*/ 0 h 71"/>
                  <a:gd name="T8" fmla="*/ 61 w 62"/>
                  <a:gd name="T9" fmla="*/ 7 h 71"/>
                  <a:gd name="T10" fmla="*/ 0 60000 65536"/>
                  <a:gd name="T11" fmla="*/ 0 60000 65536"/>
                  <a:gd name="T12" fmla="*/ 0 60000 65536"/>
                  <a:gd name="T13" fmla="*/ 0 60000 65536"/>
                  <a:gd name="T14" fmla="*/ 0 60000 65536"/>
                  <a:gd name="T15" fmla="*/ 0 w 62"/>
                  <a:gd name="T16" fmla="*/ 0 h 71"/>
                  <a:gd name="T17" fmla="*/ 62 w 62"/>
                  <a:gd name="T18" fmla="*/ 71 h 71"/>
                </a:gdLst>
                <a:ahLst/>
                <a:cxnLst>
                  <a:cxn ang="T10">
                    <a:pos x="T0" y="T1"/>
                  </a:cxn>
                  <a:cxn ang="T11">
                    <a:pos x="T2" y="T3"/>
                  </a:cxn>
                  <a:cxn ang="T12">
                    <a:pos x="T4" y="T5"/>
                  </a:cxn>
                  <a:cxn ang="T13">
                    <a:pos x="T6" y="T7"/>
                  </a:cxn>
                  <a:cxn ang="T14">
                    <a:pos x="T8" y="T9"/>
                  </a:cxn>
                </a:cxnLst>
                <a:rect l="T15" t="T16" r="T17" b="T18"/>
                <a:pathLst>
                  <a:path w="62" h="71">
                    <a:moveTo>
                      <a:pt x="61" y="7"/>
                    </a:moveTo>
                    <a:lnTo>
                      <a:pt x="9" y="70"/>
                    </a:lnTo>
                    <a:lnTo>
                      <a:pt x="0" y="64"/>
                    </a:lnTo>
                    <a:lnTo>
                      <a:pt x="48" y="0"/>
                    </a:lnTo>
                    <a:lnTo>
                      <a:pt x="61" y="7"/>
                    </a:lnTo>
                  </a:path>
                </a:pathLst>
              </a:custGeom>
              <a:solidFill>
                <a:srgbClr val="000000"/>
              </a:solidFill>
              <a:ln w="12700" cap="rnd">
                <a:solidFill>
                  <a:srgbClr val="000000"/>
                </a:solidFill>
                <a:round/>
                <a:headEnd/>
                <a:tailEnd/>
              </a:ln>
            </p:spPr>
            <p:txBody>
              <a:bodyPr/>
              <a:lstStyle/>
              <a:p>
                <a:endParaRPr lang="en-US"/>
              </a:p>
            </p:txBody>
          </p:sp>
          <p:sp>
            <p:nvSpPr>
              <p:cNvPr id="115747" name="Freeform 507"/>
              <p:cNvSpPr>
                <a:spLocks/>
              </p:cNvSpPr>
              <p:nvPr/>
            </p:nvSpPr>
            <p:spPr bwMode="auto">
              <a:xfrm>
                <a:off x="1278" y="3383"/>
                <a:ext cx="36" cy="35"/>
              </a:xfrm>
              <a:custGeom>
                <a:avLst/>
                <a:gdLst>
                  <a:gd name="T0" fmla="*/ 35 w 36"/>
                  <a:gd name="T1" fmla="*/ 8 h 35"/>
                  <a:gd name="T2" fmla="*/ 12 w 36"/>
                  <a:gd name="T3" fmla="*/ 34 h 35"/>
                  <a:gd name="T4" fmla="*/ 0 w 36"/>
                  <a:gd name="T5" fmla="*/ 29 h 35"/>
                  <a:gd name="T6" fmla="*/ 22 w 36"/>
                  <a:gd name="T7" fmla="*/ 0 h 35"/>
                  <a:gd name="T8" fmla="*/ 35 w 36"/>
                  <a:gd name="T9" fmla="*/ 8 h 35"/>
                  <a:gd name="T10" fmla="*/ 0 60000 65536"/>
                  <a:gd name="T11" fmla="*/ 0 60000 65536"/>
                  <a:gd name="T12" fmla="*/ 0 60000 65536"/>
                  <a:gd name="T13" fmla="*/ 0 60000 65536"/>
                  <a:gd name="T14" fmla="*/ 0 60000 65536"/>
                  <a:gd name="T15" fmla="*/ 0 w 36"/>
                  <a:gd name="T16" fmla="*/ 0 h 35"/>
                  <a:gd name="T17" fmla="*/ 36 w 36"/>
                  <a:gd name="T18" fmla="*/ 35 h 35"/>
                </a:gdLst>
                <a:ahLst/>
                <a:cxnLst>
                  <a:cxn ang="T10">
                    <a:pos x="T0" y="T1"/>
                  </a:cxn>
                  <a:cxn ang="T11">
                    <a:pos x="T2" y="T3"/>
                  </a:cxn>
                  <a:cxn ang="T12">
                    <a:pos x="T4" y="T5"/>
                  </a:cxn>
                  <a:cxn ang="T13">
                    <a:pos x="T6" y="T7"/>
                  </a:cxn>
                  <a:cxn ang="T14">
                    <a:pos x="T8" y="T9"/>
                  </a:cxn>
                </a:cxnLst>
                <a:rect l="T15" t="T16" r="T17" b="T18"/>
                <a:pathLst>
                  <a:path w="36" h="35">
                    <a:moveTo>
                      <a:pt x="35" y="8"/>
                    </a:moveTo>
                    <a:lnTo>
                      <a:pt x="12" y="34"/>
                    </a:lnTo>
                    <a:lnTo>
                      <a:pt x="0" y="29"/>
                    </a:lnTo>
                    <a:lnTo>
                      <a:pt x="22" y="0"/>
                    </a:lnTo>
                    <a:lnTo>
                      <a:pt x="35" y="8"/>
                    </a:lnTo>
                  </a:path>
                </a:pathLst>
              </a:custGeom>
              <a:solidFill>
                <a:srgbClr val="000000"/>
              </a:solidFill>
              <a:ln w="12700" cap="rnd">
                <a:solidFill>
                  <a:srgbClr val="000000"/>
                </a:solidFill>
                <a:round/>
                <a:headEnd/>
                <a:tailEnd/>
              </a:ln>
            </p:spPr>
            <p:txBody>
              <a:bodyPr/>
              <a:lstStyle/>
              <a:p>
                <a:endParaRPr lang="en-US"/>
              </a:p>
            </p:txBody>
          </p:sp>
          <p:sp>
            <p:nvSpPr>
              <p:cNvPr id="115748" name="Freeform 508"/>
              <p:cNvSpPr>
                <a:spLocks/>
              </p:cNvSpPr>
              <p:nvPr/>
            </p:nvSpPr>
            <p:spPr bwMode="auto">
              <a:xfrm>
                <a:off x="1307" y="3351"/>
                <a:ext cx="36" cy="36"/>
              </a:xfrm>
              <a:custGeom>
                <a:avLst/>
                <a:gdLst>
                  <a:gd name="T0" fmla="*/ 35 w 36"/>
                  <a:gd name="T1" fmla="*/ 5 h 36"/>
                  <a:gd name="T2" fmla="*/ 9 w 36"/>
                  <a:gd name="T3" fmla="*/ 35 h 36"/>
                  <a:gd name="T4" fmla="*/ 0 w 36"/>
                  <a:gd name="T5" fmla="*/ 27 h 36"/>
                  <a:gd name="T6" fmla="*/ 22 w 36"/>
                  <a:gd name="T7" fmla="*/ 0 h 36"/>
                  <a:gd name="T8" fmla="*/ 35 w 36"/>
                  <a:gd name="T9" fmla="*/ 5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35" y="5"/>
                    </a:moveTo>
                    <a:lnTo>
                      <a:pt x="9" y="35"/>
                    </a:lnTo>
                    <a:lnTo>
                      <a:pt x="0" y="27"/>
                    </a:lnTo>
                    <a:lnTo>
                      <a:pt x="22" y="0"/>
                    </a:lnTo>
                    <a:lnTo>
                      <a:pt x="35" y="5"/>
                    </a:lnTo>
                  </a:path>
                </a:pathLst>
              </a:custGeom>
              <a:solidFill>
                <a:srgbClr val="000000"/>
              </a:solidFill>
              <a:ln w="12700" cap="rnd">
                <a:solidFill>
                  <a:srgbClr val="000000"/>
                </a:solidFill>
                <a:round/>
                <a:headEnd/>
                <a:tailEnd/>
              </a:ln>
            </p:spPr>
            <p:txBody>
              <a:bodyPr/>
              <a:lstStyle/>
              <a:p>
                <a:endParaRPr lang="en-US"/>
              </a:p>
            </p:txBody>
          </p:sp>
          <p:sp>
            <p:nvSpPr>
              <p:cNvPr id="115749" name="Freeform 509"/>
              <p:cNvSpPr>
                <a:spLocks/>
              </p:cNvSpPr>
              <p:nvPr/>
            </p:nvSpPr>
            <p:spPr bwMode="auto">
              <a:xfrm>
                <a:off x="1297" y="3393"/>
                <a:ext cx="37" cy="36"/>
              </a:xfrm>
              <a:custGeom>
                <a:avLst/>
                <a:gdLst>
                  <a:gd name="T0" fmla="*/ 36 w 37"/>
                  <a:gd name="T1" fmla="*/ 5 h 36"/>
                  <a:gd name="T2" fmla="*/ 12 w 37"/>
                  <a:gd name="T3" fmla="*/ 35 h 36"/>
                  <a:gd name="T4" fmla="*/ 0 w 37"/>
                  <a:gd name="T5" fmla="*/ 27 h 36"/>
                  <a:gd name="T6" fmla="*/ 23 w 37"/>
                  <a:gd name="T7" fmla="*/ 0 h 36"/>
                  <a:gd name="T8" fmla="*/ 36 w 37"/>
                  <a:gd name="T9" fmla="*/ 5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36" y="5"/>
                    </a:moveTo>
                    <a:lnTo>
                      <a:pt x="12" y="35"/>
                    </a:lnTo>
                    <a:lnTo>
                      <a:pt x="0" y="27"/>
                    </a:lnTo>
                    <a:lnTo>
                      <a:pt x="23" y="0"/>
                    </a:lnTo>
                    <a:lnTo>
                      <a:pt x="36" y="5"/>
                    </a:lnTo>
                  </a:path>
                </a:pathLst>
              </a:custGeom>
              <a:solidFill>
                <a:srgbClr val="000000"/>
              </a:solidFill>
              <a:ln w="12700" cap="rnd">
                <a:solidFill>
                  <a:srgbClr val="000000"/>
                </a:solidFill>
                <a:round/>
                <a:headEnd/>
                <a:tailEnd/>
              </a:ln>
            </p:spPr>
            <p:txBody>
              <a:bodyPr/>
              <a:lstStyle/>
              <a:p>
                <a:endParaRPr lang="en-US"/>
              </a:p>
            </p:txBody>
          </p:sp>
          <p:sp>
            <p:nvSpPr>
              <p:cNvPr id="115750" name="Freeform 510"/>
              <p:cNvSpPr>
                <a:spLocks/>
              </p:cNvSpPr>
              <p:nvPr/>
            </p:nvSpPr>
            <p:spPr bwMode="auto">
              <a:xfrm>
                <a:off x="1323" y="3360"/>
                <a:ext cx="36" cy="34"/>
              </a:xfrm>
              <a:custGeom>
                <a:avLst/>
                <a:gdLst>
                  <a:gd name="T0" fmla="*/ 35 w 36"/>
                  <a:gd name="T1" fmla="*/ 7 h 34"/>
                  <a:gd name="T2" fmla="*/ 13 w 36"/>
                  <a:gd name="T3" fmla="*/ 33 h 34"/>
                  <a:gd name="T4" fmla="*/ 0 w 36"/>
                  <a:gd name="T5" fmla="*/ 28 h 34"/>
                  <a:gd name="T6" fmla="*/ 22 w 36"/>
                  <a:gd name="T7" fmla="*/ 0 h 34"/>
                  <a:gd name="T8" fmla="*/ 35 w 36"/>
                  <a:gd name="T9" fmla="*/ 7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5" y="7"/>
                    </a:moveTo>
                    <a:lnTo>
                      <a:pt x="13" y="33"/>
                    </a:lnTo>
                    <a:lnTo>
                      <a:pt x="0" y="28"/>
                    </a:lnTo>
                    <a:lnTo>
                      <a:pt x="22" y="0"/>
                    </a:lnTo>
                    <a:lnTo>
                      <a:pt x="35" y="7"/>
                    </a:lnTo>
                  </a:path>
                </a:pathLst>
              </a:custGeom>
              <a:solidFill>
                <a:srgbClr val="000000"/>
              </a:solidFill>
              <a:ln w="12700" cap="rnd">
                <a:solidFill>
                  <a:srgbClr val="000000"/>
                </a:solidFill>
                <a:round/>
                <a:headEnd/>
                <a:tailEnd/>
              </a:ln>
            </p:spPr>
            <p:txBody>
              <a:bodyPr/>
              <a:lstStyle/>
              <a:p>
                <a:endParaRPr lang="en-US"/>
              </a:p>
            </p:txBody>
          </p:sp>
          <p:sp>
            <p:nvSpPr>
              <p:cNvPr id="115751" name="Freeform 511"/>
              <p:cNvSpPr>
                <a:spLocks/>
              </p:cNvSpPr>
              <p:nvPr/>
            </p:nvSpPr>
            <p:spPr bwMode="auto">
              <a:xfrm>
                <a:off x="1313" y="3405"/>
                <a:ext cx="37" cy="34"/>
              </a:xfrm>
              <a:custGeom>
                <a:avLst/>
                <a:gdLst>
                  <a:gd name="T0" fmla="*/ 36 w 37"/>
                  <a:gd name="T1" fmla="*/ 4 h 34"/>
                  <a:gd name="T2" fmla="*/ 12 w 37"/>
                  <a:gd name="T3" fmla="*/ 33 h 34"/>
                  <a:gd name="T4" fmla="*/ 0 w 37"/>
                  <a:gd name="T5" fmla="*/ 25 h 34"/>
                  <a:gd name="T6" fmla="*/ 25 w 37"/>
                  <a:gd name="T7" fmla="*/ 0 h 34"/>
                  <a:gd name="T8" fmla="*/ 36 w 37"/>
                  <a:gd name="T9" fmla="*/ 4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36" y="4"/>
                    </a:moveTo>
                    <a:lnTo>
                      <a:pt x="12" y="33"/>
                    </a:lnTo>
                    <a:lnTo>
                      <a:pt x="0" y="25"/>
                    </a:lnTo>
                    <a:lnTo>
                      <a:pt x="25" y="0"/>
                    </a:lnTo>
                    <a:lnTo>
                      <a:pt x="36" y="4"/>
                    </a:lnTo>
                  </a:path>
                </a:pathLst>
              </a:custGeom>
              <a:solidFill>
                <a:srgbClr val="000000"/>
              </a:solidFill>
              <a:ln w="12700" cap="rnd">
                <a:solidFill>
                  <a:srgbClr val="000000"/>
                </a:solidFill>
                <a:round/>
                <a:headEnd/>
                <a:tailEnd/>
              </a:ln>
            </p:spPr>
            <p:txBody>
              <a:bodyPr/>
              <a:lstStyle/>
              <a:p>
                <a:endParaRPr lang="en-US"/>
              </a:p>
            </p:txBody>
          </p:sp>
          <p:sp>
            <p:nvSpPr>
              <p:cNvPr id="115752" name="Freeform 512"/>
              <p:cNvSpPr>
                <a:spLocks/>
              </p:cNvSpPr>
              <p:nvPr/>
            </p:nvSpPr>
            <p:spPr bwMode="auto">
              <a:xfrm>
                <a:off x="1342" y="3370"/>
                <a:ext cx="37" cy="36"/>
              </a:xfrm>
              <a:custGeom>
                <a:avLst/>
                <a:gdLst>
                  <a:gd name="T0" fmla="*/ 36 w 37"/>
                  <a:gd name="T1" fmla="*/ 7 h 36"/>
                  <a:gd name="T2" fmla="*/ 12 w 37"/>
                  <a:gd name="T3" fmla="*/ 35 h 36"/>
                  <a:gd name="T4" fmla="*/ 0 w 37"/>
                  <a:gd name="T5" fmla="*/ 29 h 36"/>
                  <a:gd name="T6" fmla="*/ 23 w 37"/>
                  <a:gd name="T7" fmla="*/ 0 h 36"/>
                  <a:gd name="T8" fmla="*/ 36 w 37"/>
                  <a:gd name="T9" fmla="*/ 7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36" y="7"/>
                    </a:moveTo>
                    <a:lnTo>
                      <a:pt x="12" y="35"/>
                    </a:lnTo>
                    <a:lnTo>
                      <a:pt x="0" y="29"/>
                    </a:lnTo>
                    <a:lnTo>
                      <a:pt x="23" y="0"/>
                    </a:lnTo>
                    <a:lnTo>
                      <a:pt x="36" y="7"/>
                    </a:lnTo>
                  </a:path>
                </a:pathLst>
              </a:custGeom>
              <a:solidFill>
                <a:srgbClr val="000000"/>
              </a:solidFill>
              <a:ln w="12700" cap="rnd">
                <a:solidFill>
                  <a:srgbClr val="000000"/>
                </a:solidFill>
                <a:round/>
                <a:headEnd/>
                <a:tailEnd/>
              </a:ln>
            </p:spPr>
            <p:txBody>
              <a:bodyPr/>
              <a:lstStyle/>
              <a:p>
                <a:endParaRPr lang="en-US"/>
              </a:p>
            </p:txBody>
          </p:sp>
          <p:sp>
            <p:nvSpPr>
              <p:cNvPr id="115753" name="Freeform 513"/>
              <p:cNvSpPr>
                <a:spLocks/>
              </p:cNvSpPr>
              <p:nvPr/>
            </p:nvSpPr>
            <p:spPr bwMode="auto">
              <a:xfrm>
                <a:off x="1297" y="3212"/>
                <a:ext cx="62" cy="67"/>
              </a:xfrm>
              <a:custGeom>
                <a:avLst/>
                <a:gdLst>
                  <a:gd name="T0" fmla="*/ 61 w 62"/>
                  <a:gd name="T1" fmla="*/ 60 h 67"/>
                  <a:gd name="T2" fmla="*/ 12 w 62"/>
                  <a:gd name="T3" fmla="*/ 0 h 67"/>
                  <a:gd name="T4" fmla="*/ 0 w 62"/>
                  <a:gd name="T5" fmla="*/ 4 h 67"/>
                  <a:gd name="T6" fmla="*/ 48 w 62"/>
                  <a:gd name="T7" fmla="*/ 66 h 67"/>
                  <a:gd name="T8" fmla="*/ 61 w 62"/>
                  <a:gd name="T9" fmla="*/ 60 h 67"/>
                  <a:gd name="T10" fmla="*/ 0 60000 65536"/>
                  <a:gd name="T11" fmla="*/ 0 60000 65536"/>
                  <a:gd name="T12" fmla="*/ 0 60000 65536"/>
                  <a:gd name="T13" fmla="*/ 0 60000 65536"/>
                  <a:gd name="T14" fmla="*/ 0 60000 65536"/>
                  <a:gd name="T15" fmla="*/ 0 w 62"/>
                  <a:gd name="T16" fmla="*/ 0 h 67"/>
                  <a:gd name="T17" fmla="*/ 62 w 62"/>
                  <a:gd name="T18" fmla="*/ 67 h 67"/>
                </a:gdLst>
                <a:ahLst/>
                <a:cxnLst>
                  <a:cxn ang="T10">
                    <a:pos x="T0" y="T1"/>
                  </a:cxn>
                  <a:cxn ang="T11">
                    <a:pos x="T2" y="T3"/>
                  </a:cxn>
                  <a:cxn ang="T12">
                    <a:pos x="T4" y="T5"/>
                  </a:cxn>
                  <a:cxn ang="T13">
                    <a:pos x="T6" y="T7"/>
                  </a:cxn>
                  <a:cxn ang="T14">
                    <a:pos x="T8" y="T9"/>
                  </a:cxn>
                </a:cxnLst>
                <a:rect l="T15" t="T16" r="T17" b="T18"/>
                <a:pathLst>
                  <a:path w="62" h="67">
                    <a:moveTo>
                      <a:pt x="61" y="60"/>
                    </a:moveTo>
                    <a:lnTo>
                      <a:pt x="12" y="0"/>
                    </a:lnTo>
                    <a:lnTo>
                      <a:pt x="0" y="4"/>
                    </a:lnTo>
                    <a:lnTo>
                      <a:pt x="48" y="66"/>
                    </a:lnTo>
                    <a:lnTo>
                      <a:pt x="61" y="60"/>
                    </a:lnTo>
                  </a:path>
                </a:pathLst>
              </a:custGeom>
              <a:solidFill>
                <a:srgbClr val="000000"/>
              </a:solidFill>
              <a:ln w="12700" cap="rnd">
                <a:solidFill>
                  <a:srgbClr val="000000"/>
                </a:solidFill>
                <a:round/>
                <a:headEnd/>
                <a:tailEnd/>
              </a:ln>
            </p:spPr>
            <p:txBody>
              <a:bodyPr/>
              <a:lstStyle/>
              <a:p>
                <a:endParaRPr lang="en-US"/>
              </a:p>
            </p:txBody>
          </p:sp>
          <p:sp>
            <p:nvSpPr>
              <p:cNvPr id="115754" name="Freeform 514"/>
              <p:cNvSpPr>
                <a:spLocks/>
              </p:cNvSpPr>
              <p:nvPr/>
            </p:nvSpPr>
            <p:spPr bwMode="auto">
              <a:xfrm>
                <a:off x="1278" y="3221"/>
                <a:ext cx="36" cy="36"/>
              </a:xfrm>
              <a:custGeom>
                <a:avLst/>
                <a:gdLst>
                  <a:gd name="T0" fmla="*/ 35 w 36"/>
                  <a:gd name="T1" fmla="*/ 26 h 36"/>
                  <a:gd name="T2" fmla="*/ 12 w 36"/>
                  <a:gd name="T3" fmla="*/ 0 h 36"/>
                  <a:gd name="T4" fmla="*/ 0 w 36"/>
                  <a:gd name="T5" fmla="*/ 5 h 36"/>
                  <a:gd name="T6" fmla="*/ 22 w 36"/>
                  <a:gd name="T7" fmla="*/ 35 h 36"/>
                  <a:gd name="T8" fmla="*/ 35 w 36"/>
                  <a:gd name="T9" fmla="*/ 26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35" y="26"/>
                    </a:moveTo>
                    <a:lnTo>
                      <a:pt x="12" y="0"/>
                    </a:lnTo>
                    <a:lnTo>
                      <a:pt x="0" y="5"/>
                    </a:lnTo>
                    <a:lnTo>
                      <a:pt x="22" y="35"/>
                    </a:lnTo>
                    <a:lnTo>
                      <a:pt x="35" y="26"/>
                    </a:lnTo>
                  </a:path>
                </a:pathLst>
              </a:custGeom>
              <a:solidFill>
                <a:srgbClr val="000000"/>
              </a:solidFill>
              <a:ln w="12700" cap="rnd">
                <a:solidFill>
                  <a:srgbClr val="000000"/>
                </a:solidFill>
                <a:round/>
                <a:headEnd/>
                <a:tailEnd/>
              </a:ln>
            </p:spPr>
            <p:txBody>
              <a:bodyPr/>
              <a:lstStyle/>
              <a:p>
                <a:endParaRPr lang="en-US"/>
              </a:p>
            </p:txBody>
          </p:sp>
          <p:sp>
            <p:nvSpPr>
              <p:cNvPr id="115755" name="Freeform 515"/>
              <p:cNvSpPr>
                <a:spLocks/>
              </p:cNvSpPr>
              <p:nvPr/>
            </p:nvSpPr>
            <p:spPr bwMode="auto">
              <a:xfrm>
                <a:off x="1307" y="3254"/>
                <a:ext cx="36" cy="35"/>
              </a:xfrm>
              <a:custGeom>
                <a:avLst/>
                <a:gdLst>
                  <a:gd name="T0" fmla="*/ 35 w 36"/>
                  <a:gd name="T1" fmla="*/ 26 h 35"/>
                  <a:gd name="T2" fmla="*/ 9 w 36"/>
                  <a:gd name="T3" fmla="*/ 0 h 35"/>
                  <a:gd name="T4" fmla="*/ 0 w 36"/>
                  <a:gd name="T5" fmla="*/ 7 h 35"/>
                  <a:gd name="T6" fmla="*/ 22 w 36"/>
                  <a:gd name="T7" fmla="*/ 34 h 35"/>
                  <a:gd name="T8" fmla="*/ 35 w 36"/>
                  <a:gd name="T9" fmla="*/ 26 h 35"/>
                  <a:gd name="T10" fmla="*/ 0 60000 65536"/>
                  <a:gd name="T11" fmla="*/ 0 60000 65536"/>
                  <a:gd name="T12" fmla="*/ 0 60000 65536"/>
                  <a:gd name="T13" fmla="*/ 0 60000 65536"/>
                  <a:gd name="T14" fmla="*/ 0 60000 65536"/>
                  <a:gd name="T15" fmla="*/ 0 w 36"/>
                  <a:gd name="T16" fmla="*/ 0 h 35"/>
                  <a:gd name="T17" fmla="*/ 36 w 36"/>
                  <a:gd name="T18" fmla="*/ 35 h 35"/>
                </a:gdLst>
                <a:ahLst/>
                <a:cxnLst>
                  <a:cxn ang="T10">
                    <a:pos x="T0" y="T1"/>
                  </a:cxn>
                  <a:cxn ang="T11">
                    <a:pos x="T2" y="T3"/>
                  </a:cxn>
                  <a:cxn ang="T12">
                    <a:pos x="T4" y="T5"/>
                  </a:cxn>
                  <a:cxn ang="T13">
                    <a:pos x="T6" y="T7"/>
                  </a:cxn>
                  <a:cxn ang="T14">
                    <a:pos x="T8" y="T9"/>
                  </a:cxn>
                </a:cxnLst>
                <a:rect l="T15" t="T16" r="T17" b="T18"/>
                <a:pathLst>
                  <a:path w="36" h="35">
                    <a:moveTo>
                      <a:pt x="35" y="26"/>
                    </a:moveTo>
                    <a:lnTo>
                      <a:pt x="9" y="0"/>
                    </a:lnTo>
                    <a:lnTo>
                      <a:pt x="0" y="7"/>
                    </a:lnTo>
                    <a:lnTo>
                      <a:pt x="22" y="34"/>
                    </a:lnTo>
                    <a:lnTo>
                      <a:pt x="35" y="26"/>
                    </a:lnTo>
                  </a:path>
                </a:pathLst>
              </a:custGeom>
              <a:solidFill>
                <a:srgbClr val="000000"/>
              </a:solidFill>
              <a:ln w="12700" cap="rnd">
                <a:solidFill>
                  <a:srgbClr val="000000"/>
                </a:solidFill>
                <a:round/>
                <a:headEnd/>
                <a:tailEnd/>
              </a:ln>
            </p:spPr>
            <p:txBody>
              <a:bodyPr/>
              <a:lstStyle/>
              <a:p>
                <a:endParaRPr lang="en-US"/>
              </a:p>
            </p:txBody>
          </p:sp>
          <p:sp>
            <p:nvSpPr>
              <p:cNvPr id="115756" name="Freeform 516"/>
              <p:cNvSpPr>
                <a:spLocks/>
              </p:cNvSpPr>
              <p:nvPr/>
            </p:nvSpPr>
            <p:spPr bwMode="auto">
              <a:xfrm>
                <a:off x="1316" y="3200"/>
                <a:ext cx="37" cy="36"/>
              </a:xfrm>
              <a:custGeom>
                <a:avLst/>
                <a:gdLst>
                  <a:gd name="T0" fmla="*/ 36 w 37"/>
                  <a:gd name="T1" fmla="*/ 26 h 36"/>
                  <a:gd name="T2" fmla="*/ 9 w 37"/>
                  <a:gd name="T3" fmla="*/ 0 h 36"/>
                  <a:gd name="T4" fmla="*/ 0 w 37"/>
                  <a:gd name="T5" fmla="*/ 5 h 36"/>
                  <a:gd name="T6" fmla="*/ 22 w 37"/>
                  <a:gd name="T7" fmla="*/ 35 h 36"/>
                  <a:gd name="T8" fmla="*/ 36 w 37"/>
                  <a:gd name="T9" fmla="*/ 26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36" y="26"/>
                    </a:moveTo>
                    <a:lnTo>
                      <a:pt x="9" y="0"/>
                    </a:lnTo>
                    <a:lnTo>
                      <a:pt x="0" y="5"/>
                    </a:lnTo>
                    <a:lnTo>
                      <a:pt x="22" y="35"/>
                    </a:lnTo>
                    <a:lnTo>
                      <a:pt x="36" y="26"/>
                    </a:lnTo>
                  </a:path>
                </a:pathLst>
              </a:custGeom>
              <a:solidFill>
                <a:srgbClr val="000000"/>
              </a:solidFill>
              <a:ln w="12700" cap="rnd">
                <a:solidFill>
                  <a:srgbClr val="000000"/>
                </a:solidFill>
                <a:round/>
                <a:headEnd/>
                <a:tailEnd/>
              </a:ln>
            </p:spPr>
            <p:txBody>
              <a:bodyPr/>
              <a:lstStyle/>
              <a:p>
                <a:endParaRPr lang="en-US"/>
              </a:p>
            </p:txBody>
          </p:sp>
          <p:sp>
            <p:nvSpPr>
              <p:cNvPr id="115757" name="Freeform 517"/>
              <p:cNvSpPr>
                <a:spLocks/>
              </p:cNvSpPr>
              <p:nvPr/>
            </p:nvSpPr>
            <p:spPr bwMode="auto">
              <a:xfrm>
                <a:off x="1342" y="3233"/>
                <a:ext cx="37" cy="35"/>
              </a:xfrm>
              <a:custGeom>
                <a:avLst/>
                <a:gdLst>
                  <a:gd name="T0" fmla="*/ 36 w 37"/>
                  <a:gd name="T1" fmla="*/ 28 h 35"/>
                  <a:gd name="T2" fmla="*/ 12 w 37"/>
                  <a:gd name="T3" fmla="*/ 0 h 35"/>
                  <a:gd name="T4" fmla="*/ 0 w 37"/>
                  <a:gd name="T5" fmla="*/ 7 h 35"/>
                  <a:gd name="T6" fmla="*/ 23 w 37"/>
                  <a:gd name="T7" fmla="*/ 34 h 35"/>
                  <a:gd name="T8" fmla="*/ 36 w 37"/>
                  <a:gd name="T9" fmla="*/ 28 h 35"/>
                  <a:gd name="T10" fmla="*/ 0 60000 65536"/>
                  <a:gd name="T11" fmla="*/ 0 60000 65536"/>
                  <a:gd name="T12" fmla="*/ 0 60000 65536"/>
                  <a:gd name="T13" fmla="*/ 0 60000 65536"/>
                  <a:gd name="T14" fmla="*/ 0 60000 65536"/>
                  <a:gd name="T15" fmla="*/ 0 w 37"/>
                  <a:gd name="T16" fmla="*/ 0 h 35"/>
                  <a:gd name="T17" fmla="*/ 37 w 37"/>
                  <a:gd name="T18" fmla="*/ 35 h 35"/>
                </a:gdLst>
                <a:ahLst/>
                <a:cxnLst>
                  <a:cxn ang="T10">
                    <a:pos x="T0" y="T1"/>
                  </a:cxn>
                  <a:cxn ang="T11">
                    <a:pos x="T2" y="T3"/>
                  </a:cxn>
                  <a:cxn ang="T12">
                    <a:pos x="T4" y="T5"/>
                  </a:cxn>
                  <a:cxn ang="T13">
                    <a:pos x="T6" y="T7"/>
                  </a:cxn>
                  <a:cxn ang="T14">
                    <a:pos x="T8" y="T9"/>
                  </a:cxn>
                </a:cxnLst>
                <a:rect l="T15" t="T16" r="T17" b="T18"/>
                <a:pathLst>
                  <a:path w="37" h="35">
                    <a:moveTo>
                      <a:pt x="36" y="28"/>
                    </a:moveTo>
                    <a:lnTo>
                      <a:pt x="12" y="0"/>
                    </a:lnTo>
                    <a:lnTo>
                      <a:pt x="0" y="7"/>
                    </a:lnTo>
                    <a:lnTo>
                      <a:pt x="23" y="34"/>
                    </a:lnTo>
                    <a:lnTo>
                      <a:pt x="36" y="28"/>
                    </a:lnTo>
                  </a:path>
                </a:pathLst>
              </a:custGeom>
              <a:solidFill>
                <a:srgbClr val="000000"/>
              </a:solidFill>
              <a:ln w="12700" cap="rnd">
                <a:solidFill>
                  <a:srgbClr val="000000"/>
                </a:solidFill>
                <a:round/>
                <a:headEnd/>
                <a:tailEnd/>
              </a:ln>
            </p:spPr>
            <p:txBody>
              <a:bodyPr/>
              <a:lstStyle/>
              <a:p>
                <a:endParaRPr lang="en-US"/>
              </a:p>
            </p:txBody>
          </p:sp>
          <p:sp>
            <p:nvSpPr>
              <p:cNvPr id="115758" name="Freeform 518"/>
              <p:cNvSpPr>
                <a:spLocks/>
              </p:cNvSpPr>
              <p:nvPr/>
            </p:nvSpPr>
            <p:spPr bwMode="auto">
              <a:xfrm>
                <a:off x="1003" y="3370"/>
                <a:ext cx="64" cy="69"/>
              </a:xfrm>
              <a:custGeom>
                <a:avLst/>
                <a:gdLst>
                  <a:gd name="T0" fmla="*/ 63 w 64"/>
                  <a:gd name="T1" fmla="*/ 60 h 69"/>
                  <a:gd name="T2" fmla="*/ 13 w 64"/>
                  <a:gd name="T3" fmla="*/ 0 h 69"/>
                  <a:gd name="T4" fmla="*/ 0 w 64"/>
                  <a:gd name="T5" fmla="*/ 7 h 69"/>
                  <a:gd name="T6" fmla="*/ 53 w 64"/>
                  <a:gd name="T7" fmla="*/ 68 h 69"/>
                  <a:gd name="T8" fmla="*/ 63 w 64"/>
                  <a:gd name="T9" fmla="*/ 60 h 69"/>
                  <a:gd name="T10" fmla="*/ 0 60000 65536"/>
                  <a:gd name="T11" fmla="*/ 0 60000 65536"/>
                  <a:gd name="T12" fmla="*/ 0 60000 65536"/>
                  <a:gd name="T13" fmla="*/ 0 60000 65536"/>
                  <a:gd name="T14" fmla="*/ 0 60000 65536"/>
                  <a:gd name="T15" fmla="*/ 0 w 64"/>
                  <a:gd name="T16" fmla="*/ 0 h 69"/>
                  <a:gd name="T17" fmla="*/ 64 w 64"/>
                  <a:gd name="T18" fmla="*/ 69 h 69"/>
                </a:gdLst>
                <a:ahLst/>
                <a:cxnLst>
                  <a:cxn ang="T10">
                    <a:pos x="T0" y="T1"/>
                  </a:cxn>
                  <a:cxn ang="T11">
                    <a:pos x="T2" y="T3"/>
                  </a:cxn>
                  <a:cxn ang="T12">
                    <a:pos x="T4" y="T5"/>
                  </a:cxn>
                  <a:cxn ang="T13">
                    <a:pos x="T6" y="T7"/>
                  </a:cxn>
                  <a:cxn ang="T14">
                    <a:pos x="T8" y="T9"/>
                  </a:cxn>
                </a:cxnLst>
                <a:rect l="T15" t="T16" r="T17" b="T18"/>
                <a:pathLst>
                  <a:path w="64" h="69">
                    <a:moveTo>
                      <a:pt x="63" y="60"/>
                    </a:moveTo>
                    <a:lnTo>
                      <a:pt x="13" y="0"/>
                    </a:lnTo>
                    <a:lnTo>
                      <a:pt x="0" y="7"/>
                    </a:lnTo>
                    <a:lnTo>
                      <a:pt x="53" y="68"/>
                    </a:lnTo>
                    <a:lnTo>
                      <a:pt x="63" y="60"/>
                    </a:lnTo>
                  </a:path>
                </a:pathLst>
              </a:custGeom>
              <a:solidFill>
                <a:srgbClr val="000000"/>
              </a:solidFill>
              <a:ln w="12700" cap="rnd">
                <a:solidFill>
                  <a:srgbClr val="000000"/>
                </a:solidFill>
                <a:round/>
                <a:headEnd/>
                <a:tailEnd/>
              </a:ln>
            </p:spPr>
            <p:txBody>
              <a:bodyPr/>
              <a:lstStyle/>
              <a:p>
                <a:endParaRPr lang="en-US"/>
              </a:p>
            </p:txBody>
          </p:sp>
          <p:sp>
            <p:nvSpPr>
              <p:cNvPr id="115759" name="Freeform 519"/>
              <p:cNvSpPr>
                <a:spLocks/>
              </p:cNvSpPr>
              <p:nvPr/>
            </p:nvSpPr>
            <p:spPr bwMode="auto">
              <a:xfrm>
                <a:off x="1040" y="3348"/>
                <a:ext cx="65" cy="70"/>
              </a:xfrm>
              <a:custGeom>
                <a:avLst/>
                <a:gdLst>
                  <a:gd name="T0" fmla="*/ 64 w 65"/>
                  <a:gd name="T1" fmla="*/ 61 h 70"/>
                  <a:gd name="T2" fmla="*/ 12 w 65"/>
                  <a:gd name="T3" fmla="*/ 0 h 70"/>
                  <a:gd name="T4" fmla="*/ 0 w 65"/>
                  <a:gd name="T5" fmla="*/ 8 h 70"/>
                  <a:gd name="T6" fmla="*/ 51 w 65"/>
                  <a:gd name="T7" fmla="*/ 69 h 70"/>
                  <a:gd name="T8" fmla="*/ 64 w 65"/>
                  <a:gd name="T9" fmla="*/ 61 h 70"/>
                  <a:gd name="T10" fmla="*/ 0 60000 65536"/>
                  <a:gd name="T11" fmla="*/ 0 60000 65536"/>
                  <a:gd name="T12" fmla="*/ 0 60000 65536"/>
                  <a:gd name="T13" fmla="*/ 0 60000 65536"/>
                  <a:gd name="T14" fmla="*/ 0 60000 65536"/>
                  <a:gd name="T15" fmla="*/ 0 w 65"/>
                  <a:gd name="T16" fmla="*/ 0 h 70"/>
                  <a:gd name="T17" fmla="*/ 65 w 65"/>
                  <a:gd name="T18" fmla="*/ 70 h 70"/>
                </a:gdLst>
                <a:ahLst/>
                <a:cxnLst>
                  <a:cxn ang="T10">
                    <a:pos x="T0" y="T1"/>
                  </a:cxn>
                  <a:cxn ang="T11">
                    <a:pos x="T2" y="T3"/>
                  </a:cxn>
                  <a:cxn ang="T12">
                    <a:pos x="T4" y="T5"/>
                  </a:cxn>
                  <a:cxn ang="T13">
                    <a:pos x="T6" y="T7"/>
                  </a:cxn>
                  <a:cxn ang="T14">
                    <a:pos x="T8" y="T9"/>
                  </a:cxn>
                </a:cxnLst>
                <a:rect l="T15" t="T16" r="T17" b="T18"/>
                <a:pathLst>
                  <a:path w="65" h="70">
                    <a:moveTo>
                      <a:pt x="64" y="61"/>
                    </a:moveTo>
                    <a:lnTo>
                      <a:pt x="12" y="0"/>
                    </a:lnTo>
                    <a:lnTo>
                      <a:pt x="0" y="8"/>
                    </a:lnTo>
                    <a:lnTo>
                      <a:pt x="51" y="69"/>
                    </a:lnTo>
                    <a:lnTo>
                      <a:pt x="64" y="61"/>
                    </a:lnTo>
                  </a:path>
                </a:pathLst>
              </a:custGeom>
              <a:solidFill>
                <a:srgbClr val="000000"/>
              </a:solidFill>
              <a:ln w="12700" cap="rnd">
                <a:solidFill>
                  <a:srgbClr val="000000"/>
                </a:solidFill>
                <a:round/>
                <a:headEnd/>
                <a:tailEnd/>
              </a:ln>
            </p:spPr>
            <p:txBody>
              <a:bodyPr/>
              <a:lstStyle/>
              <a:p>
                <a:endParaRPr lang="en-US"/>
              </a:p>
            </p:txBody>
          </p:sp>
          <p:sp>
            <p:nvSpPr>
              <p:cNvPr id="115760" name="Freeform 520"/>
              <p:cNvSpPr>
                <a:spLocks/>
              </p:cNvSpPr>
              <p:nvPr/>
            </p:nvSpPr>
            <p:spPr bwMode="auto">
              <a:xfrm>
                <a:off x="1023" y="3360"/>
                <a:ext cx="36" cy="34"/>
              </a:xfrm>
              <a:custGeom>
                <a:avLst/>
                <a:gdLst>
                  <a:gd name="T0" fmla="*/ 35 w 36"/>
                  <a:gd name="T1" fmla="*/ 28 h 34"/>
                  <a:gd name="T2" fmla="*/ 12 w 36"/>
                  <a:gd name="T3" fmla="*/ 0 h 34"/>
                  <a:gd name="T4" fmla="*/ 0 w 36"/>
                  <a:gd name="T5" fmla="*/ 7 h 34"/>
                  <a:gd name="T6" fmla="*/ 22 w 36"/>
                  <a:gd name="T7" fmla="*/ 33 h 34"/>
                  <a:gd name="T8" fmla="*/ 35 w 36"/>
                  <a:gd name="T9" fmla="*/ 28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35" y="28"/>
                    </a:moveTo>
                    <a:lnTo>
                      <a:pt x="12" y="0"/>
                    </a:lnTo>
                    <a:lnTo>
                      <a:pt x="0" y="7"/>
                    </a:lnTo>
                    <a:lnTo>
                      <a:pt x="22" y="33"/>
                    </a:lnTo>
                    <a:lnTo>
                      <a:pt x="35" y="28"/>
                    </a:lnTo>
                  </a:path>
                </a:pathLst>
              </a:custGeom>
              <a:solidFill>
                <a:srgbClr val="000000"/>
              </a:solidFill>
              <a:ln w="12700" cap="rnd">
                <a:solidFill>
                  <a:srgbClr val="000000"/>
                </a:solidFill>
                <a:round/>
                <a:headEnd/>
                <a:tailEnd/>
              </a:ln>
            </p:spPr>
            <p:txBody>
              <a:bodyPr/>
              <a:lstStyle/>
              <a:p>
                <a:endParaRPr lang="en-US"/>
              </a:p>
            </p:txBody>
          </p:sp>
          <p:sp>
            <p:nvSpPr>
              <p:cNvPr id="115761" name="Freeform 521"/>
              <p:cNvSpPr>
                <a:spLocks/>
              </p:cNvSpPr>
              <p:nvPr/>
            </p:nvSpPr>
            <p:spPr bwMode="auto">
              <a:xfrm>
                <a:off x="1049" y="3393"/>
                <a:ext cx="37" cy="36"/>
              </a:xfrm>
              <a:custGeom>
                <a:avLst/>
                <a:gdLst>
                  <a:gd name="T0" fmla="*/ 36 w 37"/>
                  <a:gd name="T1" fmla="*/ 27 h 36"/>
                  <a:gd name="T2" fmla="*/ 12 w 37"/>
                  <a:gd name="T3" fmla="*/ 0 h 36"/>
                  <a:gd name="T4" fmla="*/ 0 w 37"/>
                  <a:gd name="T5" fmla="*/ 5 h 36"/>
                  <a:gd name="T6" fmla="*/ 23 w 37"/>
                  <a:gd name="T7" fmla="*/ 35 h 36"/>
                  <a:gd name="T8" fmla="*/ 36 w 37"/>
                  <a:gd name="T9" fmla="*/ 27 h 36"/>
                  <a:gd name="T10" fmla="*/ 0 60000 65536"/>
                  <a:gd name="T11" fmla="*/ 0 60000 65536"/>
                  <a:gd name="T12" fmla="*/ 0 60000 65536"/>
                  <a:gd name="T13" fmla="*/ 0 60000 65536"/>
                  <a:gd name="T14" fmla="*/ 0 60000 65536"/>
                  <a:gd name="T15" fmla="*/ 0 w 37"/>
                  <a:gd name="T16" fmla="*/ 0 h 36"/>
                  <a:gd name="T17" fmla="*/ 37 w 37"/>
                  <a:gd name="T18" fmla="*/ 36 h 36"/>
                </a:gdLst>
                <a:ahLst/>
                <a:cxnLst>
                  <a:cxn ang="T10">
                    <a:pos x="T0" y="T1"/>
                  </a:cxn>
                  <a:cxn ang="T11">
                    <a:pos x="T2" y="T3"/>
                  </a:cxn>
                  <a:cxn ang="T12">
                    <a:pos x="T4" y="T5"/>
                  </a:cxn>
                  <a:cxn ang="T13">
                    <a:pos x="T6" y="T7"/>
                  </a:cxn>
                  <a:cxn ang="T14">
                    <a:pos x="T8" y="T9"/>
                  </a:cxn>
                </a:cxnLst>
                <a:rect l="T15" t="T16" r="T17" b="T18"/>
                <a:pathLst>
                  <a:path w="37" h="36">
                    <a:moveTo>
                      <a:pt x="36" y="27"/>
                    </a:moveTo>
                    <a:lnTo>
                      <a:pt x="12" y="0"/>
                    </a:lnTo>
                    <a:lnTo>
                      <a:pt x="0" y="5"/>
                    </a:lnTo>
                    <a:lnTo>
                      <a:pt x="23" y="35"/>
                    </a:lnTo>
                    <a:lnTo>
                      <a:pt x="36" y="27"/>
                    </a:lnTo>
                  </a:path>
                </a:pathLst>
              </a:custGeom>
              <a:solidFill>
                <a:srgbClr val="000000"/>
              </a:solidFill>
              <a:ln w="12700" cap="rnd">
                <a:solidFill>
                  <a:srgbClr val="000000"/>
                </a:solidFill>
                <a:round/>
                <a:headEnd/>
                <a:tailEnd/>
              </a:ln>
            </p:spPr>
            <p:txBody>
              <a:bodyPr/>
              <a:lstStyle/>
              <a:p>
                <a:endParaRPr lang="en-US"/>
              </a:p>
            </p:txBody>
          </p:sp>
        </p:grpSp>
        <p:sp>
          <p:nvSpPr>
            <p:cNvPr id="115740" name="Rectangle 522"/>
            <p:cNvSpPr>
              <a:spLocks noChangeArrowheads="1"/>
            </p:cNvSpPr>
            <p:nvPr/>
          </p:nvSpPr>
          <p:spPr bwMode="auto">
            <a:xfrm>
              <a:off x="878" y="3472"/>
              <a:ext cx="628" cy="256"/>
            </a:xfrm>
            <a:prstGeom prst="rect">
              <a:avLst/>
            </a:prstGeom>
            <a:noFill/>
            <a:ln w="9525">
              <a:noFill/>
              <a:miter lim="800000"/>
              <a:headEnd/>
              <a:tailEnd/>
            </a:ln>
          </p:spPr>
          <p:txBody>
            <a:bodyPr lIns="69850" tIns="34925" rIns="69850" bIns="34925">
              <a:spAutoFit/>
            </a:bodyPr>
            <a:lstStyle/>
            <a:p>
              <a:pPr algn="ctr" defTabSz="457200"/>
              <a:r>
                <a:rPr lang="en-US" sz="1100" b="1">
                  <a:solidFill>
                    <a:srgbClr val="FFFFFF"/>
                  </a:solidFill>
                  <a:ea typeface="MS PGothic" pitchFamily="34" charset="-128"/>
                </a:rPr>
                <a:t>Rep. of Korea</a:t>
              </a:r>
              <a:endParaRPr lang="en-US">
                <a:ea typeface="MS PGothic" pitchFamily="34" charset="-128"/>
              </a:endParaRPr>
            </a:p>
          </p:txBody>
        </p:sp>
      </p:grpSp>
      <p:sp>
        <p:nvSpPr>
          <p:cNvPr id="86539" name="Rectangle 523"/>
          <p:cNvSpPr>
            <a:spLocks noChangeArrowheads="1"/>
          </p:cNvSpPr>
          <p:nvPr/>
        </p:nvSpPr>
        <p:spPr bwMode="auto">
          <a:xfrm>
            <a:off x="2605088" y="2190750"/>
            <a:ext cx="4114800" cy="2092325"/>
          </a:xfrm>
          <a:prstGeom prst="rect">
            <a:avLst/>
          </a:prstGeom>
          <a:noFill/>
          <a:ln w="9525">
            <a:noFill/>
            <a:miter lim="800000"/>
            <a:headEnd/>
            <a:tailEnd/>
          </a:ln>
          <a:effectLst/>
        </p:spPr>
        <p:txBody>
          <a:bodyPr>
            <a:spAutoFit/>
          </a:bodyPr>
          <a:lstStyle/>
          <a:p>
            <a:pPr defTabSz="457200">
              <a:defRPr/>
            </a:pPr>
            <a:r>
              <a:rPr lang="en-US" sz="2800" b="1" dirty="0">
                <a:solidFill>
                  <a:srgbClr val="FF0000"/>
                </a:solidFill>
                <a:effectLst>
                  <a:outerShdw blurRad="38100" dist="38100" dir="2700000" algn="tl">
                    <a:srgbClr val="C0C0C0"/>
                  </a:outerShdw>
                </a:effectLst>
                <a:ea typeface="MS PGothic" pitchFamily="34" charset="-128"/>
              </a:rPr>
              <a:t>CHỦ ĐỘNG VÀ TÍCH CỰC</a:t>
            </a:r>
            <a:br>
              <a:rPr lang="en-US" sz="2800" b="1" dirty="0">
                <a:solidFill>
                  <a:srgbClr val="FF0000"/>
                </a:solidFill>
                <a:effectLst>
                  <a:outerShdw blurRad="38100" dist="38100" dir="2700000" algn="tl">
                    <a:srgbClr val="C0C0C0"/>
                  </a:outerShdw>
                </a:effectLst>
                <a:ea typeface="MS PGothic" pitchFamily="34" charset="-128"/>
              </a:rPr>
            </a:br>
            <a:r>
              <a:rPr lang="en-US" sz="2800" b="1" dirty="0">
                <a:solidFill>
                  <a:srgbClr val="FF0000"/>
                </a:solidFill>
                <a:effectLst>
                  <a:outerShdw blurRad="38100" dist="38100" dir="2700000" algn="tl">
                    <a:srgbClr val="C0C0C0"/>
                  </a:outerShdw>
                </a:effectLst>
                <a:ea typeface="MS PGothic" pitchFamily="34" charset="-128"/>
              </a:rPr>
              <a:t>     HỘI NHẬP QUỐC TẾ </a:t>
            </a:r>
            <a:r>
              <a:rPr lang="en-US" b="1" dirty="0">
                <a:solidFill>
                  <a:srgbClr val="FF0000"/>
                </a:solidFill>
                <a:effectLst>
                  <a:outerShdw blurRad="38100" dist="38100" dir="2700000" algn="tl">
                    <a:srgbClr val="C0C0C0"/>
                  </a:outerShdw>
                </a:effectLst>
                <a:ea typeface="MS PGothic" pitchFamily="34" charset="-128"/>
              </a:rPr>
              <a:t>    </a:t>
            </a:r>
            <a:br>
              <a:rPr lang="en-US" b="1" dirty="0">
                <a:solidFill>
                  <a:srgbClr val="FF0000"/>
                </a:solidFill>
                <a:effectLst>
                  <a:outerShdw blurRad="38100" dist="38100" dir="2700000" algn="tl">
                    <a:srgbClr val="C0C0C0"/>
                  </a:outerShdw>
                </a:effectLst>
                <a:ea typeface="MS PGothic" pitchFamily="34" charset="-128"/>
              </a:rPr>
            </a:br>
            <a:endParaRPr lang="en-US" b="1" dirty="0">
              <a:solidFill>
                <a:srgbClr val="FF0000"/>
              </a:solidFill>
              <a:effectLst>
                <a:outerShdw blurRad="38100" dist="38100" dir="2700000" algn="tl">
                  <a:srgbClr val="C0C0C0"/>
                </a:outerShdw>
              </a:effectLst>
              <a:ea typeface="MS PGothic" pitchFamily="34" charset="-128"/>
            </a:endParaRPr>
          </a:p>
        </p:txBody>
      </p:sp>
    </p:spTree>
    <p:extLst>
      <p:ext uri="{BB962C8B-B14F-4D97-AF65-F5344CB8AC3E}">
        <p14:creationId xmlns:p14="http://schemas.microsoft.com/office/powerpoint/2010/main" val="985058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6508"/>
                                        </p:tgtEl>
                                        <p:attrNameLst>
                                          <p:attrName>style.visibility</p:attrName>
                                        </p:attrNameLst>
                                      </p:cBhvr>
                                      <p:to>
                                        <p:strVal val="visible"/>
                                      </p:to>
                                    </p:set>
                                    <p:animEffect transition="in" filter="diamond(in)">
                                      <p:cBhvr>
                                        <p:cTn id="7" dur="2000"/>
                                        <p:tgtEl>
                                          <p:spTgt spid="8650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6507"/>
                                        </p:tgtEl>
                                        <p:attrNameLst>
                                          <p:attrName>style.visibility</p:attrName>
                                        </p:attrNameLst>
                                      </p:cBhvr>
                                      <p:to>
                                        <p:strVal val="visible"/>
                                      </p:to>
                                    </p:set>
                                    <p:animEffect transition="in" filter="diamond(in)">
                                      <p:cBhvr>
                                        <p:cTn id="10" dur="2000"/>
                                        <p:tgtEl>
                                          <p:spTgt spid="86507"/>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86539"/>
                                        </p:tgtEl>
                                        <p:attrNameLst>
                                          <p:attrName>style.visibility</p:attrName>
                                        </p:attrNameLst>
                                      </p:cBhvr>
                                      <p:to>
                                        <p:strVal val="visible"/>
                                      </p:to>
                                    </p:set>
                                    <p:animEffect transition="in" filter="diamond(in)">
                                      <p:cBhvr>
                                        <p:cTn id="13" dur="2000"/>
                                        <p:tgtEl>
                                          <p:spTgt spid="865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heckerboard(across)">
                                      <p:cBhvr>
                                        <p:cTn id="21" dur="500"/>
                                        <p:tgtEl>
                                          <p:spTgt spid="25"/>
                                        </p:tgtEl>
                                      </p:cBhvr>
                                    </p:animEffect>
                                  </p:childTnLst>
                                </p:cTn>
                              </p:par>
                              <p:par>
                                <p:cTn id="22" presetID="5" presetClass="entr" presetSubtype="1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nodeType="withEffect">
                                  <p:stCondLst>
                                    <p:cond delay="0"/>
                                  </p:stCondLst>
                                  <p:childTnLst>
                                    <p:set>
                                      <p:cBhvr>
                                        <p:cTn id="26" dur="1" fill="hold">
                                          <p:stCondLst>
                                            <p:cond delay="0"/>
                                          </p:stCondLst>
                                        </p:cTn>
                                        <p:tgtEl>
                                          <p:spTgt spid="86345"/>
                                        </p:tgtEl>
                                        <p:attrNameLst>
                                          <p:attrName>style.visibility</p:attrName>
                                        </p:attrNameLst>
                                      </p:cBhvr>
                                      <p:to>
                                        <p:strVal val="visible"/>
                                      </p:to>
                                    </p:set>
                                    <p:animEffect transition="in" filter="checkerboard(across)">
                                      <p:cBhvr>
                                        <p:cTn id="27" dur="500"/>
                                        <p:tgtEl>
                                          <p:spTgt spid="86345"/>
                                        </p:tgtEl>
                                      </p:cBhvr>
                                    </p:animEffect>
                                  </p:childTnLst>
                                </p:cTn>
                              </p:par>
                              <p:par>
                                <p:cTn id="28" presetID="5" presetClass="entr" presetSubtype="10" fill="hold" nodeType="withEffect">
                                  <p:stCondLst>
                                    <p:cond delay="0"/>
                                  </p:stCondLst>
                                  <p:childTnLst>
                                    <p:set>
                                      <p:cBhvr>
                                        <p:cTn id="29" dur="1" fill="hold">
                                          <p:stCondLst>
                                            <p:cond delay="0"/>
                                          </p:stCondLst>
                                        </p:cTn>
                                        <p:tgtEl>
                                          <p:spTgt spid="86289"/>
                                        </p:tgtEl>
                                        <p:attrNameLst>
                                          <p:attrName>style.visibility</p:attrName>
                                        </p:attrNameLst>
                                      </p:cBhvr>
                                      <p:to>
                                        <p:strVal val="visible"/>
                                      </p:to>
                                    </p:set>
                                    <p:animEffect transition="in" filter="checkerboard(across)">
                                      <p:cBhvr>
                                        <p:cTn id="30" dur="500"/>
                                        <p:tgtEl>
                                          <p:spTgt spid="86289"/>
                                        </p:tgtEl>
                                      </p:cBhvr>
                                    </p:animEffect>
                                  </p:childTnLst>
                                </p:cTn>
                              </p:par>
                              <p:par>
                                <p:cTn id="31" presetID="5" presetClass="entr" presetSubtype="1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heckerboard(across)">
                                      <p:cBhvr>
                                        <p:cTn id="33" dur="500"/>
                                        <p:tgtEl>
                                          <p:spTgt spid="29"/>
                                        </p:tgtEl>
                                      </p:cBhvr>
                                    </p:animEffect>
                                  </p:childTnLst>
                                </p:cTn>
                              </p:par>
                              <p:par>
                                <p:cTn id="34" presetID="5" presetClass="entr" presetSubtype="1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heckerboard(across)">
                                      <p:cBhvr>
                                        <p:cTn id="36" dur="500"/>
                                        <p:tgtEl>
                                          <p:spTgt spid="3"/>
                                        </p:tgtEl>
                                      </p:cBhvr>
                                    </p:animEffect>
                                  </p:childTnLst>
                                </p:cTn>
                              </p:par>
                              <p:par>
                                <p:cTn id="37" presetID="5" presetClass="entr" presetSubtype="1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checkerboard(across)">
                                      <p:cBhvr>
                                        <p:cTn id="39" dur="500"/>
                                        <p:tgtEl>
                                          <p:spTgt spid="31"/>
                                        </p:tgtEl>
                                      </p:cBhvr>
                                    </p:animEffect>
                                  </p:childTnLst>
                                </p:cTn>
                              </p:par>
                              <p:par>
                                <p:cTn id="40" presetID="5" presetClass="entr" presetSubtype="1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heckerboard(across)">
                                      <p:cBhvr>
                                        <p:cTn id="42" dur="500"/>
                                        <p:tgtEl>
                                          <p:spTgt spid="17"/>
                                        </p:tgtEl>
                                      </p:cBhvr>
                                    </p:animEffect>
                                  </p:childTnLst>
                                </p:cTn>
                              </p:par>
                              <p:par>
                                <p:cTn id="43" presetID="5" presetClass="entr" presetSubtype="10" fill="hold" nodeType="withEffect">
                                  <p:stCondLst>
                                    <p:cond delay="0"/>
                                  </p:stCondLst>
                                  <p:childTnLst>
                                    <p:set>
                                      <p:cBhvr>
                                        <p:cTn id="44" dur="1" fill="hold">
                                          <p:stCondLst>
                                            <p:cond delay="0"/>
                                          </p:stCondLst>
                                        </p:cTn>
                                        <p:tgtEl>
                                          <p:spTgt spid="86339"/>
                                        </p:tgtEl>
                                        <p:attrNameLst>
                                          <p:attrName>style.visibility</p:attrName>
                                        </p:attrNameLst>
                                      </p:cBhvr>
                                      <p:to>
                                        <p:strVal val="visible"/>
                                      </p:to>
                                    </p:set>
                                    <p:animEffect transition="in" filter="checkerboard(across)">
                                      <p:cBhvr>
                                        <p:cTn id="45" dur="500"/>
                                        <p:tgtEl>
                                          <p:spTgt spid="86339"/>
                                        </p:tgtEl>
                                      </p:cBhvr>
                                    </p:animEffect>
                                  </p:childTnLst>
                                </p:cTn>
                              </p:par>
                              <p:par>
                                <p:cTn id="46" presetID="5" presetClass="entr" presetSubtype="1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heckerboard(across)">
                                      <p:cBhvr>
                                        <p:cTn id="48" dur="500"/>
                                        <p:tgtEl>
                                          <p:spTgt spid="5"/>
                                        </p:tgtEl>
                                      </p:cBhvr>
                                    </p:animEffect>
                                  </p:childTnLst>
                                </p:cTn>
                              </p:par>
                              <p:par>
                                <p:cTn id="49" presetID="5" presetClass="entr" presetSubtype="1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checkerboard(across)">
                                      <p:cBhvr>
                                        <p:cTn id="51" dur="500"/>
                                        <p:tgtEl>
                                          <p:spTgt spid="19"/>
                                        </p:tgtEl>
                                      </p:cBhvr>
                                    </p:animEffect>
                                  </p:childTnLst>
                                </p:cTn>
                              </p:par>
                              <p:par>
                                <p:cTn id="52" presetID="5" presetClass="entr" presetSubtype="10" fill="hold" nodeType="withEffect">
                                  <p:stCondLst>
                                    <p:cond delay="0"/>
                                  </p:stCondLst>
                                  <p:childTnLst>
                                    <p:set>
                                      <p:cBhvr>
                                        <p:cTn id="53" dur="1" fill="hold">
                                          <p:stCondLst>
                                            <p:cond delay="0"/>
                                          </p:stCondLst>
                                        </p:cTn>
                                        <p:tgtEl>
                                          <p:spTgt spid="86201"/>
                                        </p:tgtEl>
                                        <p:attrNameLst>
                                          <p:attrName>style.visibility</p:attrName>
                                        </p:attrNameLst>
                                      </p:cBhvr>
                                      <p:to>
                                        <p:strVal val="visible"/>
                                      </p:to>
                                    </p:set>
                                    <p:animEffect transition="in" filter="checkerboard(across)">
                                      <p:cBhvr>
                                        <p:cTn id="54" dur="500"/>
                                        <p:tgtEl>
                                          <p:spTgt spid="86201"/>
                                        </p:tgtEl>
                                      </p:cBhvr>
                                    </p:animEffect>
                                  </p:childTnLst>
                                </p:cTn>
                              </p:par>
                              <p:par>
                                <p:cTn id="55" presetID="5" presetClass="entr" presetSubtype="1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heckerboard(across)">
                                      <p:cBhvr>
                                        <p:cTn id="57" dur="500"/>
                                        <p:tgtEl>
                                          <p:spTgt spid="21"/>
                                        </p:tgtEl>
                                      </p:cBhvr>
                                    </p:animEffect>
                                  </p:childTnLst>
                                </p:cTn>
                              </p:par>
                              <p:par>
                                <p:cTn id="58" presetID="5" presetClass="entr" presetSubtype="10"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checkerboard(across)">
                                      <p:cBhvr>
                                        <p:cTn id="60" dur="500"/>
                                        <p:tgtEl>
                                          <p:spTgt spid="7"/>
                                        </p:tgtEl>
                                      </p:cBhvr>
                                    </p:animEffect>
                                  </p:childTnLst>
                                </p:cTn>
                              </p:par>
                              <p:par>
                                <p:cTn id="61" presetID="5" presetClass="entr" presetSubtype="10" fill="hold" nodeType="withEffect">
                                  <p:stCondLst>
                                    <p:cond delay="0"/>
                                  </p:stCondLst>
                                  <p:childTnLst>
                                    <p:set>
                                      <p:cBhvr>
                                        <p:cTn id="62" dur="1" fill="hold">
                                          <p:stCondLst>
                                            <p:cond delay="0"/>
                                          </p:stCondLst>
                                        </p:cTn>
                                        <p:tgtEl>
                                          <p:spTgt spid="86346"/>
                                        </p:tgtEl>
                                        <p:attrNameLst>
                                          <p:attrName>style.visibility</p:attrName>
                                        </p:attrNameLst>
                                      </p:cBhvr>
                                      <p:to>
                                        <p:strVal val="visible"/>
                                      </p:to>
                                    </p:set>
                                    <p:animEffect transition="in" filter="checkerboard(across)">
                                      <p:cBhvr>
                                        <p:cTn id="63" dur="500"/>
                                        <p:tgtEl>
                                          <p:spTgt spid="86346"/>
                                        </p:tgtEl>
                                      </p:cBhvr>
                                    </p:animEffect>
                                  </p:childTnLst>
                                </p:cTn>
                              </p:par>
                              <p:par>
                                <p:cTn id="64" presetID="5" presetClass="entr" presetSubtype="10" fill="hold" nodeType="withEffect">
                                  <p:stCondLst>
                                    <p:cond delay="0"/>
                                  </p:stCondLst>
                                  <p:childTnLst>
                                    <p:set>
                                      <p:cBhvr>
                                        <p:cTn id="65" dur="1" fill="hold">
                                          <p:stCondLst>
                                            <p:cond delay="0"/>
                                          </p:stCondLst>
                                        </p:cTn>
                                        <p:tgtEl>
                                          <p:spTgt spid="86207"/>
                                        </p:tgtEl>
                                        <p:attrNameLst>
                                          <p:attrName>style.visibility</p:attrName>
                                        </p:attrNameLst>
                                      </p:cBhvr>
                                      <p:to>
                                        <p:strVal val="visible"/>
                                      </p:to>
                                    </p:set>
                                    <p:animEffect transition="in" filter="checkerboard(across)">
                                      <p:cBhvr>
                                        <p:cTn id="66" dur="500"/>
                                        <p:tgtEl>
                                          <p:spTgt spid="86207"/>
                                        </p:tgtEl>
                                      </p:cBhvr>
                                    </p:animEffect>
                                  </p:childTnLst>
                                </p:cTn>
                              </p:par>
                              <p:par>
                                <p:cTn id="67" presetID="5" presetClass="entr" presetSubtype="1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checkerboard(across)">
                                      <p:cBhvr>
                                        <p:cTn id="69" dur="500"/>
                                        <p:tgtEl>
                                          <p:spTgt spid="9"/>
                                        </p:tgtEl>
                                      </p:cBhvr>
                                    </p:animEffect>
                                  </p:childTnLst>
                                </p:cTn>
                              </p:par>
                              <p:par>
                                <p:cTn id="70" presetID="5" presetClass="entr" presetSubtype="10"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checkerboard(across)">
                                      <p:cBhvr>
                                        <p:cTn id="72" dur="500"/>
                                        <p:tgtEl>
                                          <p:spTgt spid="11"/>
                                        </p:tgtEl>
                                      </p:cBhvr>
                                    </p:animEffect>
                                  </p:childTnLst>
                                </p:cTn>
                              </p:par>
                              <p:par>
                                <p:cTn id="73" presetID="5" presetClass="entr" presetSubtype="10" fill="hold" nodeType="withEffect">
                                  <p:stCondLst>
                                    <p:cond delay="0"/>
                                  </p:stCondLst>
                                  <p:childTnLst>
                                    <p:set>
                                      <p:cBhvr>
                                        <p:cTn id="74" dur="1" fill="hold">
                                          <p:stCondLst>
                                            <p:cond delay="0"/>
                                          </p:stCondLst>
                                        </p:cTn>
                                        <p:tgtEl>
                                          <p:spTgt spid="86268"/>
                                        </p:tgtEl>
                                        <p:attrNameLst>
                                          <p:attrName>style.visibility</p:attrName>
                                        </p:attrNameLst>
                                      </p:cBhvr>
                                      <p:to>
                                        <p:strVal val="visible"/>
                                      </p:to>
                                    </p:set>
                                    <p:animEffect transition="in" filter="checkerboard(across)">
                                      <p:cBhvr>
                                        <p:cTn id="75" dur="500"/>
                                        <p:tgtEl>
                                          <p:spTgt spid="86268"/>
                                        </p:tgtEl>
                                      </p:cBhvr>
                                    </p:animEffect>
                                  </p:childTnLst>
                                </p:cTn>
                              </p:par>
                              <p:par>
                                <p:cTn id="76" presetID="5" presetClass="entr" presetSubtype="1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checkerboard(across)">
                                      <p:cBhvr>
                                        <p:cTn id="78" dur="500"/>
                                        <p:tgtEl>
                                          <p:spTgt spid="13"/>
                                        </p:tgtEl>
                                      </p:cBhvr>
                                    </p:animEffect>
                                  </p:childTnLst>
                                </p:cTn>
                              </p:par>
                              <p:par>
                                <p:cTn id="79" presetID="5" presetClass="entr" presetSubtype="1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checkerboard(across)">
                                      <p:cBhvr>
                                        <p:cTn id="81" dur="500"/>
                                        <p:tgtEl>
                                          <p:spTgt spid="23"/>
                                        </p:tgtEl>
                                      </p:cBhvr>
                                    </p:animEffect>
                                  </p:childTnLst>
                                </p:cTn>
                              </p:par>
                              <p:par>
                                <p:cTn id="82" presetID="5" presetClass="entr" presetSubtype="10" fill="hold" nodeType="withEffect">
                                  <p:stCondLst>
                                    <p:cond delay="0"/>
                                  </p:stCondLst>
                                  <p:childTnLst>
                                    <p:set>
                                      <p:cBhvr>
                                        <p:cTn id="83" dur="1" fill="hold">
                                          <p:stCondLst>
                                            <p:cond delay="0"/>
                                          </p:stCondLst>
                                        </p:cTn>
                                        <p:tgtEl>
                                          <p:spTgt spid="2"/>
                                        </p:tgtEl>
                                        <p:attrNameLst>
                                          <p:attrName>style.visibility</p:attrName>
                                        </p:attrNameLst>
                                      </p:cBhvr>
                                      <p:to>
                                        <p:strVal val="visible"/>
                                      </p:to>
                                    </p:set>
                                    <p:animEffect transition="in" filter="checkerboard(across)">
                                      <p:cBhvr>
                                        <p:cTn id="8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07" grpId="0" animBg="1"/>
      <p:bldP spid="86508" grpId="0" animBg="1"/>
      <p:bldP spid="865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30171"/>
            <a:ext cx="89154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Arial" charset="0"/>
                <a:ea typeface="+mn-ea"/>
                <a:cs typeface="Arial" charset="0"/>
              </a:rPr>
              <a:t>Ngày 11.7.1995, Tổng thống Mỹ Bil Clinton tuyên bố bình thường hóa quan hệ ngoại giao với Việt Nam</a:t>
            </a:r>
            <a:endParaRPr kumimoji="0" lang="en-US" sz="1800" b="1" i="0" u="none" strike="noStrike" kern="1200" cap="none" spc="0" normalizeH="0" baseline="0" noProof="0" dirty="0">
              <a:ln>
                <a:noFill/>
              </a:ln>
              <a:solidFill>
                <a:srgbClr val="FF0000"/>
              </a:solidFill>
              <a:effectLst/>
              <a:uLnTx/>
              <a:uFillTx/>
              <a:latin typeface="Arial" charset="0"/>
              <a:ea typeface="+mn-ea"/>
              <a:cs typeface="Arial" charset="0"/>
            </a:endParaRPr>
          </a:p>
        </p:txBody>
      </p:sp>
    </p:spTree>
    <p:extLst>
      <p:ext uri="{BB962C8B-B14F-4D97-AF65-F5344CB8AC3E}">
        <p14:creationId xmlns:p14="http://schemas.microsoft.com/office/powerpoint/2010/main" val="583606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2"/>
          <p:cNvSpPr>
            <a:spLocks noGrp="1"/>
          </p:cNvSpPr>
          <p:nvPr>
            <p:ph type="title"/>
          </p:nvPr>
        </p:nvSpPr>
        <p:spPr>
          <a:xfrm>
            <a:off x="457200" y="0"/>
            <a:ext cx="8229600" cy="1143000"/>
          </a:xfrm>
        </p:spPr>
        <p:txBody>
          <a:bodyPr/>
          <a:lstStyle/>
          <a:p>
            <a:r>
              <a:rPr lang="en-US" sz="3200" b="1" dirty="0">
                <a:solidFill>
                  <a:srgbClr val="FF0000"/>
                </a:solidFill>
              </a:rPr>
              <a:t>“</a:t>
            </a:r>
            <a:r>
              <a:rPr lang="en-US" sz="3200" b="1" i="1" dirty="0" err="1">
                <a:solidFill>
                  <a:srgbClr val="FF0000"/>
                </a:solidFill>
              </a:rPr>
              <a:t>Sen</a:t>
            </a:r>
            <a:r>
              <a:rPr lang="en-US" sz="3200" b="1" i="1" dirty="0">
                <a:solidFill>
                  <a:srgbClr val="FF0000"/>
                </a:solidFill>
              </a:rPr>
              <a:t> </a:t>
            </a:r>
            <a:r>
              <a:rPr lang="en-US" sz="3200" b="1" i="1" dirty="0" err="1">
                <a:solidFill>
                  <a:srgbClr val="FF0000"/>
                </a:solidFill>
              </a:rPr>
              <a:t>tàn</a:t>
            </a:r>
            <a:r>
              <a:rPr lang="en-US" sz="3200" b="1" i="1" dirty="0">
                <a:solidFill>
                  <a:srgbClr val="FF0000"/>
                </a:solidFill>
              </a:rPr>
              <a:t> </a:t>
            </a:r>
            <a:r>
              <a:rPr lang="en-US" sz="3200" b="1" i="1" dirty="0" err="1">
                <a:solidFill>
                  <a:srgbClr val="FF0000"/>
                </a:solidFill>
              </a:rPr>
              <a:t>cúc</a:t>
            </a:r>
            <a:r>
              <a:rPr lang="en-US" sz="3200" b="1" i="1" dirty="0">
                <a:solidFill>
                  <a:srgbClr val="FF0000"/>
                </a:solidFill>
              </a:rPr>
              <a:t> </a:t>
            </a:r>
            <a:r>
              <a:rPr lang="en-US" sz="3200" b="1" i="1" dirty="0" err="1">
                <a:solidFill>
                  <a:srgbClr val="FF0000"/>
                </a:solidFill>
              </a:rPr>
              <a:t>lại</a:t>
            </a:r>
            <a:r>
              <a:rPr lang="en-US" sz="3200" b="1" i="1" dirty="0">
                <a:solidFill>
                  <a:srgbClr val="FF0000"/>
                </a:solidFill>
              </a:rPr>
              <a:t> </a:t>
            </a:r>
            <a:r>
              <a:rPr lang="en-US" sz="3200" b="1" i="1" dirty="0" err="1">
                <a:solidFill>
                  <a:srgbClr val="FF0000"/>
                </a:solidFill>
              </a:rPr>
              <a:t>nở</a:t>
            </a:r>
            <a:r>
              <a:rPr lang="en-US" sz="3200" b="1" i="1" dirty="0">
                <a:solidFill>
                  <a:srgbClr val="FF0000"/>
                </a:solidFill>
              </a:rPr>
              <a:t> </a:t>
            </a:r>
            <a:r>
              <a:rPr lang="en-US" sz="3200" b="1" i="1" dirty="0" err="1">
                <a:solidFill>
                  <a:srgbClr val="FF0000"/>
                </a:solidFill>
              </a:rPr>
              <a:t>hoa</a:t>
            </a:r>
            <a:r>
              <a:rPr lang="en-US" sz="3200" b="1" i="1" dirty="0">
                <a:solidFill>
                  <a:srgbClr val="FF0000"/>
                </a:solidFill>
              </a:rPr>
              <a:t>/ </a:t>
            </a:r>
            <a:r>
              <a:rPr lang="en-US" sz="3200" b="1" i="1" dirty="0" err="1">
                <a:solidFill>
                  <a:srgbClr val="FF0000"/>
                </a:solidFill>
              </a:rPr>
              <a:t>Sầu</a:t>
            </a:r>
            <a:r>
              <a:rPr lang="en-US" sz="3200" b="1" i="1" dirty="0">
                <a:solidFill>
                  <a:srgbClr val="FF0000"/>
                </a:solidFill>
              </a:rPr>
              <a:t> </a:t>
            </a:r>
            <a:r>
              <a:rPr lang="en-US" sz="3200" b="1" i="1" dirty="0" err="1">
                <a:solidFill>
                  <a:srgbClr val="FF0000"/>
                </a:solidFill>
              </a:rPr>
              <a:t>dài</a:t>
            </a:r>
            <a:r>
              <a:rPr lang="en-US" sz="3200" b="1" i="1" dirty="0">
                <a:solidFill>
                  <a:srgbClr val="FF0000"/>
                </a:solidFill>
              </a:rPr>
              <a:t> </a:t>
            </a:r>
            <a:r>
              <a:rPr lang="en-US" sz="3200" b="1" i="1" dirty="0" err="1">
                <a:solidFill>
                  <a:srgbClr val="FF0000"/>
                </a:solidFill>
              </a:rPr>
              <a:t>ngày</a:t>
            </a:r>
            <a:r>
              <a:rPr lang="en-US" sz="3200" b="1" i="1" dirty="0">
                <a:solidFill>
                  <a:srgbClr val="FF0000"/>
                </a:solidFill>
              </a:rPr>
              <a:t> </a:t>
            </a:r>
            <a:r>
              <a:rPr lang="en-US" sz="3200" b="1" i="1" dirty="0" err="1">
                <a:solidFill>
                  <a:srgbClr val="FF0000"/>
                </a:solidFill>
              </a:rPr>
              <a:t>ngắn</a:t>
            </a:r>
            <a:r>
              <a:rPr lang="en-US" sz="3200" b="1" i="1" dirty="0">
                <a:solidFill>
                  <a:srgbClr val="FF0000"/>
                </a:solidFill>
              </a:rPr>
              <a:t> </a:t>
            </a:r>
            <a:r>
              <a:rPr lang="en-US" sz="3200" b="1" i="1" dirty="0" err="1">
                <a:solidFill>
                  <a:srgbClr val="FF0000"/>
                </a:solidFill>
              </a:rPr>
              <a:t>đông</a:t>
            </a:r>
            <a:r>
              <a:rPr lang="en-US" sz="3200" b="1" i="1" dirty="0">
                <a:solidFill>
                  <a:srgbClr val="FF0000"/>
                </a:solidFill>
              </a:rPr>
              <a:t> </a:t>
            </a:r>
            <a:r>
              <a:rPr lang="en-US" sz="3200" b="1" i="1" dirty="0" err="1">
                <a:solidFill>
                  <a:srgbClr val="FF0000"/>
                </a:solidFill>
              </a:rPr>
              <a:t>đà</a:t>
            </a:r>
            <a:r>
              <a:rPr lang="en-US" sz="3200" b="1" i="1" dirty="0">
                <a:solidFill>
                  <a:srgbClr val="FF0000"/>
                </a:solidFill>
              </a:rPr>
              <a:t> sang </a:t>
            </a:r>
            <a:r>
              <a:rPr lang="en-US" sz="3200" b="1" i="1" dirty="0" err="1">
                <a:solidFill>
                  <a:srgbClr val="FF0000"/>
                </a:solidFill>
              </a:rPr>
              <a:t>xuân</a:t>
            </a:r>
            <a:r>
              <a:rPr lang="en-US" sz="3200" b="1" i="1" dirty="0">
                <a:solidFill>
                  <a:srgbClr val="FF0000"/>
                </a:solidFill>
              </a:rPr>
              <a:t>” </a:t>
            </a:r>
            <a:r>
              <a:rPr lang="en-US" sz="3200" b="1" dirty="0" err="1">
                <a:solidFill>
                  <a:srgbClr val="FF0000"/>
                </a:solidFill>
              </a:rPr>
              <a:t>Tổng</a:t>
            </a:r>
            <a:r>
              <a:rPr lang="en-US" sz="3200" b="1" dirty="0">
                <a:solidFill>
                  <a:srgbClr val="FF0000"/>
                </a:solidFill>
              </a:rPr>
              <a:t> </a:t>
            </a:r>
            <a:r>
              <a:rPr lang="en-US" sz="3200" b="1" dirty="0" err="1">
                <a:solidFill>
                  <a:srgbClr val="FF0000"/>
                </a:solidFill>
              </a:rPr>
              <a:t>thống</a:t>
            </a:r>
            <a:r>
              <a:rPr lang="en-US" sz="3200" b="1" dirty="0">
                <a:solidFill>
                  <a:srgbClr val="FF0000"/>
                </a:solidFill>
              </a:rPr>
              <a:t> Bill Clinton </a:t>
            </a:r>
            <a:r>
              <a:rPr lang="en-US" sz="3200" b="1" dirty="0" err="1">
                <a:solidFill>
                  <a:srgbClr val="FF0000"/>
                </a:solidFill>
              </a:rPr>
              <a:t>nói</a:t>
            </a:r>
            <a:endParaRPr lang="vi-VN" sz="3200" b="1" dirty="0">
              <a:solidFill>
                <a:srgbClr val="FF0000"/>
              </a:solidFill>
              <a:latin typeface="Calibri" pitchFamily="34" charset="0"/>
            </a:endParaRPr>
          </a:p>
        </p:txBody>
      </p:sp>
      <p:sp>
        <p:nvSpPr>
          <p:cNvPr id="1431555" name="Rectangle 3"/>
          <p:cNvSpPr>
            <a:spLocks noGrp="1"/>
          </p:cNvSpPr>
          <p:nvPr>
            <p:ph type="body" idx="1"/>
          </p:nvPr>
        </p:nvSpPr>
        <p:spPr/>
        <p:txBody>
          <a:bodyPr/>
          <a:lstStyle/>
          <a:p>
            <a:endParaRPr lang="vi-VN">
              <a:latin typeface="Calibri" pitchFamily="34" charset="0"/>
            </a:endParaRPr>
          </a:p>
        </p:txBody>
      </p:sp>
      <p:pic>
        <p:nvPicPr>
          <p:cNvPr id="1431556" name="Picture 4" descr="President Bill Clinton addresses the Hanoi National University Community Friday, Nov. 17, 2000, in Hanoi, Vietnam. (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376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99536"/>
            <a:ext cx="9067800" cy="923330"/>
          </a:xfrm>
          <a:prstGeom prst="rect">
            <a:avLst/>
          </a:prstGeom>
        </p:spPr>
        <p:txBody>
          <a:bodyPr wrap="square">
            <a:spAutoFit/>
          </a:bodyPr>
          <a:lstStyle/>
          <a:p>
            <a:r>
              <a:rPr lang="vi-VN" b="1" dirty="0">
                <a:solidFill>
                  <a:srgbClr val="FF0000"/>
                </a:solidFill>
              </a:rPr>
              <a:t>Thủ tướng Việt Nam Võ Văn Kiệt thông báo quyết định bình thường hóa quan hệ ngoại giao giữa 2 nước Việt Nam - Mỹ sáng 12.7.1995</a:t>
            </a:r>
          </a:p>
          <a:p>
            <a:endParaRPr lang="vi-VN" b="1" cap="all" dirty="0">
              <a:solidFill>
                <a:srgbClr val="FF0000"/>
              </a:solidFill>
            </a:endParaRPr>
          </a:p>
        </p:txBody>
      </p:sp>
    </p:spTree>
    <p:extLst>
      <p:ext uri="{BB962C8B-B14F-4D97-AF65-F5344CB8AC3E}">
        <p14:creationId xmlns:p14="http://schemas.microsoft.com/office/powerpoint/2010/main" val="351860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571" y="248194"/>
            <a:ext cx="8722180" cy="1288808"/>
          </a:xfrm>
          <a:prstGeom prst="rect">
            <a:avLst/>
          </a:prstGeom>
        </p:spPr>
        <p:txBody>
          <a:bodyPr wrap="square" lIns="57144" tIns="28572" rIns="57144" bIns="28572">
            <a:spAutoFit/>
          </a:bodyPr>
          <a:lstStyle/>
          <a:p>
            <a:r>
              <a:rPr lang="en-US" sz="4000" b="1" dirty="0">
                <a:solidFill>
                  <a:srgbClr val="FF0000"/>
                </a:solidFill>
                <a:latin typeface="Times New Roman" pitchFamily="18" charset="0"/>
                <a:cs typeface="Times New Roman" pitchFamily="18" charset="0"/>
              </a:rPr>
              <a:t>I. DẤU ẤN KINH TẾ - XÃ HỘI NHIỆM KỲ 2016-2021</a:t>
            </a:r>
          </a:p>
        </p:txBody>
      </p:sp>
      <p:sp>
        <p:nvSpPr>
          <p:cNvPr id="6" name="Rectangle 5"/>
          <p:cNvSpPr/>
          <p:nvPr/>
        </p:nvSpPr>
        <p:spPr>
          <a:xfrm>
            <a:off x="4705858" y="2063391"/>
            <a:ext cx="179525" cy="365479"/>
          </a:xfrm>
          <a:prstGeom prst="rect">
            <a:avLst/>
          </a:prstGeom>
        </p:spPr>
        <p:txBody>
          <a:bodyPr wrap="none" lIns="57144" tIns="28572" rIns="57144" bIns="28572">
            <a:spAutoFit/>
          </a:bodyPr>
          <a:lstStyle/>
          <a:p>
            <a:pPr algn="ctr"/>
            <a:r>
              <a:rPr lang="en-US" sz="2000" b="1" dirty="0">
                <a:effectLst>
                  <a:outerShdw blurRad="38100" dist="38100" dir="2700000" algn="tl">
                    <a:srgbClr val="000000">
                      <a:alpha val="43137"/>
                    </a:srgbClr>
                  </a:outerShdw>
                </a:effectLst>
                <a:latin typeface="Times New Roman" pitchFamily="18" charset="0"/>
                <a:cs typeface="Times New Roman" pitchFamily="18" charset="0"/>
              </a:rPr>
              <a:t> </a:t>
            </a:r>
            <a:endParaRPr lang="en-US" sz="1750"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2"/>
          <a:stretch>
            <a:fillRect/>
          </a:stretch>
        </p:blipFill>
        <p:spPr>
          <a:xfrm>
            <a:off x="142876" y="1575435"/>
            <a:ext cx="8905875" cy="4238625"/>
          </a:xfrm>
          <a:prstGeom prst="rect">
            <a:avLst/>
          </a:prstGeom>
        </p:spPr>
      </p:pic>
    </p:spTree>
    <p:extLst>
      <p:ext uri="{BB962C8B-B14F-4D97-AF65-F5344CB8AC3E}">
        <p14:creationId xmlns:p14="http://schemas.microsoft.com/office/powerpoint/2010/main" val="323689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p:cNvSpPr>
          <p:nvPr>
            <p:ph type="title"/>
          </p:nvPr>
        </p:nvSpPr>
        <p:spPr>
          <a:xfrm>
            <a:off x="533400" y="0"/>
            <a:ext cx="8229600" cy="1143000"/>
          </a:xfrm>
        </p:spPr>
        <p:txBody>
          <a:bodyPr/>
          <a:lstStyle/>
          <a:p>
            <a:r>
              <a:rPr lang="en-US" sz="3200" b="1" i="1">
                <a:solidFill>
                  <a:srgbClr val="FF0000"/>
                </a:solidFill>
              </a:rPr>
              <a:t>Tổng thống Mỹ Bill Clinton được chào đón nồng nhiệt khi sang thăm Việt Nam năm 2000</a:t>
            </a:r>
            <a:r>
              <a:rPr lang="en-US" sz="4000"/>
              <a:t> </a:t>
            </a:r>
          </a:p>
        </p:txBody>
      </p:sp>
      <p:sp>
        <p:nvSpPr>
          <p:cNvPr id="117762" name="Rectangle 3"/>
          <p:cNvSpPr>
            <a:spLocks noGrp="1"/>
          </p:cNvSpPr>
          <p:nvPr>
            <p:ph type="body" idx="1"/>
          </p:nvPr>
        </p:nvSpPr>
        <p:spPr/>
        <p:txBody>
          <a:bodyPr/>
          <a:lstStyle/>
          <a:p>
            <a:endParaRPr lang="en-US"/>
          </a:p>
        </p:txBody>
      </p:sp>
      <p:pic>
        <p:nvPicPr>
          <p:cNvPr id="117763" name="Picture 5" descr="Việt Nam và Mỹ là bạn bè chân thành"/>
          <p:cNvPicPr>
            <a:picLocks noChangeAspect="1" noChangeArrowheads="1"/>
          </p:cNvPicPr>
          <p:nvPr/>
        </p:nvPicPr>
        <p:blipFill>
          <a:blip r:embed="rId2"/>
          <a:srcRect/>
          <a:stretch>
            <a:fillRect/>
          </a:stretch>
        </p:blipFill>
        <p:spPr bwMode="auto">
          <a:xfrm>
            <a:off x="0" y="1066800"/>
            <a:ext cx="9144000" cy="5791200"/>
          </a:xfrm>
          <a:prstGeom prst="rect">
            <a:avLst/>
          </a:prstGeom>
          <a:noFill/>
          <a:ln w="9525">
            <a:noFill/>
            <a:miter lim="800000"/>
            <a:headEnd/>
            <a:tailEnd/>
          </a:ln>
        </p:spPr>
      </p:pic>
    </p:spTree>
    <p:extLst>
      <p:ext uri="{BB962C8B-B14F-4D97-AF65-F5344CB8AC3E}">
        <p14:creationId xmlns:p14="http://schemas.microsoft.com/office/powerpoint/2010/main" val="1398135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p:nvPr>
        </p:nvSpPr>
        <p:spPr>
          <a:xfrm>
            <a:off x="0" y="381000"/>
            <a:ext cx="8991600" cy="1143000"/>
          </a:xfrm>
        </p:spPr>
        <p:txBody>
          <a:bodyPr/>
          <a:lstStyle/>
          <a:p>
            <a:r>
              <a:rPr lang="en-US" sz="3600" b="1">
                <a:solidFill>
                  <a:srgbClr val="FF0000"/>
                </a:solidFill>
              </a:rPr>
              <a:t>25 năm thiết lập quan hệ ngoại giao Việt Nam - Mỹ: Việt Nam và Mỹ là bạn bè chân thành</a:t>
            </a:r>
            <a:br>
              <a:rPr lang="en-US" sz="3600" b="1">
                <a:solidFill>
                  <a:srgbClr val="FF0000"/>
                </a:solidFill>
              </a:rPr>
            </a:br>
            <a:endParaRPr lang="en-US" sz="3600" b="1">
              <a:solidFill>
                <a:srgbClr val="FF0000"/>
              </a:solidFill>
            </a:endParaRPr>
          </a:p>
        </p:txBody>
      </p:sp>
      <p:sp>
        <p:nvSpPr>
          <p:cNvPr id="116738" name="Rectangle 3"/>
          <p:cNvSpPr>
            <a:spLocks noGrp="1"/>
          </p:cNvSpPr>
          <p:nvPr>
            <p:ph type="body" idx="1"/>
          </p:nvPr>
        </p:nvSpPr>
        <p:spPr/>
        <p:txBody>
          <a:bodyPr/>
          <a:lstStyle/>
          <a:p>
            <a:endParaRPr lang="en-US"/>
          </a:p>
        </p:txBody>
      </p:sp>
      <p:pic>
        <p:nvPicPr>
          <p:cNvPr id="116739" name="Picture 5" descr="Tổng bí thư - Chủ tịch nước Nguyễn Phú Trọng tiếp Tổng thống Mỹ Donald Trump   /// Ảnh: Ngọc Thắng"/>
          <p:cNvPicPr>
            <a:picLocks noChangeAspect="1" noChangeArrowheads="1"/>
          </p:cNvPicPr>
          <p:nvPr/>
        </p:nvPicPr>
        <p:blipFill>
          <a:blip r:embed="rId2"/>
          <a:srcRect/>
          <a:stretch>
            <a:fillRect/>
          </a:stretch>
        </p:blipFill>
        <p:spPr bwMode="auto">
          <a:xfrm>
            <a:off x="0" y="1371600"/>
            <a:ext cx="9144000" cy="5629275"/>
          </a:xfrm>
          <a:prstGeom prst="rect">
            <a:avLst/>
          </a:prstGeom>
          <a:noFill/>
          <a:ln w="9525">
            <a:noFill/>
            <a:miter lim="800000"/>
            <a:headEnd/>
            <a:tailEnd/>
          </a:ln>
        </p:spPr>
      </p:pic>
    </p:spTree>
    <p:extLst>
      <p:ext uri="{BB962C8B-B14F-4D97-AF65-F5344CB8AC3E}">
        <p14:creationId xmlns:p14="http://schemas.microsoft.com/office/powerpoint/2010/main" val="2356886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6194" name="Picture 3" descr="Báo chí nước ngoài nhấn mạnh Việt-Mỹ xác lập quan hệ đối tác toàn diện"/>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1295400"/>
            <a:ext cx="9144000" cy="5562600"/>
          </a:xfrm>
        </p:spPr>
      </p:pic>
      <p:sp>
        <p:nvSpPr>
          <p:cNvPr id="2" name="Rectangle 1"/>
          <p:cNvSpPr/>
          <p:nvPr/>
        </p:nvSpPr>
        <p:spPr>
          <a:xfrm>
            <a:off x="0" y="152400"/>
            <a:ext cx="9067800" cy="1015663"/>
          </a:xfrm>
          <a:prstGeom prst="rect">
            <a:avLst/>
          </a:prstGeom>
        </p:spPr>
        <p:txBody>
          <a:bodyPr wrap="square">
            <a:spAutoFit/>
          </a:bodyPr>
          <a:lstStyle/>
          <a:p>
            <a:r>
              <a:rPr lang="vi-VN" sz="2000" b="1" i="1" dirty="0">
                <a:solidFill>
                  <a:srgbClr val="FF0000"/>
                </a:solidFill>
              </a:rPr>
              <a:t>Chủ tịch Trương Tấn Sang và Tổng thống Barack Obama trong chuyến thăm lịch sử 7.2013, 2 bên tuyên bố hai nước thiết lập quan hệ đối tác toàn diện.</a:t>
            </a:r>
            <a:endParaRPr lang="en-US" sz="2000" b="1" i="1" dirty="0">
              <a:solidFill>
                <a:srgbClr val="FF0000"/>
              </a:solidFill>
            </a:endParaRPr>
          </a:p>
        </p:txBody>
      </p:sp>
    </p:spTree>
    <p:extLst>
      <p:ext uri="{BB962C8B-B14F-4D97-AF65-F5344CB8AC3E}">
        <p14:creationId xmlns:p14="http://schemas.microsoft.com/office/powerpoint/2010/main" val="2004822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290" name="Rectangle 2"/>
          <p:cNvSpPr>
            <a:spLocks noGrp="1"/>
          </p:cNvSpPr>
          <p:nvPr>
            <p:ph type="title"/>
          </p:nvPr>
        </p:nvSpPr>
        <p:spPr/>
        <p:txBody>
          <a:bodyPr/>
          <a:lstStyle/>
          <a:p>
            <a:endParaRPr lang="vi-VN">
              <a:latin typeface="Calibri" pitchFamily="34" charset="0"/>
            </a:endParaRPr>
          </a:p>
        </p:txBody>
      </p:sp>
      <p:sp>
        <p:nvSpPr>
          <p:cNvPr id="1420291" name="Rectangle 3"/>
          <p:cNvSpPr>
            <a:spLocks noGrp="1"/>
          </p:cNvSpPr>
          <p:nvPr>
            <p:ph type="body" idx="1"/>
          </p:nvPr>
        </p:nvSpPr>
        <p:spPr/>
        <p:txBody>
          <a:bodyPr/>
          <a:lstStyle/>
          <a:p>
            <a:endParaRPr lang="vi-VN">
              <a:latin typeface="Calibri" pitchFamily="34" charset="0"/>
            </a:endParaRPr>
          </a:p>
        </p:txBody>
      </p:sp>
      <p:pic>
        <p:nvPicPr>
          <p:cNvPr id="1420292" name="Picture 4" descr="Kết quả hình ảnh cho hình ảnh tham nhât bản của tổng bí th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92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314" name="Picture 5" descr="Toàn cảnh chuyến thăm Mỹ lịch sử của TBT Nguyễn Phú Trọ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60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33400" y="2667000"/>
            <a:ext cx="7367588" cy="660400"/>
          </a:xfrm>
        </p:spPr>
        <p:txBody>
          <a:bodyPr/>
          <a:lstStyle/>
          <a:p>
            <a:r>
              <a:rPr lang="en-US" altLang="en-US" sz="6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TẦM NHÌN VÀ ĐỊNH HƯỚNG PHÁT TRIỂN</a:t>
            </a:r>
            <a:br>
              <a:rPr lang="en-US" altLang="en-US" sz="6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vi-VN" altLang="en-US" sz="6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626238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3BBC7-9B42-4E1B-801D-3E5B209763B6}"/>
              </a:ext>
            </a:extLst>
          </p:cNvPr>
          <p:cNvSpPr>
            <a:spLocks noGrp="1"/>
          </p:cNvSpPr>
          <p:nvPr>
            <p:ph idx="1"/>
          </p:nvPr>
        </p:nvSpPr>
        <p:spPr>
          <a:xfrm>
            <a:off x="901147" y="901647"/>
            <a:ext cx="8242853" cy="5737691"/>
          </a:xfrm>
        </p:spPr>
        <p:txBody>
          <a:bodyPr>
            <a:noAutofit/>
          </a:bodyPr>
          <a:lstStyle/>
          <a:p>
            <a:r>
              <a:rPr lang="en-US" sz="2600" b="1" u="sng" dirty="0" err="1">
                <a:solidFill>
                  <a:srgbClr val="FF0000"/>
                </a:solidFill>
              </a:rPr>
              <a:t>Quan</a:t>
            </a:r>
            <a:r>
              <a:rPr lang="en-US" sz="2600" b="1" u="sng" dirty="0">
                <a:solidFill>
                  <a:srgbClr val="FF0000"/>
                </a:solidFill>
              </a:rPr>
              <a:t> </a:t>
            </a:r>
            <a:r>
              <a:rPr lang="en-US" sz="2600" b="1" u="sng" dirty="0" err="1">
                <a:solidFill>
                  <a:srgbClr val="FF0000"/>
                </a:solidFill>
              </a:rPr>
              <a:t>điểm</a:t>
            </a:r>
            <a:r>
              <a:rPr lang="en-US" sz="2600" b="1" u="sng" dirty="0">
                <a:solidFill>
                  <a:srgbClr val="FF0000"/>
                </a:solidFill>
              </a:rPr>
              <a:t> </a:t>
            </a:r>
            <a:r>
              <a:rPr lang="en-US" sz="2600" b="1" u="sng" dirty="0" err="1">
                <a:solidFill>
                  <a:srgbClr val="FF0000"/>
                </a:solidFill>
              </a:rPr>
              <a:t>chỉ</a:t>
            </a:r>
            <a:r>
              <a:rPr lang="en-US" sz="2600" b="1" u="sng" dirty="0">
                <a:solidFill>
                  <a:srgbClr val="FF0000"/>
                </a:solidFill>
              </a:rPr>
              <a:t> </a:t>
            </a:r>
            <a:r>
              <a:rPr lang="en-US" sz="2600" b="1" u="sng" dirty="0" err="1">
                <a:solidFill>
                  <a:srgbClr val="FF0000"/>
                </a:solidFill>
              </a:rPr>
              <a:t>đạo</a:t>
            </a:r>
            <a:r>
              <a:rPr lang="en-US" sz="2600" b="1" u="sng" dirty="0">
                <a:solidFill>
                  <a:srgbClr val="FF0000"/>
                </a:solidFill>
              </a:rPr>
              <a:t>:</a:t>
            </a:r>
            <a:endParaRPr lang="vi-VN" sz="2600" b="1" u="sng" dirty="0">
              <a:solidFill>
                <a:srgbClr val="FF0000"/>
              </a:solidFill>
            </a:endParaRPr>
          </a:p>
          <a:p>
            <a:pPr marL="0" indent="0" algn="just">
              <a:buNone/>
            </a:pPr>
            <a:r>
              <a:rPr lang="en-US" sz="2600" dirty="0">
                <a:solidFill>
                  <a:srgbClr val="00206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Kiên</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định</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và</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vận</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dụng</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phát</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triển</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sáng</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tạo</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chủ</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nghĩa</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Mác</a:t>
            </a:r>
            <a:r>
              <a:rPr lang="en-US" sz="2600" i="1" u="sng" dirty="0">
                <a:solidFill>
                  <a:srgbClr val="FF0000"/>
                </a:solidFill>
                <a:latin typeface="Times New Roman" panose="02020603050405020304" pitchFamily="18" charset="0"/>
                <a:cs typeface="Times New Roman" panose="02020603050405020304" pitchFamily="18" charset="0"/>
              </a:rPr>
              <a:t> - </a:t>
            </a:r>
            <a:r>
              <a:rPr lang="en-US" sz="2600" i="1" u="sng" dirty="0" err="1">
                <a:solidFill>
                  <a:srgbClr val="FF0000"/>
                </a:solidFill>
                <a:latin typeface="Times New Roman" panose="02020603050405020304" pitchFamily="18" charset="0"/>
                <a:cs typeface="Times New Roman" panose="02020603050405020304" pitchFamily="18" charset="0"/>
              </a:rPr>
              <a:t>Lênin</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tư</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tưởng</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Hồ</a:t>
            </a:r>
            <a:r>
              <a:rPr lang="en-US" sz="2600" i="1" u="sng" dirty="0">
                <a:solidFill>
                  <a:srgbClr val="FF0000"/>
                </a:solidFill>
                <a:latin typeface="Times New Roman" panose="02020603050405020304" pitchFamily="18" charset="0"/>
                <a:cs typeface="Times New Roman" panose="02020603050405020304" pitchFamily="18" charset="0"/>
              </a:rPr>
              <a:t> </a:t>
            </a:r>
            <a:r>
              <a:rPr lang="en-US" sz="2600" i="1" u="sng" dirty="0" err="1">
                <a:solidFill>
                  <a:srgbClr val="FF0000"/>
                </a:solidFill>
                <a:latin typeface="Times New Roman" panose="02020603050405020304" pitchFamily="18" charset="0"/>
                <a:cs typeface="Times New Roman" panose="02020603050405020304" pitchFamily="18" charset="0"/>
              </a:rPr>
              <a:t>Chí</a:t>
            </a:r>
            <a:r>
              <a:rPr lang="en-US" sz="2600" i="1" u="sng" dirty="0">
                <a:solidFill>
                  <a:srgbClr val="FF0000"/>
                </a:solidFill>
                <a:latin typeface="Times New Roman" panose="02020603050405020304" pitchFamily="18" charset="0"/>
                <a:cs typeface="Times New Roman" panose="02020603050405020304" pitchFamily="18" charset="0"/>
              </a:rPr>
              <a:t> Minh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định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mục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tiêu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độc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lập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tộc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chủ</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nghĩa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xã</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hội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định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đường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lối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đổi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Đảng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định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các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nguyên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tắc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xây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dựng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Đảng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để</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xây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dựng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bảo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chắc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Tổ</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quốc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Việt</a:t>
            </a:r>
            <a:r>
              <a:rPr lang="en-US" sz="2600" dirty="0">
                <a:solidFill>
                  <a:srgbClr val="002060"/>
                </a:solidFill>
                <a:latin typeface="Times New Roman" panose="02020603050405020304" pitchFamily="18" charset="0"/>
                <a:cs typeface="Times New Roman" panose="02020603050405020304" pitchFamily="18" charset="0"/>
              </a:rPr>
              <a:t> Nam </a:t>
            </a:r>
            <a:r>
              <a:rPr lang="en-US" sz="2600" dirty="0" err="1">
                <a:solidFill>
                  <a:srgbClr val="002060"/>
                </a:solidFill>
                <a:latin typeface="Times New Roman" panose="02020603050405020304" pitchFamily="18" charset="0"/>
                <a:cs typeface="Times New Roman" panose="02020603050405020304" pitchFamily="18" charset="0"/>
              </a:rPr>
              <a:t>xã</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hội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chủ</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nghĩa</a:t>
            </a:r>
            <a:r>
              <a:rPr lang="en-US" sz="2600" dirty="0">
                <a:solidFill>
                  <a:srgbClr val="002060"/>
                </a:solidFill>
                <a:latin typeface="Times New Roman" panose="02020603050405020304" pitchFamily="18" charset="0"/>
                <a:cs typeface="Times New Roman" panose="02020603050405020304" pitchFamily="18" charset="0"/>
              </a:rPr>
              <a:t>.</a:t>
            </a:r>
            <a:endParaRPr lang="vi-VN" sz="26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Bảo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đảm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cao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nhất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ích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quốc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gia</a:t>
            </a:r>
            <a:r>
              <a:rPr lang="en-US" sz="2600" dirty="0">
                <a:solidFill>
                  <a:srgbClr val="002060"/>
                </a:solidFill>
                <a:latin typeface="Times New Roman" panose="02020603050405020304" pitchFamily="18" charset="0"/>
                <a:cs typeface="Times New Roman" panose="02020603050405020304" pitchFamily="18" charset="0"/>
              </a:rPr>
              <a:t> - </a:t>
            </a:r>
            <a:r>
              <a:rPr lang="en-US" sz="2600" dirty="0" err="1">
                <a:solidFill>
                  <a:srgbClr val="002060"/>
                </a:solidFill>
                <a:latin typeface="Times New Roman" panose="02020603050405020304" pitchFamily="18" charset="0"/>
                <a:cs typeface="Times New Roman" panose="02020603050405020304" pitchFamily="18" charset="0"/>
              </a:rPr>
              <a:t>dân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tộc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cơ</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sở</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các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nguyên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tắc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cơ</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bản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Hiến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chương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Hợp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Quốc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luật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pháp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quốc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bình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đẳng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hợp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tác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cùng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Tiếp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tục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triển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nhanh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bền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đất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gắn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chặt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chẽ</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triển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khai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đồng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bộ</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các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nhiệm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vụ</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trong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triển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kinh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tế</a:t>
            </a:r>
            <a:r>
              <a:rPr lang="en-US" sz="2600" dirty="0">
                <a:solidFill>
                  <a:srgbClr val="002060"/>
                </a:solidFill>
                <a:latin typeface="Times New Roman" panose="02020603050405020304" pitchFamily="18" charset="0"/>
                <a:cs typeface="Times New Roman" panose="02020603050405020304" pitchFamily="18" charset="0"/>
              </a:rPr>
              <a:t> - </a:t>
            </a:r>
            <a:r>
              <a:rPr lang="en-US" sz="2600" dirty="0" err="1">
                <a:solidFill>
                  <a:srgbClr val="002060"/>
                </a:solidFill>
                <a:latin typeface="Times New Roman" panose="02020603050405020304" pitchFamily="18" charset="0"/>
                <a:cs typeface="Times New Roman" panose="02020603050405020304" pitchFamily="18" charset="0"/>
              </a:rPr>
              <a:t>xã</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hội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trung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tâm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xây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dựng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Đảng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a:t>
            </a:r>
            <a:r>
              <a:rPr lang="en-US" sz="2600" dirty="0">
                <a:solidFill>
                  <a:srgbClr val="002060"/>
                </a:solidFill>
                <a:latin typeface="Times New Roman" panose="02020603050405020304" pitchFamily="18" charset="0"/>
                <a:cs typeface="Times New Roman" panose="02020603050405020304" pitchFamily="18" charset="0"/>
              </a:rPr>
              <a:t> then </a:t>
            </a:r>
            <a:r>
              <a:rPr lang="en-US" sz="2600" dirty="0" err="1">
                <a:solidFill>
                  <a:srgbClr val="002060"/>
                </a:solidFill>
                <a:latin typeface="Times New Roman" panose="02020603050405020304" pitchFamily="18" charset="0"/>
                <a:cs typeface="Times New Roman" panose="02020603050405020304" pitchFamily="18" charset="0"/>
              </a:rPr>
              <a:t>chốt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triển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văn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hoá</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nền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tảng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tinh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thần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bảo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đảm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quốc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phòng</a:t>
            </a:r>
            <a:r>
              <a:rPr lang="en-US" sz="2600" dirty="0">
                <a:solidFill>
                  <a:srgbClr val="002060"/>
                </a:solidFill>
                <a:latin typeface="Times New Roman" panose="02020603050405020304" pitchFamily="18" charset="0"/>
                <a:cs typeface="Times New Roman" panose="02020603050405020304" pitchFamily="18" charset="0"/>
              </a:rPr>
              <a:t>, an </a:t>
            </a:r>
            <a:r>
              <a:rPr lang="en-US" sz="2600" dirty="0" err="1">
                <a:solidFill>
                  <a:srgbClr val="002060"/>
                </a:solidFill>
                <a:latin typeface="Times New Roman" panose="02020603050405020304" pitchFamily="18" charset="0"/>
                <a:cs typeface="Times New Roman" panose="02020603050405020304" pitchFamily="18" charset="0"/>
              </a:rPr>
              <a:t>ninh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trọng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yếu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thường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xuyên</a:t>
            </a:r>
            <a:r>
              <a:rPr lang="en-US" sz="2600" dirty="0">
                <a:solidFill>
                  <a:srgbClr val="002060"/>
                </a:solidFill>
                <a:latin typeface="Times New Roman" panose="02020603050405020304" pitchFamily="18" charset="0"/>
                <a:cs typeface="Times New Roman" panose="02020603050405020304" pitchFamily="18" charset="0"/>
              </a:rPr>
              <a:t>.</a:t>
            </a:r>
            <a:endParaRPr lang="vi-VN" sz="2600" dirty="0">
              <a:solidFill>
                <a:srgbClr val="002060"/>
              </a:solidFill>
              <a:latin typeface="Times New Roman" panose="02020603050405020304" pitchFamily="18" charset="0"/>
              <a:cs typeface="Times New Roman" panose="02020603050405020304" pitchFamily="18" charset="0"/>
            </a:endParaRPr>
          </a:p>
          <a:p>
            <a:endParaRPr lang="vi-VN" sz="2600" dirty="0"/>
          </a:p>
        </p:txBody>
      </p:sp>
    </p:spTree>
    <p:extLst>
      <p:ext uri="{BB962C8B-B14F-4D97-AF65-F5344CB8AC3E}">
        <p14:creationId xmlns:p14="http://schemas.microsoft.com/office/powerpoint/2010/main" val="2561628042"/>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3BBC7-9B42-4E1B-801D-3E5B209763B6}"/>
              </a:ext>
            </a:extLst>
          </p:cNvPr>
          <p:cNvSpPr>
            <a:spLocks noGrp="1"/>
          </p:cNvSpPr>
          <p:nvPr>
            <p:ph idx="1"/>
          </p:nvPr>
        </p:nvSpPr>
        <p:spPr>
          <a:xfrm>
            <a:off x="795130" y="1071485"/>
            <a:ext cx="8348870" cy="6137698"/>
          </a:xfrm>
        </p:spPr>
        <p:txBody>
          <a:bodyPr>
            <a:noAutofit/>
          </a:bodyPr>
          <a:lstStyle/>
          <a:p>
            <a:r>
              <a:rPr lang="en-US" sz="2400" b="1" u="sng" dirty="0" err="1">
                <a:solidFill>
                  <a:srgbClr val="FF0000"/>
                </a:solidFill>
              </a:rPr>
              <a:t>Quan</a:t>
            </a:r>
            <a:r>
              <a:rPr lang="en-US" sz="2400" b="1" u="sng" dirty="0">
                <a:solidFill>
                  <a:srgbClr val="FF0000"/>
                </a:solidFill>
              </a:rPr>
              <a:t> </a:t>
            </a:r>
            <a:r>
              <a:rPr lang="en-US" sz="2400" b="1" u="sng" dirty="0" err="1">
                <a:solidFill>
                  <a:srgbClr val="FF0000"/>
                </a:solidFill>
              </a:rPr>
              <a:t>điểm</a:t>
            </a:r>
            <a:r>
              <a:rPr lang="en-US" sz="2400" b="1" u="sng" dirty="0">
                <a:solidFill>
                  <a:srgbClr val="FF0000"/>
                </a:solidFill>
              </a:rPr>
              <a:t> </a:t>
            </a:r>
            <a:r>
              <a:rPr lang="en-US" sz="2400" b="1" u="sng" dirty="0" err="1">
                <a:solidFill>
                  <a:srgbClr val="FF0000"/>
                </a:solidFill>
              </a:rPr>
              <a:t>chỉ</a:t>
            </a:r>
            <a:r>
              <a:rPr lang="en-US" sz="2400" b="1" u="sng" dirty="0">
                <a:solidFill>
                  <a:srgbClr val="FF0000"/>
                </a:solidFill>
              </a:rPr>
              <a:t> </a:t>
            </a:r>
            <a:r>
              <a:rPr lang="en-US" sz="2400" b="1" u="sng" dirty="0" err="1">
                <a:solidFill>
                  <a:srgbClr val="FF0000"/>
                </a:solidFill>
              </a:rPr>
              <a:t>đạo</a:t>
            </a:r>
            <a:r>
              <a:rPr lang="en-US" sz="2400" b="1" u="sng" dirty="0">
                <a:solidFill>
                  <a:srgbClr val="FF0000"/>
                </a:solidFill>
              </a:rPr>
              <a:t>:</a:t>
            </a:r>
            <a:endParaRPr lang="vi-VN" sz="2400" b="1" u="sng" dirty="0">
              <a:solidFill>
                <a:srgbClr val="FF0000"/>
              </a:solidFill>
            </a:endParaRPr>
          </a:p>
          <a:p>
            <a:pPr marL="0" indent="0" algn="just">
              <a:buNone/>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dậy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mẽ</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yêu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ý </a:t>
            </a:r>
            <a:r>
              <a:rPr lang="en-US" sz="2400" dirty="0" err="1">
                <a:solidFill>
                  <a:srgbClr val="002060"/>
                </a:solidFill>
                <a:latin typeface="Times New Roman" panose="02020603050405020304" pitchFamily="18" charset="0"/>
                <a:cs typeface="Times New Roman" panose="02020603050405020304" pitchFamily="18" charset="0"/>
              </a:rPr>
              <a:t>chí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đoàn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toàn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nước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nghĩa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tổng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thống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nền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Việt</a:t>
            </a:r>
            <a:r>
              <a:rPr lang="en-US" sz="2400" dirty="0">
                <a:solidFill>
                  <a:srgbClr val="002060"/>
                </a:solidFill>
                <a:latin typeface="Times New Roman" panose="02020603050405020304" pitchFamily="18" charset="0"/>
                <a:cs typeface="Times New Roman" panose="02020603050405020304" pitchFamily="18" charset="0"/>
              </a:rPr>
              <a:t> Nam, </a:t>
            </a:r>
            <a:r>
              <a:rPr lang="en-US" sz="2400" dirty="0" err="1">
                <a:solidFill>
                  <a:srgbClr val="002060"/>
                </a:solidFill>
                <a:latin typeface="Times New Roman" panose="02020603050405020304" pitchFamily="18" charset="0"/>
                <a:cs typeface="Times New Roman" panose="02020603050405020304" pitchFamily="18" charset="0"/>
              </a:rPr>
              <a:t>bồi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dưỡng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nâng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lượng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hút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thúc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đẩy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đổi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ứng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dụng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mẽ</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khoa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tựu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nghiệp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tư</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mẽ</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bền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vững</a:t>
            </a:r>
            <a:r>
              <a:rPr lang="en-US" sz="2400" dirty="0">
                <a:solidFill>
                  <a:srgbClr val="002060"/>
                </a:solidFill>
                <a:latin typeface="Times New Roman" panose="02020603050405020304" pitchFamily="18" charset="0"/>
                <a:cs typeface="Times New Roman" panose="02020603050405020304" pitchFamily="18" charset="0"/>
              </a:rPr>
              <a:t>.</a:t>
            </a:r>
            <a:endParaRPr lang="vi-VN" sz="2400"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nêu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cao</a:t>
            </a:r>
            <a:r>
              <a:rPr lang="en-US" sz="2400" dirty="0">
                <a:solidFill>
                  <a:srgbClr val="002060"/>
                </a:solidFill>
                <a:latin typeface="Times New Roman" panose="02020603050405020304" pitchFamily="18" charset="0"/>
                <a:cs typeface="Times New Roman" panose="02020603050405020304" pitchFamily="18" charset="0"/>
              </a:rPr>
              <a:t> ý </a:t>
            </a:r>
            <a:r>
              <a:rPr lang="en-US" sz="2400" dirty="0" err="1">
                <a:solidFill>
                  <a:srgbClr val="002060"/>
                </a:solidFill>
                <a:latin typeface="Times New Roman" panose="02020603050405020304" pitchFamily="18" charset="0"/>
                <a:cs typeface="Times New Roman" panose="02020603050405020304" pitchFamily="18" charset="0"/>
              </a:rPr>
              <a:t>chí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nhập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nâng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hợp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huy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nội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sinh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lực</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trọng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nhất</a:t>
            </a:r>
            <a:r>
              <a:rPr lang="en-US" sz="2400" dirty="0">
                <a:solidFill>
                  <a:srgbClr val="002060"/>
                </a:solidFill>
                <a:latin typeface="Times New Roman" panose="02020603050405020304" pitchFamily="18" charset="0"/>
                <a:cs typeface="Times New Roman" panose="02020603050405020304" pitchFamily="18" charset="0"/>
              </a:rPr>
              <a:t>.</a:t>
            </a:r>
            <a:endParaRPr lang="vi-VN" sz="2400" dirty="0">
              <a:solidFill>
                <a:srgbClr val="002060"/>
              </a:solidFill>
              <a:latin typeface="Times New Roman" panose="02020603050405020304" pitchFamily="18" charset="0"/>
              <a:cs typeface="Times New Roman" panose="02020603050405020304" pitchFamily="18" charset="0"/>
            </a:endParaRPr>
          </a:p>
          <a:p>
            <a:endParaRPr lang="vi-VN" sz="2400"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14037425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3BBC7-9B42-4E1B-801D-3E5B209763B6}"/>
              </a:ext>
            </a:extLst>
          </p:cNvPr>
          <p:cNvSpPr>
            <a:spLocks noGrp="1"/>
          </p:cNvSpPr>
          <p:nvPr>
            <p:ph idx="1"/>
          </p:nvPr>
        </p:nvSpPr>
        <p:spPr>
          <a:xfrm>
            <a:off x="848139" y="898237"/>
            <a:ext cx="8295861" cy="5959763"/>
          </a:xfrm>
        </p:spPr>
        <p:txBody>
          <a:bodyPr>
            <a:noAutofit/>
          </a:bodyPr>
          <a:lstStyle/>
          <a:p>
            <a:pPr algn="just"/>
            <a:r>
              <a:rPr lang="en-US" b="1" u="sng">
                <a:solidFill>
                  <a:srgbClr val="FF0000"/>
                </a:solidFill>
                <a:latin typeface="Times New Roman" panose="02020603050405020304" pitchFamily="18" charset="0"/>
                <a:cs typeface="Times New Roman" panose="02020603050405020304" pitchFamily="18" charset="0"/>
              </a:rPr>
              <a:t>Quan điểm chỉ đạo:</a:t>
            </a:r>
            <a:endParaRPr lang="vi-VN" b="1" u="sng">
              <a:solidFill>
                <a:srgbClr val="FF0000"/>
              </a:solidFill>
              <a:latin typeface="Times New Roman" panose="02020603050405020304" pitchFamily="18" charset="0"/>
              <a:cs typeface="Times New Roman" panose="02020603050405020304" pitchFamily="18" charset="0"/>
            </a:endParaRPr>
          </a:p>
          <a:p>
            <a:pPr marL="0" indent="0" algn="just">
              <a:buNone/>
            </a:pPr>
            <a:r>
              <a:rPr lang="en-US">
                <a:solidFill>
                  <a:srgbClr val="002060"/>
                </a:solidFill>
                <a:latin typeface="Times New Roman" panose="02020603050405020304" pitchFamily="18" charset="0"/>
                <a:cs typeface="Times New Roman" panose="02020603050405020304" pitchFamily="18" charset="0"/>
              </a:rPr>
              <a:t>- Tăng cường xây dựng, chỉnh đốn Đảng, phát huy bản chất giai cấp công nhân của Đảng, nâng cao năng lực lãnh đạo, năng lực cầm quyền và sức chiến đấu của Đảng; xây dựng Đảng và hệ thống chính trị trong sạch, vững mạnh toàn diện, xây dựng Nhà nước tinh gọn, hoạt động hiệu lực, hiệu quả; gắn với tinh giản biên chế, nâng cao chất lượng và cơ cấu lại đội ngũ cán bộ, công chức, viên chức; xây dựng đội ngũ cán bộ, đảng viên, nhất là đội ngũ cán bộ cấp chiến lược, người đứng đầu đủ phẩm chất, năng lực và uy tín, ngang tầm nhiệm vụ, gắn bó mật thiết với nhân dân là những nhân tố có ý nghĩa quyết định thành công sự nghiệp xây dựng, phát triển đất nước và bảo vệ Tổ quốc.</a:t>
            </a:r>
            <a:endParaRPr lang="vi-VN">
              <a:solidFill>
                <a:srgbClr val="002060"/>
              </a:solidFill>
              <a:latin typeface="Times New Roman" panose="02020603050405020304" pitchFamily="18" charset="0"/>
              <a:cs typeface="Times New Roman" panose="02020603050405020304" pitchFamily="18" charset="0"/>
            </a:endParaRPr>
          </a:p>
          <a:p>
            <a:pPr algn="just"/>
            <a:endParaRPr lang="vi-VN" dirty="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968703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3BBC7-9B42-4E1B-801D-3E5B209763B6}"/>
              </a:ext>
            </a:extLst>
          </p:cNvPr>
          <p:cNvSpPr>
            <a:spLocks noGrp="1"/>
          </p:cNvSpPr>
          <p:nvPr>
            <p:ph idx="1"/>
          </p:nvPr>
        </p:nvSpPr>
        <p:spPr>
          <a:xfrm>
            <a:off x="954156" y="1071485"/>
            <a:ext cx="8030818" cy="5130532"/>
          </a:xfrm>
        </p:spPr>
        <p:txBody>
          <a:bodyPr>
            <a:noAutofit/>
          </a:bodyPr>
          <a:lstStyle/>
          <a:p>
            <a:r>
              <a:rPr lang="en-US" b="1" u="sng" dirty="0" err="1">
                <a:solidFill>
                  <a:srgbClr val="FF0000"/>
                </a:solidFill>
              </a:rPr>
              <a:t>Mục</a:t>
            </a:r>
            <a:r>
              <a:rPr lang="en-US" b="1" u="sng" dirty="0">
                <a:solidFill>
                  <a:srgbClr val="FF0000"/>
                </a:solidFill>
              </a:rPr>
              <a:t> </a:t>
            </a:r>
            <a:r>
              <a:rPr lang="en-US" b="1" u="sng" dirty="0" err="1">
                <a:solidFill>
                  <a:srgbClr val="FF0000"/>
                </a:solidFill>
              </a:rPr>
              <a:t>tiêu</a:t>
            </a:r>
            <a:r>
              <a:rPr lang="en-US" b="1" u="sng" dirty="0">
                <a:solidFill>
                  <a:srgbClr val="FF0000"/>
                </a:solidFill>
              </a:rPr>
              <a:t> </a:t>
            </a:r>
            <a:r>
              <a:rPr lang="en-US" b="1" u="sng" dirty="0" err="1">
                <a:solidFill>
                  <a:srgbClr val="FF0000"/>
                </a:solidFill>
              </a:rPr>
              <a:t>cụ</a:t>
            </a:r>
            <a:r>
              <a:rPr lang="en-US" b="1" u="sng" dirty="0">
                <a:solidFill>
                  <a:srgbClr val="FF0000"/>
                </a:solidFill>
              </a:rPr>
              <a:t> </a:t>
            </a:r>
            <a:r>
              <a:rPr lang="en-US" b="1" u="sng" dirty="0" err="1">
                <a:solidFill>
                  <a:srgbClr val="FF0000"/>
                </a:solidFill>
              </a:rPr>
              <a:t>thể</a:t>
            </a:r>
            <a:r>
              <a:rPr lang="en-US" b="1" u="sng" dirty="0">
                <a:solidFill>
                  <a:srgbClr val="FF0000"/>
                </a:solidFill>
              </a:rPr>
              <a:t>:</a:t>
            </a:r>
            <a:endParaRPr lang="vi-VN" b="1" u="sng" dirty="0">
              <a:solidFill>
                <a:srgbClr val="FF0000"/>
              </a:solidFill>
            </a:endParaRPr>
          </a:p>
          <a:p>
            <a:pPr marL="0" indent="0" algn="just">
              <a:buNone/>
            </a:pP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năm</a:t>
            </a:r>
            <a:r>
              <a:rPr lang="en-US" dirty="0">
                <a:solidFill>
                  <a:srgbClr val="002060"/>
                </a:solidFill>
                <a:latin typeface="Times New Roman" panose="02020603050405020304" pitchFamily="18" charset="0"/>
                <a:cs typeface="Times New Roman" panose="02020603050405020304" pitchFamily="18" charset="0"/>
              </a:rPr>
              <a:t> 2025, </a:t>
            </a:r>
            <a:r>
              <a:rPr lang="en-US" dirty="0" err="1">
                <a:solidFill>
                  <a:srgbClr val="002060"/>
                </a:solidFill>
                <a:latin typeface="Times New Roman" panose="02020603050405020304" pitchFamily="18" charset="0"/>
                <a:cs typeface="Times New Roman" panose="02020603050405020304" pitchFamily="18" charset="0"/>
              </a:rPr>
              <a:t>kỷ</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niệm</a:t>
            </a:r>
            <a:r>
              <a:rPr lang="en-US" dirty="0">
                <a:solidFill>
                  <a:srgbClr val="002060"/>
                </a:solidFill>
                <a:latin typeface="Times New Roman" panose="02020603050405020304" pitchFamily="18" charset="0"/>
                <a:cs typeface="Times New Roman" panose="02020603050405020304" pitchFamily="18" charset="0"/>
              </a:rPr>
              <a:t> 50 </a:t>
            </a:r>
            <a:r>
              <a:rPr lang="en-US" dirty="0" err="1">
                <a:solidFill>
                  <a:srgbClr val="002060"/>
                </a:solidFill>
                <a:latin typeface="Times New Roman" panose="02020603050405020304" pitchFamily="18" charset="0"/>
                <a:cs typeface="Times New Roman" panose="02020603050405020304" pitchFamily="18" charset="0"/>
              </a:rPr>
              <a:t>năm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giải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phóng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toàn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miền</a:t>
            </a:r>
            <a:r>
              <a:rPr lang="en-US" dirty="0">
                <a:solidFill>
                  <a:srgbClr val="002060"/>
                </a:solidFill>
                <a:latin typeface="Times New Roman" panose="02020603050405020304" pitchFamily="18" charset="0"/>
                <a:cs typeface="Times New Roman" panose="02020603050405020304" pitchFamily="18" charset="0"/>
              </a:rPr>
              <a:t> Nam, </a:t>
            </a:r>
            <a:r>
              <a:rPr lang="en-US" dirty="0" err="1">
                <a:solidFill>
                  <a:srgbClr val="002060"/>
                </a:solidFill>
                <a:latin typeface="Times New Roman" panose="02020603050405020304" pitchFamily="18" charset="0"/>
                <a:cs typeface="Times New Roman" panose="02020603050405020304" pitchFamily="18" charset="0"/>
              </a:rPr>
              <a:t>thống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nghiệp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theo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hướng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vượt</a:t>
            </a:r>
            <a:r>
              <a:rPr lang="en-US" dirty="0">
                <a:solidFill>
                  <a:srgbClr val="002060"/>
                </a:solidFill>
                <a:latin typeface="Times New Roman" panose="02020603050405020304" pitchFamily="18" charset="0"/>
                <a:cs typeface="Times New Roman" panose="02020603050405020304" pitchFamily="18" charset="0"/>
              </a:rPr>
              <a:t> qua </a:t>
            </a:r>
            <a:r>
              <a:rPr lang="en-US" dirty="0" err="1">
                <a:solidFill>
                  <a:srgbClr val="002060"/>
                </a:solidFill>
                <a:latin typeface="Times New Roman" panose="02020603050405020304" pitchFamily="18" charset="0"/>
                <a:cs typeface="Times New Roman" panose="02020603050405020304" pitchFamily="18" charset="0"/>
              </a:rPr>
              <a:t>mức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thấp</a:t>
            </a:r>
            <a:r>
              <a:rPr lang="en-US" dirty="0">
                <a:solidFill>
                  <a:srgbClr val="002060"/>
                </a:solidFill>
                <a:latin typeface="Times New Roman" panose="02020603050405020304" pitchFamily="18" charset="0"/>
                <a:cs typeface="Times New Roman" panose="02020603050405020304" pitchFamily="18" charset="0"/>
              </a:rPr>
              <a:t>.</a:t>
            </a:r>
            <a:endParaRPr lang="vi-VN"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năm</a:t>
            </a:r>
            <a:r>
              <a:rPr lang="en-US" dirty="0">
                <a:solidFill>
                  <a:srgbClr val="002060"/>
                </a:solidFill>
                <a:latin typeface="Times New Roman" panose="02020603050405020304" pitchFamily="18" charset="0"/>
                <a:cs typeface="Times New Roman" panose="02020603050405020304" pitchFamily="18" charset="0"/>
              </a:rPr>
              <a:t> 2030, </a:t>
            </a:r>
            <a:r>
              <a:rPr lang="en-US" dirty="0" err="1">
                <a:solidFill>
                  <a:srgbClr val="002060"/>
                </a:solidFill>
                <a:latin typeface="Times New Roman" panose="02020603050405020304" pitchFamily="18" charset="0"/>
                <a:cs typeface="Times New Roman" panose="02020603050405020304" pitchFamily="18" charset="0"/>
              </a:rPr>
              <a:t>kỷ</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niệm</a:t>
            </a:r>
            <a:r>
              <a:rPr lang="en-US" dirty="0">
                <a:solidFill>
                  <a:srgbClr val="002060"/>
                </a:solidFill>
                <a:latin typeface="Times New Roman" panose="02020603050405020304" pitchFamily="18" charset="0"/>
                <a:cs typeface="Times New Roman" panose="02020603050405020304" pitchFamily="18" charset="0"/>
              </a:rPr>
              <a:t> 100 </a:t>
            </a:r>
            <a:r>
              <a:rPr lang="en-US" dirty="0" err="1">
                <a:solidFill>
                  <a:srgbClr val="002060"/>
                </a:solidFill>
                <a:latin typeface="Times New Roman" panose="02020603050405020304" pitchFamily="18" charset="0"/>
                <a:cs typeface="Times New Roman" panose="02020603050405020304" pitchFamily="18" charset="0"/>
              </a:rPr>
              <a:t>năm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Đảng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đang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nghiệp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cao</a:t>
            </a:r>
            <a:r>
              <a:rPr lang="en-US" dirty="0">
                <a:solidFill>
                  <a:srgbClr val="002060"/>
                </a:solidFill>
                <a:latin typeface="Times New Roman" panose="02020603050405020304" pitchFamily="18" charset="0"/>
                <a:cs typeface="Times New Roman" panose="02020603050405020304" pitchFamily="18" charset="0"/>
              </a:rPr>
              <a:t>.</a:t>
            </a:r>
            <a:endParaRPr lang="vi-VN" dirty="0">
              <a:solidFill>
                <a:srgbClr val="002060"/>
              </a:solidFill>
              <a:latin typeface="Times New Roman" panose="02020603050405020304" pitchFamily="18" charset="0"/>
              <a:cs typeface="Times New Roman" panose="02020603050405020304" pitchFamily="18" charset="0"/>
            </a:endParaRPr>
          </a:p>
          <a:p>
            <a:pPr marL="0" indent="0" algn="just">
              <a:buNone/>
            </a:pP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năm</a:t>
            </a:r>
            <a:r>
              <a:rPr lang="en-US" dirty="0">
                <a:solidFill>
                  <a:srgbClr val="002060"/>
                </a:solidFill>
                <a:latin typeface="Times New Roman" panose="02020603050405020304" pitchFamily="18" charset="0"/>
                <a:cs typeface="Times New Roman" panose="02020603050405020304" pitchFamily="18" charset="0"/>
              </a:rPr>
              <a:t> 2045, </a:t>
            </a:r>
            <a:r>
              <a:rPr lang="en-US" dirty="0" err="1">
                <a:solidFill>
                  <a:srgbClr val="002060"/>
                </a:solidFill>
                <a:latin typeface="Times New Roman" panose="02020603050405020304" pitchFamily="18" charset="0"/>
                <a:cs typeface="Times New Roman" panose="02020603050405020304" pitchFamily="18" charset="0"/>
              </a:rPr>
              <a:t>kỷ</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niệm</a:t>
            </a:r>
            <a:r>
              <a:rPr lang="en-US" dirty="0">
                <a:solidFill>
                  <a:srgbClr val="002060"/>
                </a:solidFill>
                <a:latin typeface="Times New Roman" panose="02020603050405020304" pitchFamily="18" charset="0"/>
                <a:cs typeface="Times New Roman" panose="02020603050405020304" pitchFamily="18" charset="0"/>
              </a:rPr>
              <a:t> 100 </a:t>
            </a:r>
            <a:r>
              <a:rPr lang="en-US" dirty="0" err="1">
                <a:solidFill>
                  <a:srgbClr val="002060"/>
                </a:solidFill>
                <a:latin typeface="Times New Roman" panose="02020603050405020304" pitchFamily="18" charset="0"/>
                <a:cs typeface="Times New Roman" panose="02020603050405020304" pitchFamily="18" charset="0"/>
              </a:rPr>
              <a:t>năm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Việt</a:t>
            </a:r>
            <a:r>
              <a:rPr lang="en-US" dirty="0">
                <a:solidFill>
                  <a:srgbClr val="002060"/>
                </a:solidFill>
                <a:latin typeface="Times New Roman" panose="02020603050405020304" pitchFamily="18" charset="0"/>
                <a:cs typeface="Times New Roman" panose="02020603050405020304" pitchFamily="18" charset="0"/>
              </a:rPr>
              <a:t> Nam </a:t>
            </a:r>
            <a:r>
              <a:rPr lang="en-US" dirty="0" err="1">
                <a:solidFill>
                  <a:srgbClr val="002060"/>
                </a:solidFill>
                <a:latin typeface="Times New Roman" panose="02020603050405020304" pitchFamily="18" charset="0"/>
                <a:cs typeface="Times New Roman" panose="02020603050405020304" pitchFamily="18" charset="0"/>
              </a:rPr>
              <a:t>Dân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chủ</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Cộng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a:t>
            </a:r>
            <a:r>
              <a:rPr lang="en-US" dirty="0">
                <a:solidFill>
                  <a:srgbClr val="002060"/>
                </a:solidFill>
                <a:latin typeface="Times New Roman" panose="02020603050405020304" pitchFamily="18" charset="0"/>
                <a:cs typeface="Times New Roman" panose="02020603050405020304" pitchFamily="18" charset="0"/>
              </a:rPr>
              <a:t>, nay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Cộng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hội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chủ</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nghĩa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Việt</a:t>
            </a:r>
            <a:r>
              <a:rPr lang="en-US" dirty="0">
                <a:solidFill>
                  <a:srgbClr val="002060"/>
                </a:solidFill>
                <a:latin typeface="Times New Roman" panose="02020603050405020304" pitchFamily="18" charset="0"/>
                <a:cs typeface="Times New Roman" panose="02020603050405020304" pitchFamily="18" charset="0"/>
              </a:rPr>
              <a:t> Nam: </a:t>
            </a:r>
            <a:r>
              <a:rPr lang="en-US" dirty="0" err="1">
                <a:solidFill>
                  <a:srgbClr val="002060"/>
                </a:solidFill>
                <a:latin typeface="Times New Roman" panose="02020603050405020304" pitchFamily="18" charset="0"/>
                <a:cs typeface="Times New Roman" panose="02020603050405020304" pitchFamily="18" charset="0"/>
              </a:rPr>
              <a:t>Trở</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triển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cao</a:t>
            </a:r>
            <a:r>
              <a:rPr lang="en-US" dirty="0">
                <a:solidFill>
                  <a:srgbClr val="002060"/>
                </a:solidFill>
                <a:latin typeface="Times New Roman" panose="02020603050405020304" pitchFamily="18" charset="0"/>
                <a:cs typeface="Times New Roman" panose="02020603050405020304" pitchFamily="18" charset="0"/>
              </a:rPr>
              <a:t>.</a:t>
            </a:r>
            <a:endParaRPr lang="vi-VN" dirty="0">
              <a:solidFill>
                <a:srgbClr val="002060"/>
              </a:solidFill>
              <a:latin typeface="Times New Roman" panose="02020603050405020304" pitchFamily="18" charset="0"/>
              <a:cs typeface="Times New Roman" panose="02020603050405020304" pitchFamily="18" charset="0"/>
            </a:endParaRPr>
          </a:p>
          <a:p>
            <a:pPr marL="0" indent="0">
              <a:buNone/>
            </a:pPr>
            <a:endParaRPr lang="vi-VN"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453845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ết quả hình ảnh cho sáng tạo công nghệ"/>
          <p:cNvPicPr>
            <a:picLocks noChangeAspect="1" noChangeArrowheads="1"/>
          </p:cNvPicPr>
          <p:nvPr/>
        </p:nvPicPr>
        <p:blipFill rotWithShape="1">
          <a:blip r:embed="rId2">
            <a:extLst>
              <a:ext uri="{28A0092B-C50C-407E-A947-70E740481C1C}">
                <a14:useLocalDpi xmlns:a14="http://schemas.microsoft.com/office/drawing/2010/main" val="0"/>
              </a:ext>
            </a:extLst>
          </a:blip>
          <a:srcRect t="10120"/>
          <a:stretch/>
        </p:blipFill>
        <p:spPr bwMode="auto">
          <a:xfrm>
            <a:off x="283949" y="1723429"/>
            <a:ext cx="3217161" cy="218182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4294967295"/>
          </p:nvPr>
        </p:nvSpPr>
        <p:spPr>
          <a:xfrm>
            <a:off x="3619501" y="1762125"/>
            <a:ext cx="5286374" cy="1775828"/>
          </a:xfrm>
        </p:spPr>
        <p:txBody>
          <a:bodyPr>
            <a:noAutofit/>
          </a:bodyPr>
          <a:lstStyle/>
          <a:p>
            <a:pPr algn="just"/>
            <a:r>
              <a:rPr lang="en-GB" sz="2000" b="1" dirty="0" err="1">
                <a:solidFill>
                  <a:srgbClr val="FF3300"/>
                </a:solidFill>
                <a:latin typeface="Times New Roman" pitchFamily="18" charset="0"/>
                <a:cs typeface="Times New Roman" pitchFamily="18" charset="0"/>
              </a:rPr>
              <a:t>Trong</a:t>
            </a:r>
            <a:r>
              <a:rPr lang="en-GB" sz="2000" b="1" dirty="0">
                <a:solidFill>
                  <a:srgbClr val="FF3300"/>
                </a:solidFill>
                <a:latin typeface="Times New Roman" pitchFamily="18" charset="0"/>
                <a:cs typeface="Times New Roman" pitchFamily="18" charset="0"/>
              </a:rPr>
              <a:t> 5 </a:t>
            </a:r>
            <a:r>
              <a:rPr lang="en-GB" sz="2000" b="1" dirty="0" err="1">
                <a:solidFill>
                  <a:srgbClr val="FF3300"/>
                </a:solidFill>
                <a:latin typeface="Times New Roman" pitchFamily="18" charset="0"/>
                <a:cs typeface="Times New Roman" pitchFamily="18" charset="0"/>
              </a:rPr>
              <a:t>năm</a:t>
            </a:r>
            <a:r>
              <a:rPr lang="en-GB" sz="2000" b="1" dirty="0">
                <a:solidFill>
                  <a:srgbClr val="FF3300"/>
                </a:solidFill>
                <a:latin typeface="Times New Roman" pitchFamily="18" charset="0"/>
                <a:cs typeface="Times New Roman" pitchFamily="18" charset="0"/>
              </a:rPr>
              <a:t> </a:t>
            </a:r>
            <a:r>
              <a:rPr lang="en-GB" sz="2000" b="1" dirty="0" err="1">
                <a:solidFill>
                  <a:srgbClr val="FF3300"/>
                </a:solidFill>
                <a:latin typeface="Times New Roman" pitchFamily="18" charset="0"/>
                <a:cs typeface="Times New Roman" pitchFamily="18" charset="0"/>
              </a:rPr>
              <a:t>tạo</a:t>
            </a:r>
            <a:r>
              <a:rPr lang="en-GB" sz="2000" b="1" dirty="0">
                <a:solidFill>
                  <a:srgbClr val="FF3300"/>
                </a:solidFill>
                <a:latin typeface="Times New Roman" pitchFamily="18" charset="0"/>
                <a:cs typeface="Times New Roman" pitchFamily="18" charset="0"/>
              </a:rPr>
              <a:t> </a:t>
            </a:r>
            <a:r>
              <a:rPr lang="en-GB" sz="2000" b="1" dirty="0" err="1">
                <a:solidFill>
                  <a:srgbClr val="FF3300"/>
                </a:solidFill>
                <a:latin typeface="Times New Roman" pitchFamily="18" charset="0"/>
                <a:cs typeface="Times New Roman" pitchFamily="18" charset="0"/>
              </a:rPr>
              <a:t>ra</a:t>
            </a:r>
            <a:r>
              <a:rPr lang="en-GB" sz="2000" b="1" dirty="0">
                <a:solidFill>
                  <a:srgbClr val="FF3300"/>
                </a:solidFill>
                <a:latin typeface="Times New Roman" pitchFamily="18" charset="0"/>
                <a:cs typeface="Times New Roman" pitchFamily="18" charset="0"/>
              </a:rPr>
              <a:t> 1.300 </a:t>
            </a:r>
            <a:r>
              <a:rPr lang="en-GB" sz="2000" b="1" dirty="0" err="1">
                <a:solidFill>
                  <a:srgbClr val="FF3300"/>
                </a:solidFill>
                <a:latin typeface="Times New Roman" pitchFamily="18" charset="0"/>
                <a:cs typeface="Times New Roman" pitchFamily="18" charset="0"/>
              </a:rPr>
              <a:t>tỷ</a:t>
            </a:r>
            <a:r>
              <a:rPr lang="en-GB" sz="2000" b="1" dirty="0">
                <a:solidFill>
                  <a:srgbClr val="FF3300"/>
                </a:solidFill>
                <a:latin typeface="Times New Roman" pitchFamily="18" charset="0"/>
                <a:cs typeface="Times New Roman" pitchFamily="18" charset="0"/>
              </a:rPr>
              <a:t> USD</a:t>
            </a:r>
            <a:r>
              <a:rPr lang="vi-VN" sz="2000" b="1" dirty="0">
                <a:solidFill>
                  <a:srgbClr val="FF3300"/>
                </a:solidFill>
                <a:latin typeface="Times New Roman" pitchFamily="18" charset="0"/>
                <a:cs typeface="Times New Roman" pitchFamily="18" charset="0"/>
              </a:rPr>
              <a:t> </a:t>
            </a:r>
            <a:endParaRPr lang="en-US" sz="2000" b="1" dirty="0">
              <a:solidFill>
                <a:srgbClr val="FF3300"/>
              </a:solidFill>
              <a:latin typeface="Times New Roman" pitchFamily="18" charset="0"/>
              <a:cs typeface="Times New Roman" pitchFamily="18" charset="0"/>
            </a:endParaRPr>
          </a:p>
          <a:p>
            <a:pPr marL="0" indent="0" algn="r">
              <a:buNone/>
            </a:pPr>
            <a:r>
              <a:rPr lang="en-US" sz="2000" dirty="0" err="1">
                <a:latin typeface="Times New Roman" pitchFamily="18" charset="0"/>
                <a:cs typeface="Times New Roman" pitchFamily="18" charset="0"/>
              </a:rPr>
              <a:t>Tăng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trưởng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năm</a:t>
            </a:r>
            <a:r>
              <a:rPr lang="en-US" sz="2000" dirty="0">
                <a:latin typeface="Times New Roman" pitchFamily="18" charset="0"/>
                <a:cs typeface="Times New Roman" pitchFamily="18" charset="0"/>
              </a:rPr>
              <a:t>: </a:t>
            </a:r>
            <a:r>
              <a:rPr lang="en-GB" sz="2000" dirty="0">
                <a:latin typeface="Times New Roman" pitchFamily="18" charset="0"/>
                <a:cs typeface="Times New Roman" pitchFamily="18" charset="0"/>
              </a:rPr>
              <a:t> </a:t>
            </a:r>
            <a:r>
              <a:rPr lang="en-GB" sz="2000" b="1" dirty="0">
                <a:solidFill>
                  <a:srgbClr val="FF0000"/>
                </a:solidFill>
                <a:latin typeface="Times New Roman" pitchFamily="18" charset="0"/>
                <a:cs typeface="Times New Roman" pitchFamily="18" charset="0"/>
              </a:rPr>
              <a:t>5.99%</a:t>
            </a:r>
            <a:r>
              <a:rPr lang="vi-VN"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pPr marL="0" indent="0" algn="r">
              <a:buNone/>
            </a:pPr>
            <a:endParaRPr lang="en-US" sz="2000" dirty="0">
              <a:latin typeface="Times New Roman" pitchFamily="18" charset="0"/>
              <a:cs typeface="Times New Roman" pitchFamily="18" charset="0"/>
            </a:endParaRPr>
          </a:p>
        </p:txBody>
      </p:sp>
      <p:pic>
        <p:nvPicPr>
          <p:cNvPr id="12292" name="Picture 4" descr="Kết quả hình ảnh cho nghiên cứu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249" y="3642186"/>
            <a:ext cx="2516654" cy="21680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1500" y="4274345"/>
            <a:ext cx="5299943" cy="1234947"/>
          </a:xfrm>
          <a:prstGeom prst="rect">
            <a:avLst/>
          </a:prstGeom>
        </p:spPr>
        <p:txBody>
          <a:bodyPr wrap="square" lIns="57144" tIns="28572" rIns="57144" bIns="28572">
            <a:spAutoFit/>
          </a:bodyPr>
          <a:lstStyle/>
          <a:p>
            <a:pPr marL="306111" indent="-306111" algn="just">
              <a:spcBef>
                <a:spcPct val="20000"/>
              </a:spcBef>
              <a:buFont typeface="Arial" pitchFamily="34" charset="0"/>
              <a:buChar char="•"/>
            </a:pPr>
            <a:r>
              <a:rPr lang="en-US" sz="2250" b="1" dirty="0" err="1">
                <a:solidFill>
                  <a:srgbClr val="FF3300"/>
                </a:solidFill>
                <a:latin typeface="Times New Roman" panose="02020603050405020304" pitchFamily="18" charset="0"/>
                <a:cs typeface="Times New Roman" panose="02020603050405020304" pitchFamily="18" charset="0"/>
              </a:rPr>
              <a:t>Tổng</a:t>
            </a:r>
            <a:r>
              <a:rPr lang="en-US" sz="2250" b="1" dirty="0">
                <a:solidFill>
                  <a:srgbClr val="FF3300"/>
                </a:solidFill>
                <a:latin typeface="Times New Roman" panose="02020603050405020304" pitchFamily="18" charset="0"/>
                <a:cs typeface="Times New Roman" panose="02020603050405020304" pitchFamily="18" charset="0"/>
              </a:rPr>
              <a:t> </a:t>
            </a:r>
            <a:r>
              <a:rPr lang="en-US" sz="2250" b="1" dirty="0" err="1">
                <a:solidFill>
                  <a:srgbClr val="FF3300"/>
                </a:solidFill>
                <a:latin typeface="Times New Roman" panose="02020603050405020304" pitchFamily="18" charset="0"/>
                <a:cs typeface="Times New Roman" panose="02020603050405020304" pitchFamily="18" charset="0"/>
              </a:rPr>
              <a:t>kim</a:t>
            </a:r>
            <a:r>
              <a:rPr lang="en-US" sz="2250" b="1" dirty="0">
                <a:solidFill>
                  <a:srgbClr val="FF3300"/>
                </a:solidFill>
                <a:latin typeface="Times New Roman" panose="02020603050405020304" pitchFamily="18" charset="0"/>
                <a:cs typeface="Times New Roman" panose="02020603050405020304" pitchFamily="18" charset="0"/>
              </a:rPr>
              <a:t> </a:t>
            </a:r>
            <a:r>
              <a:rPr lang="en-US" sz="2250" b="1" dirty="0" err="1">
                <a:solidFill>
                  <a:srgbClr val="FF3300"/>
                </a:solidFill>
                <a:latin typeface="Times New Roman" panose="02020603050405020304" pitchFamily="18" charset="0"/>
                <a:cs typeface="Times New Roman" panose="02020603050405020304" pitchFamily="18" charset="0"/>
              </a:rPr>
              <a:t>ngạch</a:t>
            </a:r>
            <a:r>
              <a:rPr lang="en-US" sz="2250" b="1" dirty="0">
                <a:solidFill>
                  <a:srgbClr val="FF3300"/>
                </a:solidFill>
                <a:latin typeface="Times New Roman" panose="02020603050405020304" pitchFamily="18" charset="0"/>
                <a:cs typeface="Times New Roman" panose="02020603050405020304" pitchFamily="18" charset="0"/>
              </a:rPr>
              <a:t> </a:t>
            </a:r>
            <a:r>
              <a:rPr lang="en-US" sz="2250" b="1" dirty="0" err="1">
                <a:solidFill>
                  <a:srgbClr val="FF3300"/>
                </a:solidFill>
                <a:latin typeface="Times New Roman" panose="02020603050405020304" pitchFamily="18" charset="0"/>
                <a:cs typeface="Times New Roman" panose="02020603050405020304" pitchFamily="18" charset="0"/>
              </a:rPr>
              <a:t>xuất</a:t>
            </a:r>
            <a:r>
              <a:rPr lang="en-US" sz="2250" b="1" dirty="0">
                <a:solidFill>
                  <a:srgbClr val="FF3300"/>
                </a:solidFill>
                <a:latin typeface="Times New Roman" panose="02020603050405020304" pitchFamily="18" charset="0"/>
                <a:cs typeface="Times New Roman" panose="02020603050405020304" pitchFamily="18" charset="0"/>
              </a:rPr>
              <a:t> </a:t>
            </a:r>
            <a:r>
              <a:rPr lang="en-US" sz="2250" b="1" dirty="0" err="1">
                <a:solidFill>
                  <a:srgbClr val="FF3300"/>
                </a:solidFill>
                <a:latin typeface="Times New Roman" panose="02020603050405020304" pitchFamily="18" charset="0"/>
                <a:cs typeface="Times New Roman" panose="02020603050405020304" pitchFamily="18" charset="0"/>
              </a:rPr>
              <a:t>khẩu</a:t>
            </a:r>
            <a:r>
              <a:rPr lang="en-US" sz="2250" b="1" dirty="0">
                <a:solidFill>
                  <a:srgbClr val="FF3300"/>
                </a:solidFill>
                <a:latin typeface="Times New Roman" panose="02020603050405020304" pitchFamily="18" charset="0"/>
                <a:cs typeface="Times New Roman" panose="02020603050405020304" pitchFamily="18" charset="0"/>
              </a:rPr>
              <a:t>:</a:t>
            </a:r>
            <a:r>
              <a:rPr lang="vi-VN" sz="2250" b="1" dirty="0">
                <a:solidFill>
                  <a:srgbClr val="FF3300"/>
                </a:solidFill>
                <a:latin typeface="Times New Roman" panose="02020603050405020304" pitchFamily="18" charset="0"/>
                <a:cs typeface="Times New Roman" panose="02020603050405020304" pitchFamily="18" charset="0"/>
              </a:rPr>
              <a:t> </a:t>
            </a:r>
            <a:endParaRPr lang="en-US" sz="2250" b="1" dirty="0">
              <a:solidFill>
                <a:srgbClr val="FF3300"/>
              </a:solidFill>
              <a:latin typeface="Times New Roman" panose="02020603050405020304" pitchFamily="18" charset="0"/>
              <a:cs typeface="Times New Roman" panose="02020603050405020304" pitchFamily="18" charset="0"/>
            </a:endParaRPr>
          </a:p>
          <a:p>
            <a:pPr lvl="0" algn="just">
              <a:spcBef>
                <a:spcPct val="20000"/>
              </a:spcBef>
            </a:pPr>
            <a:r>
              <a:rPr lang="en-US" sz="2250" dirty="0">
                <a:solidFill>
                  <a:prstClr val="black"/>
                </a:solidFill>
                <a:latin typeface="Times New Roman" panose="02020603050405020304" pitchFamily="18" charset="0"/>
                <a:cs typeface="Times New Roman" panose="02020603050405020304" pitchFamily="18" charset="0"/>
              </a:rPr>
              <a:t>         2016: </a:t>
            </a:r>
            <a:r>
              <a:rPr lang="en-US" sz="2250" b="1" dirty="0">
                <a:solidFill>
                  <a:srgbClr val="FF0000"/>
                </a:solidFill>
                <a:latin typeface="Times New Roman" panose="02020603050405020304" pitchFamily="18" charset="0"/>
                <a:cs typeface="Times New Roman" panose="02020603050405020304" pitchFamily="18" charset="0"/>
              </a:rPr>
              <a:t>349 </a:t>
            </a:r>
            <a:r>
              <a:rPr lang="en-US" sz="2250" b="1" dirty="0" err="1">
                <a:solidFill>
                  <a:srgbClr val="FF0000"/>
                </a:solidFill>
                <a:latin typeface="Times New Roman" panose="02020603050405020304" pitchFamily="18" charset="0"/>
                <a:cs typeface="Times New Roman" panose="02020603050405020304" pitchFamily="18" charset="0"/>
              </a:rPr>
              <a:t>tỷ</a:t>
            </a:r>
            <a:r>
              <a:rPr lang="en-US" sz="2250" b="1" dirty="0">
                <a:solidFill>
                  <a:srgbClr val="FF0000"/>
                </a:solidFill>
                <a:latin typeface="Times New Roman" panose="02020603050405020304" pitchFamily="18" charset="0"/>
                <a:cs typeface="Times New Roman" panose="02020603050405020304" pitchFamily="18" charset="0"/>
              </a:rPr>
              <a:t> USD</a:t>
            </a:r>
          </a:p>
          <a:p>
            <a:pPr lvl="0" algn="r">
              <a:spcBef>
                <a:spcPct val="20000"/>
              </a:spcBef>
            </a:pPr>
            <a:r>
              <a:rPr lang="en-US" sz="2250" dirty="0">
                <a:solidFill>
                  <a:prstClr val="black"/>
                </a:solidFill>
                <a:latin typeface="Times New Roman" panose="02020603050405020304" pitchFamily="18" charset="0"/>
                <a:cs typeface="Times New Roman" panose="02020603050405020304" pitchFamily="18" charset="0"/>
              </a:rPr>
              <a:t>2020: </a:t>
            </a:r>
            <a:r>
              <a:rPr lang="en-US" sz="2250" b="1" dirty="0">
                <a:solidFill>
                  <a:srgbClr val="FF0000"/>
                </a:solidFill>
                <a:latin typeface="Times New Roman" panose="02020603050405020304" pitchFamily="18" charset="0"/>
                <a:cs typeface="Times New Roman" panose="02020603050405020304" pitchFamily="18" charset="0"/>
              </a:rPr>
              <a:t>545 </a:t>
            </a:r>
            <a:r>
              <a:rPr lang="en-US" sz="2250" b="1" dirty="0" err="1">
                <a:solidFill>
                  <a:srgbClr val="FF0000"/>
                </a:solidFill>
                <a:latin typeface="Times New Roman" panose="02020603050405020304" pitchFamily="18" charset="0"/>
                <a:cs typeface="Times New Roman" panose="02020603050405020304" pitchFamily="18" charset="0"/>
              </a:rPr>
              <a:t>tỷ</a:t>
            </a:r>
            <a:r>
              <a:rPr lang="en-US" sz="2250" b="1" dirty="0">
                <a:solidFill>
                  <a:srgbClr val="FF0000"/>
                </a:solidFill>
                <a:latin typeface="Times New Roman" panose="02020603050405020304" pitchFamily="18" charset="0"/>
                <a:cs typeface="Times New Roman" panose="02020603050405020304" pitchFamily="18" charset="0"/>
              </a:rPr>
              <a:t> USD</a:t>
            </a:r>
            <a:endParaRPr lang="en-GB" sz="225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44137" y="300446"/>
            <a:ext cx="8604614" cy="981032"/>
          </a:xfrm>
          <a:prstGeom prst="rect">
            <a:avLst/>
          </a:prstGeom>
        </p:spPr>
        <p:txBody>
          <a:bodyPr wrap="square" lIns="57144" tIns="28572" rIns="57144" bIns="28572">
            <a:spAutoFit/>
          </a:bodyPr>
          <a:lstStyle/>
          <a:p>
            <a:r>
              <a:rPr lang="en-US" sz="3000" b="1" dirty="0">
                <a:solidFill>
                  <a:srgbClr val="FF0000"/>
                </a:solidFill>
                <a:latin typeface="Times New Roman" pitchFamily="18" charset="0"/>
                <a:cs typeface="Times New Roman" pitchFamily="18" charset="0"/>
              </a:rPr>
              <a:t>DẤU ẤN KINH TẾ - XÃ HỘI CHÍNH PHỦ NHIỆM KỲ 2016-2021</a:t>
            </a:r>
          </a:p>
        </p:txBody>
      </p:sp>
    </p:spTree>
    <p:extLst>
      <p:ext uri="{BB962C8B-B14F-4D97-AF65-F5344CB8AC3E}">
        <p14:creationId xmlns:p14="http://schemas.microsoft.com/office/powerpoint/2010/main" val="15678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500"/>
                                        <p:tgtEl>
                                          <p:spTgt spid="6">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down)">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wipe(down)">
                                      <p:cBhvr>
                                        <p:cTn id="21"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0948BB2-8B62-4826-9A95-374871536846}"/>
              </a:ext>
            </a:extLst>
          </p:cNvPr>
          <p:cNvSpPr txBox="1">
            <a:spLocks noChangeArrowheads="1"/>
          </p:cNvSpPr>
          <p:nvPr/>
        </p:nvSpPr>
        <p:spPr>
          <a:xfrm>
            <a:off x="0" y="174978"/>
            <a:ext cx="7038109" cy="682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endParaRPr lang="en-US" altLang="vi-VN" dirty="0">
              <a:solidFill>
                <a:schemeClr val="bg1"/>
              </a:solidFill>
            </a:endParaRPr>
          </a:p>
        </p:txBody>
      </p:sp>
      <p:sp>
        <p:nvSpPr>
          <p:cNvPr id="6" name="Rectangle 3">
            <a:extLst>
              <a:ext uri="{FF2B5EF4-FFF2-40B4-BE49-F238E27FC236}">
                <a16:creationId xmlns:a16="http://schemas.microsoft.com/office/drawing/2014/main" id="{FD21E830-0199-4592-BA12-3CCF05966D8B}"/>
              </a:ext>
            </a:extLst>
          </p:cNvPr>
          <p:cNvSpPr txBox="1">
            <a:spLocks noChangeArrowheads="1"/>
          </p:cNvSpPr>
          <p:nvPr/>
        </p:nvSpPr>
        <p:spPr>
          <a:xfrm>
            <a:off x="5937956" y="956733"/>
            <a:ext cx="2630311" cy="42051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en-US" altLang="vi-VN" sz="3000" b="1">
                <a:solidFill>
                  <a:srgbClr val="FF0000"/>
                </a:solidFill>
                <a:latin typeface="Times New Roman" panose="02020603050405020304" pitchFamily="18" charset="0"/>
                <a:cs typeface="Times New Roman" panose="02020603050405020304" pitchFamily="18" charset="0"/>
              </a:rPr>
              <a:t>Về kinh </a:t>
            </a:r>
            <a:r>
              <a:rPr lang="en-US" altLang="vi-VN" sz="3000" b="1" dirty="0" err="1">
                <a:solidFill>
                  <a:srgbClr val="FF0000"/>
                </a:solidFill>
                <a:latin typeface="Times New Roman" panose="02020603050405020304" pitchFamily="18" charset="0"/>
                <a:cs typeface="Times New Roman" panose="02020603050405020304" pitchFamily="18" charset="0"/>
              </a:rPr>
              <a:t>tế</a:t>
            </a:r>
            <a:endParaRPr lang="en-US" altLang="vi-VN" sz="3000" b="1" dirty="0">
              <a:solidFill>
                <a:srgbClr val="FF0000"/>
              </a:solidFill>
              <a:latin typeface="Times New Roman" panose="02020603050405020304" pitchFamily="18" charset="0"/>
              <a:cs typeface="Times New Roman" panose="02020603050405020304" pitchFamily="18" charset="0"/>
            </a:endParaRPr>
          </a:p>
          <a:p>
            <a:pPr algn="just">
              <a:buFontTx/>
              <a:buNone/>
            </a:pPr>
            <a:endParaRPr lang="en-US" altLang="vi-VN" dirty="0">
              <a:solidFill>
                <a:srgbClr val="FF0000"/>
              </a:solidFill>
            </a:endParaRPr>
          </a:p>
        </p:txBody>
      </p:sp>
      <p:sp>
        <p:nvSpPr>
          <p:cNvPr id="7" name="Title 1">
            <a:extLst>
              <a:ext uri="{FF2B5EF4-FFF2-40B4-BE49-F238E27FC236}">
                <a16:creationId xmlns:a16="http://schemas.microsoft.com/office/drawing/2014/main" id="{2D5842AD-24F4-433C-A68D-CF6D1079E07A}"/>
              </a:ext>
            </a:extLst>
          </p:cNvPr>
          <p:cNvSpPr>
            <a:spLocks noGrp="1"/>
          </p:cNvSpPr>
          <p:nvPr>
            <p:ph type="title"/>
          </p:nvPr>
        </p:nvSpPr>
        <p:spPr>
          <a:xfrm>
            <a:off x="101601" y="0"/>
            <a:ext cx="6736522" cy="846667"/>
          </a:xfrm>
        </p:spPr>
        <p:txBody>
          <a:bodyPr>
            <a:noAutofit/>
          </a:bodyPr>
          <a:lstStyle/>
          <a:p>
            <a:r>
              <a:rPr lang="en-US" sz="2800" b="1">
                <a:solidFill>
                  <a:schemeClr val="bg1"/>
                </a:solidFill>
                <a:latin typeface="Times New Roman" panose="02020603050405020304" pitchFamily="18" charset="0"/>
                <a:cs typeface="Times New Roman" panose="02020603050405020304" pitchFamily="18" charset="0"/>
              </a:rPr>
              <a:t>Định hướng các chỉ tiêu chủ yếu về phát triển kinh tế - xã hội 5 năm 2021 - 2025:</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A2CE314-7A20-4EBE-9CF3-B81C0AE6C629}"/>
              </a:ext>
            </a:extLst>
          </p:cNvPr>
          <p:cNvSpPr/>
          <p:nvPr/>
        </p:nvSpPr>
        <p:spPr>
          <a:xfrm>
            <a:off x="205409" y="1035510"/>
            <a:ext cx="5594500" cy="5693866"/>
          </a:xfrm>
          <a:prstGeom prst="rect">
            <a:avLst/>
          </a:prstGeom>
        </p:spPr>
        <p:txBody>
          <a:bodyPr wrap="square">
            <a:spAutoFit/>
          </a:bodyPr>
          <a:lstStyle/>
          <a:p>
            <a:pPr algn="just"/>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Tốc</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(GDP)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5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6,5 - 7%/</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2025, GDP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4.700 - 5.000 USD.</a:t>
            </a:r>
          </a:p>
          <a:p>
            <a:pPr algn="just"/>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góp</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(TFP)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45%.</a:t>
            </a:r>
          </a:p>
          <a:p>
            <a:pPr algn="just"/>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Tốc</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lao</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xã</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6,5%/</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Tỉ</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lệ</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hoá</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45%.</a:t>
            </a:r>
          </a:p>
          <a:p>
            <a:pPr algn="just"/>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(6).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Tỉ</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GDP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25%.</a:t>
            </a:r>
          </a:p>
          <a:p>
            <a:pPr algn="just"/>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(7).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20% GDP.</a:t>
            </a:r>
            <a:endParaRPr lang="vi-VN" sz="2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Việt Nam là nền kinh tế duy nhất ở Đông Nam Á tăng trưởng dương năm 2020">
            <a:extLst>
              <a:ext uri="{FF2B5EF4-FFF2-40B4-BE49-F238E27FC236}">
                <a16:creationId xmlns:a16="http://schemas.microsoft.com/office/drawing/2014/main" id="{3EC01BB5-1BEC-4EB4-AB77-2585F4179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909" y="1603069"/>
            <a:ext cx="3138682" cy="455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071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0948BB2-8B62-4826-9A95-374871536846}"/>
              </a:ext>
            </a:extLst>
          </p:cNvPr>
          <p:cNvSpPr txBox="1">
            <a:spLocks noChangeArrowheads="1"/>
          </p:cNvSpPr>
          <p:nvPr/>
        </p:nvSpPr>
        <p:spPr>
          <a:xfrm>
            <a:off x="0" y="174978"/>
            <a:ext cx="7038109" cy="682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endParaRPr lang="en-US" altLang="vi-VN" dirty="0">
              <a:solidFill>
                <a:schemeClr val="bg1"/>
              </a:solidFill>
            </a:endParaRPr>
          </a:p>
        </p:txBody>
      </p:sp>
      <p:sp>
        <p:nvSpPr>
          <p:cNvPr id="6" name="Rectangle 3">
            <a:extLst>
              <a:ext uri="{FF2B5EF4-FFF2-40B4-BE49-F238E27FC236}">
                <a16:creationId xmlns:a16="http://schemas.microsoft.com/office/drawing/2014/main" id="{FD21E830-0199-4592-BA12-3CCF05966D8B}"/>
              </a:ext>
            </a:extLst>
          </p:cNvPr>
          <p:cNvSpPr txBox="1">
            <a:spLocks noChangeArrowheads="1"/>
          </p:cNvSpPr>
          <p:nvPr/>
        </p:nvSpPr>
        <p:spPr>
          <a:xfrm>
            <a:off x="5937956" y="956733"/>
            <a:ext cx="2630311" cy="42051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en-US" altLang="vi-VN" sz="3000" b="1">
                <a:solidFill>
                  <a:srgbClr val="FF0000"/>
                </a:solidFill>
                <a:latin typeface="Times New Roman" panose="02020603050405020304" pitchFamily="18" charset="0"/>
                <a:cs typeface="Times New Roman" panose="02020603050405020304" pitchFamily="18" charset="0"/>
              </a:rPr>
              <a:t>Về xã hội </a:t>
            </a:r>
            <a:endParaRPr lang="en-US" altLang="vi-VN" sz="3000" b="1" dirty="0">
              <a:solidFill>
                <a:srgbClr val="FF0000"/>
              </a:solidFill>
              <a:latin typeface="Times New Roman" panose="02020603050405020304" pitchFamily="18" charset="0"/>
              <a:cs typeface="Times New Roman" panose="02020603050405020304" pitchFamily="18" charset="0"/>
            </a:endParaRPr>
          </a:p>
          <a:p>
            <a:pPr algn="just">
              <a:buFontTx/>
              <a:buNone/>
            </a:pPr>
            <a:endParaRPr lang="en-US" altLang="vi-VN" dirty="0">
              <a:solidFill>
                <a:srgbClr val="FF0000"/>
              </a:solidFill>
            </a:endParaRPr>
          </a:p>
        </p:txBody>
      </p:sp>
      <p:sp>
        <p:nvSpPr>
          <p:cNvPr id="7" name="Title 1">
            <a:extLst>
              <a:ext uri="{FF2B5EF4-FFF2-40B4-BE49-F238E27FC236}">
                <a16:creationId xmlns:a16="http://schemas.microsoft.com/office/drawing/2014/main" id="{2D5842AD-24F4-433C-A68D-CF6D1079E07A}"/>
              </a:ext>
            </a:extLst>
          </p:cNvPr>
          <p:cNvSpPr>
            <a:spLocks noGrp="1"/>
          </p:cNvSpPr>
          <p:nvPr>
            <p:ph type="title"/>
          </p:nvPr>
        </p:nvSpPr>
        <p:spPr>
          <a:xfrm>
            <a:off x="101601" y="0"/>
            <a:ext cx="6736522" cy="846667"/>
          </a:xfrm>
        </p:spPr>
        <p:txBody>
          <a:bodyPr>
            <a:noAutofit/>
          </a:bodyPr>
          <a:lstStyle/>
          <a:p>
            <a:r>
              <a:rPr lang="en-US" sz="2800" b="1">
                <a:solidFill>
                  <a:schemeClr val="bg1"/>
                </a:solidFill>
                <a:latin typeface="Times New Roman" panose="02020603050405020304" pitchFamily="18" charset="0"/>
                <a:cs typeface="Times New Roman" panose="02020603050405020304" pitchFamily="18" charset="0"/>
              </a:rPr>
              <a:t>Định hướng các chỉ tiêu chủ yếu về phát triển kinh tế - xã hội 5 năm 2021 - 2025:</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A2CE314-7A20-4EBE-9CF3-B81C0AE6C629}"/>
              </a:ext>
            </a:extLst>
          </p:cNvPr>
          <p:cNvSpPr/>
          <p:nvPr/>
        </p:nvSpPr>
        <p:spPr>
          <a:xfrm>
            <a:off x="101600" y="857956"/>
            <a:ext cx="5476239" cy="6894195"/>
          </a:xfrm>
          <a:prstGeom prst="rect">
            <a:avLst/>
          </a:prstGeom>
        </p:spPr>
        <p:txBody>
          <a:bodyPr wrap="square">
            <a:spAutoFit/>
          </a:bodyPr>
          <a:lstStyle/>
          <a:p>
            <a:pPr algn="just"/>
            <a:r>
              <a:rPr lang="en-US" sz="2600" dirty="0">
                <a:solidFill>
                  <a:srgbClr val="002060"/>
                </a:solidFill>
                <a:latin typeface="Times New Roman" panose="02020603050405020304" pitchFamily="18" charset="0"/>
                <a:cs typeface="Times New Roman" panose="02020603050405020304" pitchFamily="18" charset="0"/>
              </a:rPr>
              <a:t>(1).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trọng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lao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động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nông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nghiệp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trong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tổng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lao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động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xã</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hội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khoảng</a:t>
            </a:r>
            <a:r>
              <a:rPr lang="en-US" sz="2600" dirty="0">
                <a:solidFill>
                  <a:srgbClr val="002060"/>
                </a:solidFill>
                <a:latin typeface="Times New Roman" panose="02020603050405020304" pitchFamily="18" charset="0"/>
                <a:cs typeface="Times New Roman" panose="02020603050405020304" pitchFamily="18" charset="0"/>
              </a:rPr>
              <a:t> 25%.</a:t>
            </a:r>
          </a:p>
          <a:p>
            <a:pPr algn="just"/>
            <a:r>
              <a:rPr lang="en-US" sz="2600" dirty="0">
                <a:solidFill>
                  <a:srgbClr val="002060"/>
                </a:solidFill>
                <a:latin typeface="Times New Roman" panose="02020603050405020304" pitchFamily="18" charset="0"/>
                <a:cs typeface="Times New Roman" panose="02020603050405020304" pitchFamily="18" charset="0"/>
              </a:rPr>
              <a:t>(2).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lao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động</a:t>
            </a:r>
            <a:r>
              <a:rPr lang="en-US" sz="2600" dirty="0">
                <a:solidFill>
                  <a:srgbClr val="002060"/>
                </a:solidFill>
                <a:latin typeface="Times New Roman" panose="02020603050405020304" pitchFamily="18" charset="0"/>
                <a:cs typeface="Times New Roman" panose="02020603050405020304" pitchFamily="18" charset="0"/>
              </a:rPr>
              <a:t> qua </a:t>
            </a:r>
            <a:r>
              <a:rPr lang="en-US" sz="2600" dirty="0" err="1">
                <a:solidFill>
                  <a:srgbClr val="002060"/>
                </a:solidFill>
                <a:latin typeface="Times New Roman" panose="02020603050405020304" pitchFamily="18" charset="0"/>
                <a:cs typeface="Times New Roman" panose="02020603050405020304" pitchFamily="18" charset="0"/>
              </a:rPr>
              <a:t>đào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tạo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a:t>
            </a:r>
            <a:r>
              <a:rPr lang="en-US" sz="2600" dirty="0">
                <a:solidFill>
                  <a:srgbClr val="002060"/>
                </a:solidFill>
                <a:latin typeface="Times New Roman" panose="02020603050405020304" pitchFamily="18" charset="0"/>
                <a:cs typeface="Times New Roman" panose="02020603050405020304" pitchFamily="18" charset="0"/>
              </a:rPr>
              <a:t> 70%.</a:t>
            </a:r>
          </a:p>
          <a:p>
            <a:pPr algn="just"/>
            <a:r>
              <a:rPr lang="en-US" sz="2600" dirty="0">
                <a:solidFill>
                  <a:srgbClr val="002060"/>
                </a:solidFill>
                <a:latin typeface="Times New Roman" panose="02020603050405020304" pitchFamily="18" charset="0"/>
                <a:cs typeface="Times New Roman" panose="02020603050405020304" pitchFamily="18" charset="0"/>
              </a:rPr>
              <a:t>(3).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thất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nghiệp</a:t>
            </a:r>
            <a:r>
              <a:rPr lang="en-US" sz="2600" dirty="0">
                <a:solidFill>
                  <a:srgbClr val="002060"/>
                </a:solidFill>
                <a:latin typeface="Times New Roman" panose="02020603050405020304" pitchFamily="18" charset="0"/>
                <a:cs typeface="Times New Roman" panose="02020603050405020304" pitchFamily="18" charset="0"/>
              </a:rPr>
              <a:t> ở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vực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thành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thị</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năm</a:t>
            </a:r>
            <a:r>
              <a:rPr lang="en-US" sz="2600" dirty="0">
                <a:solidFill>
                  <a:srgbClr val="002060"/>
                </a:solidFill>
                <a:latin typeface="Times New Roman" panose="02020603050405020304" pitchFamily="18" charset="0"/>
                <a:cs typeface="Times New Roman" panose="02020603050405020304" pitchFamily="18" charset="0"/>
              </a:rPr>
              <a:t> 2025 </a:t>
            </a:r>
            <a:r>
              <a:rPr lang="en-US" sz="2600" dirty="0" err="1">
                <a:solidFill>
                  <a:srgbClr val="002060"/>
                </a:solidFill>
                <a:latin typeface="Times New Roman" panose="02020603050405020304" pitchFamily="18" charset="0"/>
                <a:cs typeface="Times New Roman" panose="02020603050405020304" pitchFamily="18" charset="0"/>
              </a:rPr>
              <a:t>dưới</a:t>
            </a:r>
            <a:r>
              <a:rPr lang="en-US" sz="2600" dirty="0">
                <a:solidFill>
                  <a:srgbClr val="002060"/>
                </a:solidFill>
                <a:latin typeface="Times New Roman" panose="02020603050405020304" pitchFamily="18" charset="0"/>
                <a:cs typeface="Times New Roman" panose="02020603050405020304" pitchFamily="18" charset="0"/>
              </a:rPr>
              <a:t> 4%.</a:t>
            </a:r>
          </a:p>
          <a:p>
            <a:pPr algn="just"/>
            <a:r>
              <a:rPr lang="en-US" sz="2600" dirty="0">
                <a:solidFill>
                  <a:srgbClr val="002060"/>
                </a:solidFill>
                <a:latin typeface="Times New Roman" panose="02020603050405020304" pitchFamily="18" charset="0"/>
                <a:cs typeface="Times New Roman" panose="02020603050405020304" pitchFamily="18" charset="0"/>
              </a:rPr>
              <a:t>(4).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nghèo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chiều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duy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trì</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giảm</a:t>
            </a:r>
            <a:r>
              <a:rPr lang="en-US" sz="2600" dirty="0">
                <a:solidFill>
                  <a:srgbClr val="002060"/>
                </a:solidFill>
                <a:latin typeface="Times New Roman" panose="02020603050405020304" pitchFamily="18" charset="0"/>
                <a:cs typeface="Times New Roman" panose="02020603050405020304" pitchFamily="18" charset="0"/>
              </a:rPr>
              <a:t> 1 - 1,5% </a:t>
            </a:r>
            <a:r>
              <a:rPr lang="en-US" sz="2600" dirty="0" err="1">
                <a:solidFill>
                  <a:srgbClr val="002060"/>
                </a:solidFill>
                <a:latin typeface="Times New Roman" panose="02020603050405020304" pitchFamily="18" charset="0"/>
                <a:cs typeface="Times New Roman" panose="02020603050405020304" pitchFamily="18" charset="0"/>
              </a:rPr>
              <a:t>hằng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năm</a:t>
            </a:r>
            <a:r>
              <a:rPr lang="en-US" sz="2600" dirty="0">
                <a:solidFill>
                  <a:srgbClr val="002060"/>
                </a:solidFill>
                <a:latin typeface="Times New Roman" panose="02020603050405020304" pitchFamily="18" charset="0"/>
                <a:cs typeface="Times New Roman" panose="02020603050405020304" pitchFamily="18" charset="0"/>
              </a:rPr>
              <a:t>.</a:t>
            </a:r>
          </a:p>
          <a:p>
            <a:pPr algn="just"/>
            <a:r>
              <a:rPr lang="en-US" sz="2600" dirty="0">
                <a:solidFill>
                  <a:srgbClr val="002060"/>
                </a:solidFill>
                <a:latin typeface="Times New Roman" panose="02020603050405020304" pitchFamily="18" charset="0"/>
                <a:cs typeface="Times New Roman" panose="02020603050405020304" pitchFamily="18" charset="0"/>
              </a:rPr>
              <a:t>(5). </a:t>
            </a:r>
            <a:r>
              <a:rPr lang="en-US" sz="2600" dirty="0" err="1">
                <a:solidFill>
                  <a:srgbClr val="002060"/>
                </a:solidFill>
                <a:latin typeface="Times New Roman" panose="02020603050405020304" pitchFamily="18" charset="0"/>
                <a:cs typeface="Times New Roman" panose="02020603050405020304" pitchFamily="18" charset="0"/>
              </a:rPr>
              <a:t>Có</a:t>
            </a:r>
            <a:r>
              <a:rPr lang="en-US" sz="2600" dirty="0">
                <a:solidFill>
                  <a:srgbClr val="002060"/>
                </a:solidFill>
                <a:latin typeface="Times New Roman" panose="02020603050405020304" pitchFamily="18" charset="0"/>
                <a:cs typeface="Times New Roman" panose="02020603050405020304" pitchFamily="18" charset="0"/>
              </a:rPr>
              <a:t> 10 </a:t>
            </a:r>
            <a:r>
              <a:rPr lang="en-US" sz="2600" dirty="0" err="1">
                <a:solidFill>
                  <a:srgbClr val="002060"/>
                </a:solidFill>
                <a:latin typeface="Times New Roman" panose="02020603050405020304" pitchFamily="18" charset="0"/>
                <a:cs typeface="Times New Roman" panose="02020603050405020304" pitchFamily="18" charset="0"/>
              </a:rPr>
              <a:t>bác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sĩ</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30 </a:t>
            </a:r>
            <a:r>
              <a:rPr lang="en-US" sz="2600" dirty="0" err="1">
                <a:solidFill>
                  <a:srgbClr val="002060"/>
                </a:solidFill>
                <a:latin typeface="Times New Roman" panose="02020603050405020304" pitchFamily="18" charset="0"/>
                <a:cs typeface="Times New Roman" panose="02020603050405020304" pitchFamily="18" charset="0"/>
              </a:rPr>
              <a:t>giường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bệnh</a:t>
            </a:r>
            <a:r>
              <a:rPr lang="en-US" sz="2600" dirty="0">
                <a:solidFill>
                  <a:srgbClr val="002060"/>
                </a:solidFill>
                <a:latin typeface="Times New Roman" panose="02020603050405020304" pitchFamily="18" charset="0"/>
                <a:cs typeface="Times New Roman" panose="02020603050405020304" pitchFamily="18" charset="0"/>
              </a:rPr>
              <a:t>/1 </a:t>
            </a:r>
            <a:r>
              <a:rPr lang="en-US" sz="2600" dirty="0" err="1">
                <a:solidFill>
                  <a:srgbClr val="002060"/>
                </a:solidFill>
                <a:latin typeface="Times New Roman" panose="02020603050405020304" pitchFamily="18" charset="0"/>
                <a:cs typeface="Times New Roman" panose="02020603050405020304" pitchFamily="18" charset="0"/>
              </a:rPr>
              <a:t>vạn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dân</a:t>
            </a:r>
            <a:r>
              <a:rPr lang="en-US" sz="2600" dirty="0">
                <a:solidFill>
                  <a:srgbClr val="002060"/>
                </a:solidFill>
                <a:latin typeface="Times New Roman" panose="02020603050405020304" pitchFamily="18" charset="0"/>
                <a:cs typeface="Times New Roman" panose="02020603050405020304" pitchFamily="18" charset="0"/>
              </a:rPr>
              <a:t>.</a:t>
            </a:r>
          </a:p>
          <a:p>
            <a:pPr algn="just"/>
            <a:r>
              <a:rPr lang="en-US" sz="2600" dirty="0">
                <a:solidFill>
                  <a:srgbClr val="002060"/>
                </a:solidFill>
                <a:latin typeface="Times New Roman" panose="02020603050405020304" pitchFamily="18" charset="0"/>
                <a:cs typeface="Times New Roman" panose="02020603050405020304" pitchFamily="18" charset="0"/>
              </a:rPr>
              <a:t>(6).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tham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bảo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hiểm</a:t>
            </a:r>
            <a:r>
              <a:rPr lang="en-US" sz="2600" dirty="0">
                <a:solidFill>
                  <a:srgbClr val="002060"/>
                </a:solidFill>
                <a:latin typeface="Times New Roman" panose="02020603050405020304" pitchFamily="18" charset="0"/>
                <a:cs typeface="Times New Roman" panose="02020603050405020304" pitchFamily="18" charset="0"/>
              </a:rPr>
              <a:t> y </a:t>
            </a:r>
            <a:r>
              <a:rPr lang="en-US" sz="2600" dirty="0" err="1">
                <a:solidFill>
                  <a:srgbClr val="002060"/>
                </a:solidFill>
                <a:latin typeface="Times New Roman" panose="02020603050405020304" pitchFamily="18" charset="0"/>
                <a:cs typeface="Times New Roman" panose="02020603050405020304" pitchFamily="18" charset="0"/>
              </a:rPr>
              <a:t>tế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đạt</a:t>
            </a:r>
            <a:r>
              <a:rPr lang="en-US" sz="2600" dirty="0">
                <a:solidFill>
                  <a:srgbClr val="002060"/>
                </a:solidFill>
                <a:latin typeface="Times New Roman" panose="02020603050405020304" pitchFamily="18" charset="0"/>
                <a:cs typeface="Times New Roman" panose="02020603050405020304" pitchFamily="18" charset="0"/>
              </a:rPr>
              <a:t> 95% </a:t>
            </a:r>
            <a:r>
              <a:rPr lang="en-US" sz="2600" dirty="0" err="1">
                <a:solidFill>
                  <a:srgbClr val="002060"/>
                </a:solidFill>
                <a:latin typeface="Times New Roman" panose="02020603050405020304" pitchFamily="18" charset="0"/>
                <a:cs typeface="Times New Roman" panose="02020603050405020304" pitchFamily="18" charset="0"/>
              </a:rPr>
              <a:t>dân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số</a:t>
            </a:r>
            <a:r>
              <a:rPr lang="en-US" sz="2600" dirty="0">
                <a:solidFill>
                  <a:srgbClr val="002060"/>
                </a:solidFill>
                <a:latin typeface="Times New Roman" panose="02020603050405020304" pitchFamily="18" charset="0"/>
                <a:cs typeface="Times New Roman" panose="02020603050405020304" pitchFamily="18" charset="0"/>
              </a:rPr>
              <a:t>.</a:t>
            </a:r>
          </a:p>
          <a:p>
            <a:pPr algn="just"/>
            <a:r>
              <a:rPr lang="en-US" sz="2600" dirty="0">
                <a:solidFill>
                  <a:srgbClr val="002060"/>
                </a:solidFill>
                <a:latin typeface="Times New Roman" panose="02020603050405020304" pitchFamily="18" charset="0"/>
                <a:cs typeface="Times New Roman" panose="02020603050405020304" pitchFamily="18" charset="0"/>
              </a:rPr>
              <a:t>(7). </a:t>
            </a:r>
            <a:r>
              <a:rPr lang="en-US" sz="2600" dirty="0" err="1">
                <a:solidFill>
                  <a:srgbClr val="002060"/>
                </a:solidFill>
                <a:latin typeface="Times New Roman" panose="02020603050405020304" pitchFamily="18" charset="0"/>
                <a:cs typeface="Times New Roman" panose="02020603050405020304" pitchFamily="18" charset="0"/>
              </a:rPr>
              <a:t>Tuổi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thọ</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trung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bình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khoảng</a:t>
            </a:r>
            <a:r>
              <a:rPr lang="en-US" sz="2600" dirty="0">
                <a:solidFill>
                  <a:srgbClr val="002060"/>
                </a:solidFill>
                <a:latin typeface="Times New Roman" panose="02020603050405020304" pitchFamily="18" charset="0"/>
                <a:cs typeface="Times New Roman" panose="02020603050405020304" pitchFamily="18" charset="0"/>
              </a:rPr>
              <a:t> 74,5 </a:t>
            </a:r>
            <a:r>
              <a:rPr lang="en-US" sz="2600" dirty="0" err="1">
                <a:solidFill>
                  <a:srgbClr val="002060"/>
                </a:solidFill>
                <a:latin typeface="Times New Roman" panose="02020603050405020304" pitchFamily="18" charset="0"/>
                <a:cs typeface="Times New Roman" panose="02020603050405020304" pitchFamily="18" charset="0"/>
              </a:rPr>
              <a:t>tuổi</a:t>
            </a:r>
            <a:r>
              <a:rPr lang="en-US" sz="2600" dirty="0">
                <a:solidFill>
                  <a:srgbClr val="002060"/>
                </a:solidFill>
                <a:latin typeface="Times New Roman" panose="02020603050405020304" pitchFamily="18" charset="0"/>
                <a:cs typeface="Times New Roman" panose="02020603050405020304" pitchFamily="18" charset="0"/>
              </a:rPr>
              <a:t>.</a:t>
            </a:r>
          </a:p>
          <a:p>
            <a:pPr algn="just"/>
            <a:r>
              <a:rPr lang="en-US" sz="2600" dirty="0">
                <a:solidFill>
                  <a:srgbClr val="002060"/>
                </a:solidFill>
                <a:latin typeface="Times New Roman" panose="02020603050405020304" pitchFamily="18" charset="0"/>
                <a:cs typeface="Times New Roman" panose="02020603050405020304" pitchFamily="18" charset="0"/>
              </a:rPr>
              <a:t>(8).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xã</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tiêu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chuẩn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nông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thôn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tối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thiểu</a:t>
            </a:r>
            <a:r>
              <a:rPr lang="en-US" sz="2600" dirty="0">
                <a:solidFill>
                  <a:srgbClr val="002060"/>
                </a:solidFill>
                <a:latin typeface="Times New Roman" panose="02020603050405020304" pitchFamily="18" charset="0"/>
                <a:cs typeface="Times New Roman" panose="02020603050405020304" pitchFamily="18" charset="0"/>
              </a:rPr>
              <a:t> 80%, </a:t>
            </a:r>
            <a:r>
              <a:rPr lang="en-US" sz="2600" dirty="0" err="1">
                <a:solidFill>
                  <a:srgbClr val="002060"/>
                </a:solidFill>
                <a:latin typeface="Times New Roman" panose="02020603050405020304" pitchFamily="18" charset="0"/>
                <a:cs typeface="Times New Roman" panose="02020603050405020304" pitchFamily="18" charset="0"/>
              </a:rPr>
              <a:t>trong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ít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nhất</a:t>
            </a:r>
            <a:r>
              <a:rPr lang="en-US" sz="2600" dirty="0">
                <a:solidFill>
                  <a:srgbClr val="002060"/>
                </a:solidFill>
                <a:latin typeface="Times New Roman" panose="02020603050405020304" pitchFamily="18" charset="0"/>
                <a:cs typeface="Times New Roman" panose="02020603050405020304" pitchFamily="18" charset="0"/>
              </a:rPr>
              <a:t> 10% </a:t>
            </a:r>
            <a:r>
              <a:rPr lang="en-US" sz="2600" dirty="0" err="1">
                <a:solidFill>
                  <a:srgbClr val="002060"/>
                </a:solidFill>
                <a:latin typeface="Times New Roman" panose="02020603050405020304" pitchFamily="18" charset="0"/>
                <a:cs typeface="Times New Roman" panose="02020603050405020304" pitchFamily="18" charset="0"/>
              </a:rPr>
              <a:t>đạt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chuẩn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nông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thôn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kiểu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mẫu</a:t>
            </a:r>
            <a:r>
              <a:rPr lang="en-US" sz="2600" dirty="0">
                <a:solidFill>
                  <a:srgbClr val="002060"/>
                </a:solidFill>
                <a:latin typeface="Times New Roman" panose="02020603050405020304" pitchFamily="18" charset="0"/>
                <a:cs typeface="Times New Roman" panose="02020603050405020304" pitchFamily="18" charset="0"/>
              </a:rPr>
              <a:t>.</a:t>
            </a:r>
            <a:endParaRPr lang="vi-VN" sz="2600" dirty="0">
              <a:solidFill>
                <a:srgbClr val="002060"/>
              </a:solidFill>
              <a:latin typeface="Times New Roman" panose="02020603050405020304" pitchFamily="18" charset="0"/>
              <a:cs typeface="Times New Roman" panose="02020603050405020304" pitchFamily="18" charset="0"/>
            </a:endParaRPr>
          </a:p>
        </p:txBody>
      </p:sp>
      <p:pic>
        <p:nvPicPr>
          <p:cNvPr id="2050" name="Picture 2" descr="Nay, hạnh phúc của dân tộc Việt Nam là gì?">
            <a:extLst>
              <a:ext uri="{FF2B5EF4-FFF2-40B4-BE49-F238E27FC236}">
                <a16:creationId xmlns:a16="http://schemas.microsoft.com/office/drawing/2014/main" id="{6934E665-A3A1-4E9F-901F-C4845287E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840" y="1645920"/>
            <a:ext cx="3287864" cy="4542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403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0948BB2-8B62-4826-9A95-374871536846}"/>
              </a:ext>
            </a:extLst>
          </p:cNvPr>
          <p:cNvSpPr txBox="1">
            <a:spLocks noChangeArrowheads="1"/>
          </p:cNvSpPr>
          <p:nvPr/>
        </p:nvSpPr>
        <p:spPr>
          <a:xfrm>
            <a:off x="0" y="174978"/>
            <a:ext cx="7038109" cy="682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endParaRPr lang="en-US" altLang="vi-VN" dirty="0">
              <a:solidFill>
                <a:schemeClr val="bg1"/>
              </a:solidFill>
            </a:endParaRPr>
          </a:p>
        </p:txBody>
      </p:sp>
      <p:sp>
        <p:nvSpPr>
          <p:cNvPr id="6" name="Rectangle 3">
            <a:extLst>
              <a:ext uri="{FF2B5EF4-FFF2-40B4-BE49-F238E27FC236}">
                <a16:creationId xmlns:a16="http://schemas.microsoft.com/office/drawing/2014/main" id="{FD21E830-0199-4592-BA12-3CCF05966D8B}"/>
              </a:ext>
            </a:extLst>
          </p:cNvPr>
          <p:cNvSpPr txBox="1">
            <a:spLocks noChangeArrowheads="1"/>
          </p:cNvSpPr>
          <p:nvPr/>
        </p:nvSpPr>
        <p:spPr>
          <a:xfrm>
            <a:off x="5937956" y="956733"/>
            <a:ext cx="2630311" cy="42051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en-US" altLang="vi-VN" sz="3000" b="1">
                <a:solidFill>
                  <a:srgbClr val="FF0000"/>
                </a:solidFill>
                <a:latin typeface="Times New Roman" panose="02020603050405020304" pitchFamily="18" charset="0"/>
                <a:cs typeface="Times New Roman" panose="02020603050405020304" pitchFamily="18" charset="0"/>
              </a:rPr>
              <a:t>Về môi trường</a:t>
            </a:r>
            <a:endParaRPr lang="en-US" altLang="vi-VN" sz="3000" b="1" dirty="0">
              <a:solidFill>
                <a:srgbClr val="FF0000"/>
              </a:solidFill>
              <a:latin typeface="Times New Roman" panose="02020603050405020304" pitchFamily="18" charset="0"/>
              <a:cs typeface="Times New Roman" panose="02020603050405020304" pitchFamily="18" charset="0"/>
            </a:endParaRPr>
          </a:p>
          <a:p>
            <a:pPr algn="just">
              <a:buFontTx/>
              <a:buNone/>
            </a:pPr>
            <a:endParaRPr lang="en-US" altLang="vi-VN" dirty="0">
              <a:solidFill>
                <a:srgbClr val="FF0000"/>
              </a:solidFill>
            </a:endParaRPr>
          </a:p>
        </p:txBody>
      </p:sp>
      <p:sp>
        <p:nvSpPr>
          <p:cNvPr id="7" name="Title 1">
            <a:extLst>
              <a:ext uri="{FF2B5EF4-FFF2-40B4-BE49-F238E27FC236}">
                <a16:creationId xmlns:a16="http://schemas.microsoft.com/office/drawing/2014/main" id="{2D5842AD-24F4-433C-A68D-CF6D1079E07A}"/>
              </a:ext>
            </a:extLst>
          </p:cNvPr>
          <p:cNvSpPr>
            <a:spLocks noGrp="1"/>
          </p:cNvSpPr>
          <p:nvPr>
            <p:ph type="title"/>
          </p:nvPr>
        </p:nvSpPr>
        <p:spPr>
          <a:xfrm>
            <a:off x="101601" y="0"/>
            <a:ext cx="6736522" cy="846667"/>
          </a:xfrm>
        </p:spPr>
        <p:txBody>
          <a:bodyPr>
            <a:noAutofit/>
          </a:bodyPr>
          <a:lstStyle/>
          <a:p>
            <a:r>
              <a:rPr lang="en-US" sz="2800" b="1">
                <a:solidFill>
                  <a:schemeClr val="bg1"/>
                </a:solidFill>
                <a:latin typeface="Times New Roman" panose="02020603050405020304" pitchFamily="18" charset="0"/>
                <a:cs typeface="Times New Roman" panose="02020603050405020304" pitchFamily="18" charset="0"/>
              </a:rPr>
              <a:t>Định hướng các chỉ tiêu chủ yếu về phát triển kinh tế - xã hội 5 năm 2021 - 2025:</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A2CE314-7A20-4EBE-9CF3-B81C0AE6C629}"/>
              </a:ext>
            </a:extLst>
          </p:cNvPr>
          <p:cNvSpPr/>
          <p:nvPr/>
        </p:nvSpPr>
        <p:spPr>
          <a:xfrm>
            <a:off x="101601" y="846667"/>
            <a:ext cx="5319484" cy="6093976"/>
          </a:xfrm>
          <a:prstGeom prst="rect">
            <a:avLst/>
          </a:prstGeom>
        </p:spPr>
        <p:txBody>
          <a:bodyPr wrap="square">
            <a:spAutoFit/>
          </a:bodyPr>
          <a:lstStyle/>
          <a:p>
            <a:pPr algn="just"/>
            <a:r>
              <a:rPr lang="en-US" sz="2600" dirty="0">
                <a:solidFill>
                  <a:srgbClr val="002060"/>
                </a:solidFill>
                <a:latin typeface="Times New Roman" panose="02020603050405020304" pitchFamily="18" charset="0"/>
                <a:cs typeface="Times New Roman" panose="02020603050405020304" pitchFamily="18" charset="0"/>
              </a:rPr>
              <a:t>(1).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dụng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sạch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hợp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sinh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cư</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thành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thị</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a:t>
            </a:r>
            <a:r>
              <a:rPr lang="en-US" sz="2600" dirty="0">
                <a:solidFill>
                  <a:srgbClr val="002060"/>
                </a:solidFill>
                <a:latin typeface="Times New Roman" panose="02020603050405020304" pitchFamily="18" charset="0"/>
                <a:cs typeface="Times New Roman" panose="02020603050405020304" pitchFamily="18" charset="0"/>
              </a:rPr>
              <a:t> 95 - 100%, </a:t>
            </a:r>
            <a:r>
              <a:rPr lang="en-US" sz="2600" dirty="0" err="1">
                <a:solidFill>
                  <a:srgbClr val="002060"/>
                </a:solidFill>
                <a:latin typeface="Times New Roman" panose="02020603050405020304" pitchFamily="18" charset="0"/>
                <a:cs typeface="Times New Roman" panose="02020603050405020304" pitchFamily="18" charset="0"/>
              </a:rPr>
              <a:t>nông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thôn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a:t>
            </a:r>
            <a:r>
              <a:rPr lang="en-US" sz="2600" dirty="0">
                <a:solidFill>
                  <a:srgbClr val="002060"/>
                </a:solidFill>
                <a:latin typeface="Times New Roman" panose="02020603050405020304" pitchFamily="18" charset="0"/>
                <a:cs typeface="Times New Roman" panose="02020603050405020304" pitchFamily="18" charset="0"/>
              </a:rPr>
              <a:t> 93 - 95%.</a:t>
            </a:r>
          </a:p>
          <a:p>
            <a:pPr algn="just"/>
            <a:r>
              <a:rPr lang="en-US" sz="2600" dirty="0">
                <a:solidFill>
                  <a:srgbClr val="002060"/>
                </a:solidFill>
                <a:latin typeface="Times New Roman" panose="02020603050405020304" pitchFamily="18" charset="0"/>
                <a:cs typeface="Times New Roman" panose="02020603050405020304" pitchFamily="18" charset="0"/>
              </a:rPr>
              <a:t>(2).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gom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lý</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chất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rắn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sinh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hoạt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đô</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thị</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bảo</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đảm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tiêu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chuẩn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quy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chuẩn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đạt</a:t>
            </a:r>
            <a:r>
              <a:rPr lang="en-US" sz="2600" dirty="0">
                <a:solidFill>
                  <a:srgbClr val="002060"/>
                </a:solidFill>
                <a:latin typeface="Times New Roman" panose="02020603050405020304" pitchFamily="18" charset="0"/>
                <a:cs typeface="Times New Roman" panose="02020603050405020304" pitchFamily="18" charset="0"/>
              </a:rPr>
              <a:t> 90%.</a:t>
            </a:r>
          </a:p>
          <a:p>
            <a:pPr algn="just"/>
            <a:r>
              <a:rPr lang="en-US" sz="2600" dirty="0">
                <a:solidFill>
                  <a:srgbClr val="002060"/>
                </a:solidFill>
                <a:latin typeface="Times New Roman" panose="02020603050405020304" pitchFamily="18" charset="0"/>
                <a:cs typeface="Times New Roman" panose="02020603050405020304" pitchFamily="18" charset="0"/>
              </a:rPr>
              <a:t>(3).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công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nghiệp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chế</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xuất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đang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hoạt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động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thống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lý</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tập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trung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đạt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tiêu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chuẩn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môi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trường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a:t>
            </a:r>
            <a:r>
              <a:rPr lang="en-US" sz="2600" dirty="0">
                <a:solidFill>
                  <a:srgbClr val="002060"/>
                </a:solidFill>
                <a:latin typeface="Times New Roman" panose="02020603050405020304" pitchFamily="18" charset="0"/>
                <a:cs typeface="Times New Roman" panose="02020603050405020304" pitchFamily="18" charset="0"/>
              </a:rPr>
              <a:t> 92%.</a:t>
            </a:r>
          </a:p>
          <a:p>
            <a:pPr algn="just"/>
            <a:r>
              <a:rPr lang="en-US" sz="2600" dirty="0">
                <a:solidFill>
                  <a:srgbClr val="002060"/>
                </a:solidFill>
                <a:latin typeface="Times New Roman" panose="02020603050405020304" pitchFamily="18" charset="0"/>
                <a:cs typeface="Times New Roman" panose="02020603050405020304" pitchFamily="18" charset="0"/>
              </a:rPr>
              <a:t>(4).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cơ</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sở</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gây</a:t>
            </a:r>
            <a:r>
              <a:rPr lang="en-US" sz="2600" dirty="0">
                <a:solidFill>
                  <a:srgbClr val="002060"/>
                </a:solidFill>
                <a:latin typeface="Times New Roman" panose="02020603050405020304" pitchFamily="18" charset="0"/>
                <a:cs typeface="Times New Roman" panose="02020603050405020304" pitchFamily="18" charset="0"/>
              </a:rPr>
              <a:t> ô </a:t>
            </a:r>
            <a:r>
              <a:rPr lang="en-US" sz="2600" dirty="0" err="1">
                <a:solidFill>
                  <a:srgbClr val="002060"/>
                </a:solidFill>
                <a:latin typeface="Times New Roman" panose="02020603050405020304" pitchFamily="18" charset="0"/>
                <a:cs typeface="Times New Roman" panose="02020603050405020304" pitchFamily="18" charset="0"/>
              </a:rPr>
              <a:t>nhiễm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môi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trường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nghiêm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trọng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được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lý</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đạt</a:t>
            </a:r>
            <a:r>
              <a:rPr lang="en-US" sz="2600" dirty="0">
                <a:solidFill>
                  <a:srgbClr val="002060"/>
                </a:solidFill>
                <a:latin typeface="Times New Roman" panose="02020603050405020304" pitchFamily="18" charset="0"/>
                <a:cs typeface="Times New Roman" panose="02020603050405020304" pitchFamily="18" charset="0"/>
              </a:rPr>
              <a:t> 100%.</a:t>
            </a:r>
          </a:p>
          <a:p>
            <a:pPr algn="just"/>
            <a:r>
              <a:rPr lang="en-US" sz="2600" dirty="0">
                <a:solidFill>
                  <a:srgbClr val="002060"/>
                </a:solidFill>
                <a:latin typeface="Times New Roman" panose="02020603050405020304" pitchFamily="18" charset="0"/>
                <a:cs typeface="Times New Roman" panose="02020603050405020304" pitchFamily="18" charset="0"/>
              </a:rPr>
              <a:t>(5). </a:t>
            </a:r>
            <a:r>
              <a:rPr lang="en-US" sz="2600" dirty="0" err="1">
                <a:solidFill>
                  <a:srgbClr val="002060"/>
                </a:solidFill>
                <a:latin typeface="Times New Roman" panose="02020603050405020304" pitchFamily="18" charset="0"/>
                <a:cs typeface="Times New Roman" panose="02020603050405020304" pitchFamily="18" charset="0"/>
              </a:rPr>
              <a:t>Giữ</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tỉ</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lệ</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che</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phủ</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rừng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ổn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định</a:t>
            </a:r>
            <a:r>
              <a:rPr lang="en-US" sz="2600" dirty="0">
                <a:solidFill>
                  <a:srgbClr val="002060"/>
                </a:solidFill>
                <a:latin typeface="Times New Roman" panose="02020603050405020304" pitchFamily="18" charset="0"/>
                <a:cs typeface="Times New Roman" panose="02020603050405020304" pitchFamily="18" charset="0"/>
              </a:rPr>
              <a:t> 42%.</a:t>
            </a:r>
            <a:endParaRPr lang="vi-VN" sz="2600"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Việt Nam tự hào lọt top các quốc gia yên bình nhất thế giới">
            <a:extLst>
              <a:ext uri="{FF2B5EF4-FFF2-40B4-BE49-F238E27FC236}">
                <a16:creationId xmlns:a16="http://schemas.microsoft.com/office/drawing/2014/main" id="{16883DE7-E7B9-4988-966E-C1AA1246C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085" y="1476021"/>
            <a:ext cx="3365105" cy="4425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608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4294967295"/>
          </p:nvPr>
        </p:nvSpPr>
        <p:spPr>
          <a:xfrm>
            <a:off x="228600" y="152400"/>
            <a:ext cx="8686800" cy="6705600"/>
          </a:xfrm>
        </p:spPr>
        <p:txBody>
          <a:bodyPr/>
          <a:lstStyle/>
          <a:p>
            <a:pPr algn="ctr">
              <a:buFontTx/>
              <a:buNone/>
            </a:pPr>
            <a:r>
              <a:rPr lang="en-GB" altLang="en-US" sz="5400" b="1" i="1">
                <a:solidFill>
                  <a:srgbClr val="FF0000"/>
                </a:solidFill>
                <a:latin typeface="Times New Roman" panose="02020603050405020304" pitchFamily="18" charset="0"/>
                <a:cs typeface="Times New Roman" panose="02020603050405020304" pitchFamily="18" charset="0"/>
              </a:rPr>
              <a:t>100 NĂM THÀNH LẬP NƯỚC</a:t>
            </a:r>
          </a:p>
          <a:p>
            <a:pPr>
              <a:buFontTx/>
              <a:buNone/>
            </a:pPr>
            <a:endParaRPr lang="en-GB" altLang="en-US" sz="5400" b="1" i="1">
              <a:solidFill>
                <a:srgbClr val="FF0000"/>
              </a:solidFill>
              <a:latin typeface="Times New Roman" panose="02020603050405020304" pitchFamily="18" charset="0"/>
              <a:cs typeface="Times New Roman" panose="02020603050405020304" pitchFamily="18" charset="0"/>
            </a:endParaRPr>
          </a:p>
          <a:p>
            <a:pPr>
              <a:buFontTx/>
              <a:buNone/>
            </a:pPr>
            <a:r>
              <a:rPr lang="en-GB" altLang="en-US" sz="5400" b="1">
                <a:solidFill>
                  <a:srgbClr val="002060"/>
                </a:solidFill>
                <a:latin typeface="Times New Roman" panose="02020603050405020304" pitchFamily="18" charset="0"/>
                <a:cs typeface="Times New Roman" panose="02020603050405020304" pitchFamily="18" charset="0"/>
              </a:rPr>
              <a:t>1. GDP 2045</a:t>
            </a:r>
            <a:r>
              <a:rPr lang="en-GB" altLang="en-US" sz="5400" b="1">
                <a:latin typeface="Times New Roman" panose="02020603050405020304" pitchFamily="18" charset="0"/>
                <a:cs typeface="Times New Roman" panose="02020603050405020304" pitchFamily="18" charset="0"/>
              </a:rPr>
              <a:t>:</a:t>
            </a:r>
            <a:r>
              <a:rPr lang="en-GB" altLang="en-US" sz="5400" b="1">
                <a:solidFill>
                  <a:srgbClr val="FF0000"/>
                </a:solidFill>
                <a:latin typeface="Times New Roman" panose="02020603050405020304" pitchFamily="18" charset="0"/>
                <a:cs typeface="Times New Roman" panose="02020603050405020304" pitchFamily="18" charset="0"/>
              </a:rPr>
              <a:t> 2.500 TỶ</a:t>
            </a:r>
          </a:p>
          <a:p>
            <a:pPr>
              <a:buFontTx/>
              <a:buNone/>
            </a:pPr>
            <a:r>
              <a:rPr lang="en-GB" altLang="en-US" sz="4800" b="1">
                <a:solidFill>
                  <a:srgbClr val="002060"/>
                </a:solidFill>
                <a:latin typeface="Times New Roman" panose="02020603050405020304" pitchFamily="18" charset="0"/>
                <a:cs typeface="Times New Roman" panose="02020603050405020304" pitchFamily="18" charset="0"/>
              </a:rPr>
              <a:t>2</a:t>
            </a:r>
            <a:r>
              <a:rPr lang="en-GB" altLang="en-US" sz="4800" b="1">
                <a:solidFill>
                  <a:schemeClr val="hlink"/>
                </a:solidFill>
                <a:latin typeface="Times New Roman" panose="02020603050405020304" pitchFamily="18" charset="0"/>
                <a:cs typeface="Times New Roman" panose="02020603050405020304" pitchFamily="18" charset="0"/>
              </a:rPr>
              <a:t>. </a:t>
            </a:r>
            <a:r>
              <a:rPr lang="en-GB" altLang="en-US" sz="4800" b="1">
                <a:solidFill>
                  <a:srgbClr val="002060"/>
                </a:solidFill>
                <a:latin typeface="Times New Roman" panose="02020603050405020304" pitchFamily="18" charset="0"/>
                <a:cs typeface="Times New Roman" panose="02020603050405020304" pitchFamily="18" charset="0"/>
              </a:rPr>
              <a:t>Thu nhập bình quân đầu người: </a:t>
            </a:r>
            <a:r>
              <a:rPr lang="en-GB" altLang="en-US" sz="4800" b="1">
                <a:solidFill>
                  <a:srgbClr val="FF0000"/>
                </a:solidFill>
                <a:latin typeface="Times New Roman" panose="02020603050405020304" pitchFamily="18" charset="0"/>
                <a:cs typeface="Times New Roman" panose="02020603050405020304" pitchFamily="18" charset="0"/>
              </a:rPr>
              <a:t>18.000 USD/người/năm.</a:t>
            </a:r>
          </a:p>
          <a:p>
            <a:pPr>
              <a:buFontTx/>
              <a:buNone/>
            </a:pPr>
            <a:endParaRPr lang="en-GB" altLang="en-US" sz="4800" b="1">
              <a:solidFill>
                <a:srgbClr val="FF0000"/>
              </a:solidFill>
              <a:latin typeface="Times New Roman" panose="02020603050405020304" pitchFamily="18" charset="0"/>
              <a:cs typeface="Times New Roman" panose="02020603050405020304" pitchFamily="18" charset="0"/>
            </a:endParaRPr>
          </a:p>
          <a:p>
            <a:pPr>
              <a:buFontTx/>
              <a:buNone/>
            </a:pPr>
            <a:endParaRPr lang="vi-VN" altLang="en-US" sz="4800">
              <a:solidFill>
                <a:srgbClr val="FF0000"/>
              </a:solidFill>
              <a:latin typeface="Calibri" panose="020F0502020204030204" pitchFamily="34" charset="0"/>
            </a:endParaRPr>
          </a:p>
        </p:txBody>
      </p:sp>
    </p:spTree>
    <p:extLst>
      <p:ext uri="{BB962C8B-B14F-4D97-AF65-F5344CB8AC3E}">
        <p14:creationId xmlns:p14="http://schemas.microsoft.com/office/powerpoint/2010/main" val="192530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59C67-6E03-4DFE-9B2F-3C3647582E2C}"/>
              </a:ext>
            </a:extLst>
          </p:cNvPr>
          <p:cNvSpPr txBox="1">
            <a:spLocks/>
          </p:cNvSpPr>
          <p:nvPr/>
        </p:nvSpPr>
        <p:spPr>
          <a:xfrm>
            <a:off x="134584" y="-100381"/>
            <a:ext cx="7499271" cy="1116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895919-92E3-480A-8C9F-88E1CF7553F9}"/>
              </a:ext>
            </a:extLst>
          </p:cNvPr>
          <p:cNvSpPr/>
          <p:nvPr/>
        </p:nvSpPr>
        <p:spPr>
          <a:xfrm>
            <a:off x="327801" y="0"/>
            <a:ext cx="7499271" cy="1146211"/>
          </a:xfrm>
          <a:prstGeom prst="rect">
            <a:avLst/>
          </a:prstGeom>
        </p:spPr>
        <p:txBody>
          <a:bodyPr wrap="square">
            <a:spAutoFit/>
          </a:bodyPr>
          <a:lstStyle/>
          <a:p>
            <a:pPr>
              <a:lnSpc>
                <a:spcPct val="107000"/>
              </a:lnSpc>
              <a:spcAft>
                <a:spcPts val="8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III.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2021 – 2030 (12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6D13AF31-7ADF-4B51-B1DD-9DD4CD6B902F}"/>
              </a:ext>
            </a:extLst>
          </p:cNvPr>
          <p:cNvSpPr>
            <a:spLocks noGrp="1"/>
          </p:cNvSpPr>
          <p:nvPr>
            <p:ph idx="1"/>
          </p:nvPr>
        </p:nvSpPr>
        <p:spPr>
          <a:xfrm>
            <a:off x="231085" y="1520825"/>
            <a:ext cx="4340915" cy="4351338"/>
          </a:xfrm>
        </p:spPr>
        <p:txBody>
          <a:bodyPr>
            <a:normAutofit/>
          </a:bodyPr>
          <a:lstStyle/>
          <a:p>
            <a:pPr marL="0" indent="0" algn="just">
              <a:buNone/>
            </a:pPr>
            <a:r>
              <a:rPr lang="en-US">
                <a:solidFill>
                  <a:srgbClr val="002060"/>
                </a:solidFill>
                <a:latin typeface="Times New Roman" panose="02020603050405020304" pitchFamily="18" charset="0"/>
                <a:cs typeface="Times New Roman" panose="02020603050405020304" pitchFamily="18" charset="0"/>
              </a:rPr>
              <a:t>(1) Tiếp tục đổi mới mạnh mẽ tư duy, xây dựng, hoàn thiện đồng bộ thể chế phát triển bền vững về kinh tế, chính trị, văn hoá, xã hội, môi trường..., tháo gỡ kịp thời những khó khăn, vướng mắc; khơi dậy mọi tiềm năng và nguồn lực, tạo động lực mới cho sự phát triển nhanh và bền vững đất nước.</a:t>
            </a:r>
            <a:endParaRPr lang="vi-VN">
              <a:solidFill>
                <a:srgbClr val="002060"/>
              </a:solidFill>
              <a:latin typeface="Times New Roman" panose="02020603050405020304" pitchFamily="18" charset="0"/>
              <a:cs typeface="Times New Roman" panose="02020603050405020304" pitchFamily="18" charset="0"/>
            </a:endParaRPr>
          </a:p>
          <a:p>
            <a:pPr algn="just"/>
            <a:endParaRPr lang="vi-VN">
              <a:solidFill>
                <a:srgbClr val="002060"/>
              </a:solidFill>
              <a:latin typeface="Times New Roman" panose="02020603050405020304" pitchFamily="18" charset="0"/>
              <a:cs typeface="Times New Roman" panose="02020603050405020304" pitchFamily="18" charset="0"/>
            </a:endParaRPr>
          </a:p>
        </p:txBody>
      </p:sp>
      <p:pic>
        <p:nvPicPr>
          <p:cNvPr id="4098" name="Picture 2" descr="k14vt.blogspot.com: Suy nghĩ về sức mạnh Việt Nam">
            <a:extLst>
              <a:ext uri="{FF2B5EF4-FFF2-40B4-BE49-F238E27FC236}">
                <a16:creationId xmlns:a16="http://schemas.microsoft.com/office/drawing/2014/main" id="{58EB236C-4082-4771-BBF5-9585A864F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708" y="1776412"/>
            <a:ext cx="3984970" cy="394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282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59C67-6E03-4DFE-9B2F-3C3647582E2C}"/>
              </a:ext>
            </a:extLst>
          </p:cNvPr>
          <p:cNvSpPr txBox="1">
            <a:spLocks/>
          </p:cNvSpPr>
          <p:nvPr/>
        </p:nvSpPr>
        <p:spPr>
          <a:xfrm>
            <a:off x="134584" y="-100381"/>
            <a:ext cx="7499271" cy="1116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895919-92E3-480A-8C9F-88E1CF7553F9}"/>
              </a:ext>
            </a:extLst>
          </p:cNvPr>
          <p:cNvSpPr/>
          <p:nvPr/>
        </p:nvSpPr>
        <p:spPr>
          <a:xfrm>
            <a:off x="327801" y="0"/>
            <a:ext cx="7499271" cy="1110689"/>
          </a:xfrm>
          <a:prstGeom prst="rect">
            <a:avLst/>
          </a:prstGeom>
        </p:spPr>
        <p:txBody>
          <a:bodyPr wrap="square">
            <a:spAutoFit/>
          </a:bodyPr>
          <a:lstStyle/>
          <a:p>
            <a:pPr>
              <a:lnSpc>
                <a:spcPct val="107000"/>
              </a:lnSpc>
              <a:spcAft>
                <a:spcPts val="80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2021 - 2030:</a:t>
            </a:r>
            <a:endPar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6D13AF31-7ADF-4B51-B1DD-9DD4CD6B902F}"/>
              </a:ext>
            </a:extLst>
          </p:cNvPr>
          <p:cNvSpPr>
            <a:spLocks noGrp="1"/>
          </p:cNvSpPr>
          <p:nvPr>
            <p:ph idx="1"/>
          </p:nvPr>
        </p:nvSpPr>
        <p:spPr>
          <a:xfrm>
            <a:off x="-59635" y="1372599"/>
            <a:ext cx="9263269" cy="5604669"/>
          </a:xfrm>
        </p:spPr>
        <p:txBody>
          <a:bodyPr>
            <a:noAutofit/>
          </a:bodyPr>
          <a:lstStyle/>
          <a:p>
            <a:pPr marL="0" indent="0" algn="just">
              <a:buNone/>
            </a:pPr>
            <a:r>
              <a:rPr lang="en-US">
                <a:solidFill>
                  <a:srgbClr val="002060"/>
                </a:solidFill>
                <a:latin typeface="Times New Roman" panose="02020603050405020304" pitchFamily="18" charset="0"/>
                <a:cs typeface="Times New Roman" panose="02020603050405020304" pitchFamily="18" charset="0"/>
              </a:rPr>
              <a:t>(2) Hoàn thiện toàn diện, đồng bộ thể chế phát triển nền kinh tế thị trường định hướng XHCN, tạo môi trường thuận lợi để huy động, phân bổ và sử dụng có hiệu quả các nguồn lực, thúc đẩy đầu tư, sản xuất kinh doanh. Bảo đảm ổn định kinh tế vĩ mô, đổi mới mạnh mẽ mô hình tăng trưởng, cơ cấu lại nền kinh tế, đẩy mạnh công nghiệp hoá, hiện đại hoá đất nước; tập trung xây dựng kết cấu hạ tầng và phát triển đô thị; phát triển kinh tế nông thôn gắn với xây dựng nông thôn mới; ưu tiên nguồn lực phát triển hạ tầng nông thôn miền núi, vùng dân tộc thiểu số; đẩy mạnh chuyển đổi số quốc gia, phát triển kinh tế số trên nền tảng khoa học và công nghệ, đổi mới sáng tạo; nâng cao năng suất, chất lượng, hiệu quả và sức cạnh tranh của nền kinh tế, gắn kết hài hoà, hiệu quả thị trường trong nước và quốc tế.</a:t>
            </a:r>
            <a:endParaRPr lang="vi-VN">
              <a:solidFill>
                <a:srgbClr val="002060"/>
              </a:solidFill>
              <a:latin typeface="Times New Roman" panose="02020603050405020304" pitchFamily="18" charset="0"/>
              <a:cs typeface="Times New Roman" panose="02020603050405020304" pitchFamily="18" charset="0"/>
            </a:endParaRPr>
          </a:p>
          <a:p>
            <a:pPr algn="just"/>
            <a:endParaRPr lang="vi-VN">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1444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59C67-6E03-4DFE-9B2F-3C3647582E2C}"/>
              </a:ext>
            </a:extLst>
          </p:cNvPr>
          <p:cNvSpPr txBox="1">
            <a:spLocks/>
          </p:cNvSpPr>
          <p:nvPr/>
        </p:nvSpPr>
        <p:spPr>
          <a:xfrm>
            <a:off x="134584" y="-100381"/>
            <a:ext cx="7499271" cy="1116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895919-92E3-480A-8C9F-88E1CF7553F9}"/>
              </a:ext>
            </a:extLst>
          </p:cNvPr>
          <p:cNvSpPr/>
          <p:nvPr/>
        </p:nvSpPr>
        <p:spPr>
          <a:xfrm>
            <a:off x="327801" y="0"/>
            <a:ext cx="7499271" cy="1110689"/>
          </a:xfrm>
          <a:prstGeom prst="rect">
            <a:avLst/>
          </a:prstGeom>
        </p:spPr>
        <p:txBody>
          <a:bodyPr wrap="square">
            <a:spAutoFit/>
          </a:bodyPr>
          <a:lstStyle/>
          <a:p>
            <a:pPr>
              <a:lnSpc>
                <a:spcPct val="107000"/>
              </a:lnSpc>
              <a:spcAft>
                <a:spcPts val="80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 hướng phát triển đất nước giai đoạn 2021 - 2030:</a:t>
            </a:r>
            <a:endParaRPr lang="vi-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6D13AF31-7ADF-4B51-B1DD-9DD4CD6B902F}"/>
              </a:ext>
            </a:extLst>
          </p:cNvPr>
          <p:cNvSpPr>
            <a:spLocks noGrp="1"/>
          </p:cNvSpPr>
          <p:nvPr>
            <p:ph idx="1"/>
          </p:nvPr>
        </p:nvSpPr>
        <p:spPr>
          <a:xfrm>
            <a:off x="0" y="1253331"/>
            <a:ext cx="9144000" cy="5240234"/>
          </a:xfrm>
        </p:spPr>
        <p:txBody>
          <a:bodyPr>
            <a:noAutofit/>
          </a:bodyPr>
          <a:lstStyle/>
          <a:p>
            <a:pPr marL="0" indent="0" algn="just">
              <a:buNone/>
            </a:pPr>
            <a:r>
              <a:rPr lang="en-US" sz="2400">
                <a:solidFill>
                  <a:srgbClr val="002060"/>
                </a:solidFill>
                <a:latin typeface="Times New Roman" panose="02020603050405020304" pitchFamily="18" charset="0"/>
                <a:cs typeface="Times New Roman" panose="02020603050405020304" pitchFamily="18" charset="0"/>
              </a:rPr>
              <a:t>(3) Tạo đột phá trong đổi mới căn bản, toàn diện giáo dục và đào tạo, phát triển nguồn nhân lực chất lượng cao, thu hút và trọng dụng nhân tài. Thúc đẩy nghiên cứu, chuyển giao, ứng dụng mạnh mẽ thành tựu của cuộc Cách mạng công nghiệp lần thứ tư vào mọi lĩnh vực của đời sống xã hội, chú trọng một số ngành, lĩnh vực trọng điểm, có tiềm năng, lợi thế để làm động lực cho tăng trưởng theo tinh thần bắt kịp, tiến cùng và vượt lên ở một số lĩnh vực so với khu vực và thế giới.</a:t>
            </a:r>
            <a:endParaRPr lang="vi-VN" sz="240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400">
                <a:solidFill>
                  <a:srgbClr val="002060"/>
                </a:solidFill>
                <a:latin typeface="Times New Roman" panose="02020603050405020304" pitchFamily="18" charset="0"/>
                <a:cs typeface="Times New Roman" panose="02020603050405020304" pitchFamily="18" charset="0"/>
              </a:rPr>
              <a:t>(4) Phát triển con người toàn diện và xây dựng nền văn hoá Việt Nam tiên tiến, đậm đà bản sắc dân tộc để văn hoá thực sự trở thành sức mạnh nội sinh, động lực phát triển đất nước và bảo vệ Tổ quốc. Tăng đầu tư cho phát triển sự nghiệp văn hoá. Xây dựng, phát triển, tạo môi trường và điều kiện xã hội thuận lợi nhất để khơi dậy truyền thống yêu nước, niềm tự hào dân tộc, niềm tin, khát vọng phát triển đất nước phồn vinh, hạnh phúc; tài năng, trí tuệ, phẩm chất của con người Việt Nam là trung tâm, mục tiêu và động lực phát triển quan trọng nhất của đất nước.</a:t>
            </a:r>
            <a:endParaRPr lang="vi-VN" sz="2400">
              <a:solidFill>
                <a:srgbClr val="002060"/>
              </a:solidFill>
              <a:latin typeface="Times New Roman" panose="02020603050405020304" pitchFamily="18" charset="0"/>
              <a:cs typeface="Times New Roman" panose="02020603050405020304" pitchFamily="18" charset="0"/>
            </a:endParaRPr>
          </a:p>
          <a:p>
            <a:pPr algn="just"/>
            <a:endParaRPr lang="vi-VN"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670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59C67-6E03-4DFE-9B2F-3C3647582E2C}"/>
              </a:ext>
            </a:extLst>
          </p:cNvPr>
          <p:cNvSpPr txBox="1">
            <a:spLocks/>
          </p:cNvSpPr>
          <p:nvPr/>
        </p:nvSpPr>
        <p:spPr>
          <a:xfrm>
            <a:off x="134584" y="-100381"/>
            <a:ext cx="7499271" cy="1116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895919-92E3-480A-8C9F-88E1CF7553F9}"/>
              </a:ext>
            </a:extLst>
          </p:cNvPr>
          <p:cNvSpPr/>
          <p:nvPr/>
        </p:nvSpPr>
        <p:spPr>
          <a:xfrm>
            <a:off x="327801" y="0"/>
            <a:ext cx="7499271" cy="1110689"/>
          </a:xfrm>
          <a:prstGeom prst="rect">
            <a:avLst/>
          </a:prstGeom>
        </p:spPr>
        <p:txBody>
          <a:bodyPr wrap="square">
            <a:spAutoFit/>
          </a:bodyPr>
          <a:lstStyle/>
          <a:p>
            <a:pPr>
              <a:lnSpc>
                <a:spcPct val="107000"/>
              </a:lnSpc>
              <a:spcAft>
                <a:spcPts val="80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 hướng phát triển đất nước giai đoạn 2021 - 2030:</a:t>
            </a:r>
            <a:endParaRPr lang="vi-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6D13AF31-7ADF-4B51-B1DD-9DD4CD6B902F}"/>
              </a:ext>
            </a:extLst>
          </p:cNvPr>
          <p:cNvSpPr>
            <a:spLocks noGrp="1"/>
          </p:cNvSpPr>
          <p:nvPr>
            <p:ph idx="1"/>
          </p:nvPr>
        </p:nvSpPr>
        <p:spPr>
          <a:xfrm>
            <a:off x="134584" y="1211069"/>
            <a:ext cx="8797381" cy="5149973"/>
          </a:xfrm>
        </p:spPr>
        <p:txBody>
          <a:bodyPr>
            <a:noAutofit/>
          </a:bodyPr>
          <a:lstStyle/>
          <a:p>
            <a:pPr marL="0" indent="0" algn="just">
              <a:buNone/>
            </a:pPr>
            <a:r>
              <a:rPr lang="en-US" sz="2400">
                <a:solidFill>
                  <a:srgbClr val="002060"/>
                </a:solidFill>
                <a:latin typeface="Times New Roman" panose="02020603050405020304" pitchFamily="18" charset="0"/>
                <a:cs typeface="Times New Roman" panose="02020603050405020304" pitchFamily="18" charset="0"/>
              </a:rPr>
              <a:t>(5) Quản lý phát triển xã hội có hiệu quả, nghiêm minh, bảo đảm an ninh xã hội, an ninh con người; thực hiện tiến bộ và công bằng xã hội; xây dựng môi trường văn hoá, đạo đức xã hội lành mạnh, văn minh; chú trọng nâng cao chất lượng dịch vụ y tế, chất lượng dân số, gắn dân số với phát triển; quan tâm đến mọi người dân, bảo đảm chính sách lao động, việc làm, thu nhập, thực hiện tốt phúc lợi xã hội, an sinh xã hội. Không ngừng cải thiện toàn diện đời sống vật chất và tinh thần của nhân dân.</a:t>
            </a:r>
            <a:endParaRPr lang="vi-VN" sz="240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400">
                <a:solidFill>
                  <a:srgbClr val="002060"/>
                </a:solidFill>
                <a:latin typeface="Times New Roman" panose="02020603050405020304" pitchFamily="18" charset="0"/>
                <a:cs typeface="Times New Roman" panose="02020603050405020304" pitchFamily="18" charset="0"/>
              </a:rPr>
              <a:t>(6) Chủ động thích ứng có hiệu quả với biến đổi khí hậu, phòng, chống và giảm nhẹ thiên tai, dịch bệnh, quản lý, khai thác, sử dụng hợp lý, tiết kiệm, hiệu quả và bền vững tài nguyên; lấy bảo vệ môi trường sống và sức khoẻ nhân dân làm mục tiêu hàng đầu; kiên quyết loại bỏ những dự án gây ô nhiễm môi trường, bảo đảm chất lượng môi trường sống, bảo vệ đa dạng sinh học và hệ sinh thái; xây dựng nền kinh tế xanh, kinh tế tuần hoàn, thân thiện với môi trường.</a:t>
            </a:r>
            <a:endParaRPr lang="vi-VN"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175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59C67-6E03-4DFE-9B2F-3C3647582E2C}"/>
              </a:ext>
            </a:extLst>
          </p:cNvPr>
          <p:cNvSpPr txBox="1">
            <a:spLocks/>
          </p:cNvSpPr>
          <p:nvPr/>
        </p:nvSpPr>
        <p:spPr>
          <a:xfrm>
            <a:off x="134584" y="-100381"/>
            <a:ext cx="7499271" cy="1116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895919-92E3-480A-8C9F-88E1CF7553F9}"/>
              </a:ext>
            </a:extLst>
          </p:cNvPr>
          <p:cNvSpPr/>
          <p:nvPr/>
        </p:nvSpPr>
        <p:spPr>
          <a:xfrm>
            <a:off x="327801" y="0"/>
            <a:ext cx="7499271" cy="1110689"/>
          </a:xfrm>
          <a:prstGeom prst="rect">
            <a:avLst/>
          </a:prstGeom>
        </p:spPr>
        <p:txBody>
          <a:bodyPr wrap="square">
            <a:spAutoFit/>
          </a:bodyPr>
          <a:lstStyle/>
          <a:p>
            <a:pPr>
              <a:lnSpc>
                <a:spcPct val="107000"/>
              </a:lnSpc>
              <a:spcAft>
                <a:spcPts val="80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 hướng phát triển đất nước giai đoạn 2021 - 2030:</a:t>
            </a:r>
            <a:endParaRPr lang="vi-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6D13AF31-7ADF-4B51-B1DD-9DD4CD6B902F}"/>
              </a:ext>
            </a:extLst>
          </p:cNvPr>
          <p:cNvSpPr>
            <a:spLocks noGrp="1"/>
          </p:cNvSpPr>
          <p:nvPr>
            <p:ph idx="1"/>
          </p:nvPr>
        </p:nvSpPr>
        <p:spPr>
          <a:xfrm>
            <a:off x="0" y="1253330"/>
            <a:ext cx="8958470" cy="5173974"/>
          </a:xfrm>
        </p:spPr>
        <p:txBody>
          <a:bodyPr>
            <a:noAutofit/>
          </a:bodyPr>
          <a:lstStyle/>
          <a:p>
            <a:pPr marL="0" indent="0" algn="just">
              <a:buNone/>
            </a:pPr>
            <a:r>
              <a:rPr lang="en-US" sz="2600">
                <a:solidFill>
                  <a:srgbClr val="002060"/>
                </a:solidFill>
                <a:latin typeface="Times New Roman" panose="02020603050405020304" pitchFamily="18" charset="0"/>
                <a:cs typeface="Times New Roman" panose="02020603050405020304" pitchFamily="18" charset="0"/>
              </a:rPr>
              <a:t>(7) Kiên quyết, kiên trì bảo vệ vững chắc độc lập, chủ quyền, thống nhất, toàn vẹn lãnh thổ của Tổ quốc; bảo vệ Đảng, Nhà nước, nhân dân và chế độ xã hội chủ nghĩa. Giữ vững an ninh chính trị, bảo đảm trật tự, an toàn xã hội, an ninh con người, an ninh kinh tế, an ninh mạng, xây dựng xã hội trật tự, kỷ cương. Chủ động ngăn ngừa các nguy cơ chiến tranh, xung đột từ sớm, từ xa; phát hiện sớm và xử lý kịp thời những yếu tố bất lợi, nhất là những yếu tố nguy cơ gây đột biến; đẩy mạnh đấu tranh làm thất bại mọi âm mưu và hoạt động chống phá của các thế lực thù địch.</a:t>
            </a:r>
            <a:endParaRPr lang="vi-VN" sz="260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600">
                <a:solidFill>
                  <a:srgbClr val="002060"/>
                </a:solidFill>
                <a:latin typeface="Times New Roman" panose="02020603050405020304" pitchFamily="18" charset="0"/>
                <a:cs typeface="Times New Roman" panose="02020603050405020304" pitchFamily="18" charset="0"/>
              </a:rPr>
              <a:t>(8) Tiếp tục thực hiện đường lối đối ngoại độc lập, tự chủ, đa phương hoá, đa dạng hoá; chủ động và tích cực hội nhập quốc tế toàn diện, sâu rộng, có hiệu quả; giữ vững môi trường hoà bình, ổn định, không ngừng nâng cao vị thế, uy tín quốc tế của Việt Nam.</a:t>
            </a:r>
            <a:endParaRPr lang="vi-VN" sz="26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158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txBox="1">
            <a:spLocks noGrp="1" noChangeArrowheads="1"/>
          </p:cNvSpPr>
          <p:nvPr/>
        </p:nvSpPr>
        <p:spPr bwMode="auto">
          <a:xfrm>
            <a:off x="8129588" y="5734050"/>
            <a:ext cx="609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043966A7-CDB5-4E1C-B1C4-9F464236102C}" type="slidenum">
              <a:rPr lang="en-US" altLang="en-US" sz="1800" b="1">
                <a:solidFill>
                  <a:srgbClr val="FFFFFF"/>
                </a:solidFill>
                <a:cs typeface="Arial" panose="020B0604020202020204" pitchFamily="34" charset="0"/>
              </a:rPr>
              <a:pPr algn="ctr" eaLnBrk="1" hangingPunct="1">
                <a:spcBef>
                  <a:spcPct val="0"/>
                </a:spcBef>
                <a:buFontTx/>
                <a:buNone/>
              </a:pPr>
              <a:t>59</a:t>
            </a:fld>
            <a:endParaRPr lang="en-US" altLang="en-US" sz="1800" b="1">
              <a:solidFill>
                <a:srgbClr val="FFFFFF"/>
              </a:solidFill>
              <a:cs typeface="Arial" panose="020B0604020202020204" pitchFamily="34" charset="0"/>
            </a:endParaRPr>
          </a:p>
        </p:txBody>
      </p:sp>
      <p:sp>
        <p:nvSpPr>
          <p:cNvPr id="20" name="Text Box 6"/>
          <p:cNvSpPr txBox="1">
            <a:spLocks noChangeArrowheads="1"/>
          </p:cNvSpPr>
          <p:nvPr/>
        </p:nvSpPr>
        <p:spPr bwMode="gray">
          <a:xfrm>
            <a:off x="877888" y="285750"/>
            <a:ext cx="731837" cy="707886"/>
          </a:xfrm>
          <a:prstGeom prst="rect">
            <a:avLst/>
          </a:prstGeom>
          <a:noFill/>
          <a:ln w="9525" algn="ctr">
            <a:noFill/>
            <a:miter lim="800000"/>
            <a:headEnd/>
            <a:tailEnd/>
          </a:ln>
          <a:effectLst/>
        </p:spPr>
        <p:txBody>
          <a:bodyPr>
            <a:spAutoFit/>
          </a:bodyPr>
          <a:lstStyle/>
          <a:p>
            <a:pPr algn="ctr" eaLnBrk="1" hangingPunct="1">
              <a:defRPr/>
            </a:pPr>
            <a:endParaRPr lang="en-US" sz="4000" b="1" dirty="0">
              <a:solidFill>
                <a:srgbClr val="FFFFFF"/>
              </a:solidFill>
              <a:effectLst>
                <a:outerShdw blurRad="38100" dist="38100" dir="2700000" algn="tl">
                  <a:srgbClr val="C0C0C0"/>
                </a:outerShdw>
              </a:effectLst>
              <a:latin typeface="Arial" charset="0"/>
              <a:cs typeface="Arial" charset="0"/>
            </a:endParaRPr>
          </a:p>
        </p:txBody>
      </p:sp>
      <p:grpSp>
        <p:nvGrpSpPr>
          <p:cNvPr id="44036" name="Group 19"/>
          <p:cNvGrpSpPr>
            <a:grpSpLocks/>
          </p:cNvGrpSpPr>
          <p:nvPr/>
        </p:nvGrpSpPr>
        <p:grpSpPr bwMode="auto">
          <a:xfrm>
            <a:off x="1841500" y="200025"/>
            <a:ext cx="7065963" cy="1096963"/>
            <a:chOff x="1728" y="1920"/>
            <a:chExt cx="3291" cy="866"/>
          </a:xfrm>
        </p:grpSpPr>
        <p:grpSp>
          <p:nvGrpSpPr>
            <p:cNvPr id="44052" name="Group 20"/>
            <p:cNvGrpSpPr>
              <a:grpSpLocks/>
            </p:cNvGrpSpPr>
            <p:nvPr/>
          </p:nvGrpSpPr>
          <p:grpSpPr bwMode="auto">
            <a:xfrm>
              <a:off x="1728" y="1920"/>
              <a:ext cx="3264" cy="866"/>
              <a:chOff x="1728" y="1920"/>
              <a:chExt cx="3264" cy="866"/>
            </a:xfrm>
          </p:grpSpPr>
          <p:sp>
            <p:nvSpPr>
              <p:cNvPr id="44054" name="AutoShape 21"/>
              <p:cNvSpPr>
                <a:spLocks noChangeArrowheads="1"/>
              </p:cNvSpPr>
              <p:nvPr/>
            </p:nvSpPr>
            <p:spPr bwMode="gray">
              <a:xfrm>
                <a:off x="1728" y="1920"/>
                <a:ext cx="3264" cy="866"/>
              </a:xfrm>
              <a:prstGeom prst="roundRect">
                <a:avLst>
                  <a:gd name="adj" fmla="val 10889"/>
                </a:avLst>
              </a:prstGeom>
              <a:gradFill rotWithShape="1">
                <a:gsLst>
                  <a:gs pos="0">
                    <a:srgbClr val="FBEBD1"/>
                  </a:gs>
                  <a:gs pos="50000">
                    <a:srgbClr val="FFFFFF"/>
                  </a:gs>
                  <a:gs pos="100000">
                    <a:srgbClr val="FBEBD1"/>
                  </a:gs>
                </a:gsLst>
                <a:lin ang="5400000" scaled="1"/>
              </a:gradFill>
              <a:ln w="38100">
                <a:solidFill>
                  <a:srgbClr val="FFFFFF"/>
                </a:solidFill>
                <a:round/>
                <a:headEnd/>
                <a:tailEnd/>
              </a:ln>
              <a:effectLst>
                <a:outerShdw dist="107763" dir="27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cs typeface="Arial" panose="020B0604020202020204" pitchFamily="34" charset="0"/>
                </a:endParaRPr>
              </a:p>
            </p:txBody>
          </p:sp>
          <p:sp>
            <p:nvSpPr>
              <p:cNvPr id="44055" name="Freeform 22"/>
              <p:cNvSpPr>
                <a:spLocks/>
              </p:cNvSpPr>
              <p:nvPr/>
            </p:nvSpPr>
            <p:spPr bwMode="gray">
              <a:xfrm>
                <a:off x="1776" y="1968"/>
                <a:ext cx="431" cy="432"/>
              </a:xfrm>
              <a:custGeom>
                <a:avLst/>
                <a:gdLst>
                  <a:gd name="T0" fmla="*/ 1 w 596"/>
                  <a:gd name="T1" fmla="*/ 0 h 598"/>
                  <a:gd name="T2" fmla="*/ 0 w 596"/>
                  <a:gd name="T3" fmla="*/ 1 h 598"/>
                  <a:gd name="T4" fmla="*/ 0 w 596"/>
                  <a:gd name="T5" fmla="*/ 1 h 598"/>
                  <a:gd name="T6" fmla="*/ 1 w 596"/>
                  <a:gd name="T7" fmla="*/ 1 h 598"/>
                  <a:gd name="T8" fmla="*/ 1 w 596"/>
                  <a:gd name="T9" fmla="*/ 0 h 598"/>
                  <a:gd name="T10" fmla="*/ 1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FFFF"/>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en-US"/>
              </a:p>
            </p:txBody>
          </p:sp>
        </p:grpSp>
        <p:sp>
          <p:nvSpPr>
            <p:cNvPr id="44053" name="Text Box 23"/>
            <p:cNvSpPr txBox="1">
              <a:spLocks noChangeArrowheads="1"/>
            </p:cNvSpPr>
            <p:nvPr/>
          </p:nvSpPr>
          <p:spPr bwMode="gray">
            <a:xfrm>
              <a:off x="1764" y="1996"/>
              <a:ext cx="3255"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a:solidFill>
                  <a:srgbClr val="292900"/>
                </a:solidFill>
                <a:latin typeface="Times New Roman" panose="02020603050405020304" pitchFamily="18" charset="0"/>
                <a:cs typeface="Arial" panose="020B0604020202020204" pitchFamily="34" charset="0"/>
              </a:endParaRPr>
            </a:p>
          </p:txBody>
        </p:sp>
      </p:grpSp>
      <p:sp>
        <p:nvSpPr>
          <p:cNvPr id="31751" name="Rectangle 17"/>
          <p:cNvSpPr>
            <a:spLocks noChangeArrowheads="1"/>
          </p:cNvSpPr>
          <p:nvPr/>
        </p:nvSpPr>
        <p:spPr bwMode="auto">
          <a:xfrm>
            <a:off x="252413" y="531813"/>
            <a:ext cx="8551862" cy="522287"/>
          </a:xfrm>
          <a:prstGeom prst="rect">
            <a:avLst/>
          </a:prstGeom>
          <a:noFill/>
          <a:ln w="9525">
            <a:noFill/>
            <a:miter lim="800000"/>
            <a:headEnd/>
            <a:tailEnd/>
          </a:ln>
        </p:spPr>
        <p:txBody>
          <a:bodyPr>
            <a:spAutoFit/>
          </a:bodyPr>
          <a:lstStyle/>
          <a:p>
            <a:pPr algn="ctr" eaLnBrk="1" hangingPunct="1">
              <a:defRPr/>
            </a:pPr>
            <a:r>
              <a:rPr lang="en-US" sz="2800" b="1" dirty="0" err="1">
                <a:solidFill>
                  <a:schemeClr val="tx1">
                    <a:lumMod val="10000"/>
                  </a:schemeClr>
                </a:solidFill>
                <a:latin typeface="Arial" charset="0"/>
                <a:cs typeface="Arial" charset="0"/>
              </a:rPr>
              <a:t>Đồng</a:t>
            </a:r>
            <a:r>
              <a:rPr lang="en-US" sz="2800" b="1" dirty="0">
                <a:solidFill>
                  <a:schemeClr val="tx1">
                    <a:lumMod val="10000"/>
                  </a:schemeClr>
                </a:solidFill>
                <a:latin typeface="Arial" charset="0"/>
                <a:cs typeface="Arial" charset="0"/>
              </a:rPr>
              <a:t> </a:t>
            </a:r>
            <a:r>
              <a:rPr lang="en-US" sz="2800" b="1" dirty="0" err="1">
                <a:solidFill>
                  <a:schemeClr val="tx1">
                    <a:lumMod val="10000"/>
                  </a:schemeClr>
                </a:solidFill>
                <a:latin typeface="Arial" charset="0"/>
                <a:cs typeface="Arial" charset="0"/>
              </a:rPr>
              <a:t>bộ</a:t>
            </a:r>
            <a:r>
              <a:rPr lang="en-US" sz="2800" b="1" dirty="0">
                <a:solidFill>
                  <a:schemeClr val="tx1">
                    <a:lumMod val="10000"/>
                  </a:schemeClr>
                </a:solidFill>
                <a:latin typeface="Arial" charset="0"/>
                <a:cs typeface="Arial" charset="0"/>
              </a:rPr>
              <a:t>, </a:t>
            </a:r>
            <a:r>
              <a:rPr lang="en-US" sz="2800" b="1" dirty="0" err="1">
                <a:solidFill>
                  <a:schemeClr val="tx1">
                    <a:lumMod val="10000"/>
                  </a:schemeClr>
                </a:solidFill>
                <a:latin typeface="Arial" charset="0"/>
                <a:cs typeface="Arial" charset="0"/>
              </a:rPr>
              <a:t>toàn</a:t>
            </a:r>
            <a:r>
              <a:rPr lang="en-US" sz="2800" b="1" dirty="0">
                <a:solidFill>
                  <a:schemeClr val="tx1">
                    <a:lumMod val="10000"/>
                  </a:schemeClr>
                </a:solidFill>
                <a:latin typeface="Arial" charset="0"/>
                <a:cs typeface="Arial" charset="0"/>
              </a:rPr>
              <a:t> </a:t>
            </a:r>
            <a:r>
              <a:rPr lang="en-US" sz="2800" b="1">
                <a:solidFill>
                  <a:schemeClr val="tx1">
                    <a:lumMod val="10000"/>
                  </a:schemeClr>
                </a:solidFill>
                <a:latin typeface="Arial" charset="0"/>
                <a:cs typeface="Arial" charset="0"/>
              </a:rPr>
              <a:t>diện</a:t>
            </a:r>
          </a:p>
        </p:txBody>
      </p:sp>
      <p:sp>
        <p:nvSpPr>
          <p:cNvPr id="44038" name="AutoShape 3"/>
          <p:cNvSpPr>
            <a:spLocks noChangeArrowheads="1"/>
          </p:cNvSpPr>
          <p:nvPr/>
        </p:nvSpPr>
        <p:spPr bwMode="auto">
          <a:xfrm flipV="1">
            <a:off x="120650" y="2636838"/>
            <a:ext cx="4535488" cy="3695700"/>
          </a:xfrm>
          <a:prstGeom prst="triangle">
            <a:avLst>
              <a:gd name="adj" fmla="val 50000"/>
            </a:avLst>
          </a:prstGeom>
          <a:solidFill>
            <a:srgbClr val="FF0000"/>
          </a:solidFill>
          <a:ln w="936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b="1">
              <a:cs typeface="Arial" panose="020B0604020202020204" pitchFamily="34" charset="0"/>
            </a:endParaRPr>
          </a:p>
        </p:txBody>
      </p:sp>
      <p:sp>
        <p:nvSpPr>
          <p:cNvPr id="44039" name="AutoShape 4"/>
          <p:cNvSpPr>
            <a:spLocks noChangeArrowheads="1"/>
          </p:cNvSpPr>
          <p:nvPr/>
        </p:nvSpPr>
        <p:spPr bwMode="auto">
          <a:xfrm>
            <a:off x="1062038" y="2439988"/>
            <a:ext cx="2603500" cy="2252662"/>
          </a:xfrm>
          <a:prstGeom prst="triangle">
            <a:avLst>
              <a:gd name="adj" fmla="val 50000"/>
            </a:avLst>
          </a:prstGeom>
          <a:solidFill>
            <a:srgbClr val="FF9900"/>
          </a:solidFill>
          <a:ln w="9360">
            <a:solidFill>
              <a:srgbClr val="000000"/>
            </a:solidFill>
            <a:miter lim="800000"/>
            <a:headEnd/>
            <a:tailEnd/>
          </a:ln>
        </p:spPr>
        <p:txBody>
          <a:bodyPr wrap="none" lIns="90000" tIns="46800" rIns="90000" bIns="46800" anchor="ct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3 trụ cột</a:t>
            </a:r>
          </a:p>
        </p:txBody>
      </p:sp>
      <p:sp>
        <p:nvSpPr>
          <p:cNvPr id="44040" name="Text Box 5"/>
          <p:cNvSpPr txBox="1">
            <a:spLocks noChangeArrowheads="1"/>
          </p:cNvSpPr>
          <p:nvPr/>
        </p:nvSpPr>
        <p:spPr bwMode="auto">
          <a:xfrm>
            <a:off x="474663" y="2735263"/>
            <a:ext cx="1428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ts val="1125"/>
              </a:spcBef>
              <a:buFontTx/>
              <a:buNone/>
            </a:pPr>
            <a:r>
              <a:rPr lang="en-US" altLang="en-US" sz="2000" b="1">
                <a:solidFill>
                  <a:srgbClr val="FFFF00"/>
                </a:solidFill>
                <a:cs typeface="Arial" panose="020B0604020202020204" pitchFamily="34" charset="0"/>
              </a:rPr>
              <a:t>Đối ngoại Đảng</a:t>
            </a:r>
          </a:p>
        </p:txBody>
      </p:sp>
      <p:sp>
        <p:nvSpPr>
          <p:cNvPr id="44041" name="Text Box 6"/>
          <p:cNvSpPr txBox="1">
            <a:spLocks noChangeArrowheads="1"/>
          </p:cNvSpPr>
          <p:nvPr/>
        </p:nvSpPr>
        <p:spPr bwMode="auto">
          <a:xfrm>
            <a:off x="1663700" y="4684713"/>
            <a:ext cx="1428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ts val="1125"/>
              </a:spcBef>
              <a:buFontTx/>
              <a:buNone/>
            </a:pPr>
            <a:r>
              <a:rPr lang="en-US" altLang="en-US" sz="2000" b="1">
                <a:solidFill>
                  <a:srgbClr val="FFFF00"/>
                </a:solidFill>
                <a:cs typeface="Arial" panose="020B0604020202020204" pitchFamily="34" charset="0"/>
              </a:rPr>
              <a:t>Đối ngoại nhân dân</a:t>
            </a:r>
          </a:p>
        </p:txBody>
      </p:sp>
      <p:sp>
        <p:nvSpPr>
          <p:cNvPr id="44042" name="Text Box 7"/>
          <p:cNvSpPr txBox="1">
            <a:spLocks noChangeArrowheads="1"/>
          </p:cNvSpPr>
          <p:nvPr/>
        </p:nvSpPr>
        <p:spPr bwMode="auto">
          <a:xfrm>
            <a:off x="2840038" y="2686050"/>
            <a:ext cx="14271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ts val="1125"/>
              </a:spcBef>
              <a:buFontTx/>
              <a:buNone/>
            </a:pPr>
            <a:r>
              <a:rPr lang="en-US" altLang="en-US" sz="2000" b="1">
                <a:solidFill>
                  <a:srgbClr val="FFFF00"/>
                </a:solidFill>
                <a:cs typeface="Arial" panose="020B0604020202020204" pitchFamily="34" charset="0"/>
              </a:rPr>
              <a:t>Ngoại giao Nhà nước</a:t>
            </a:r>
          </a:p>
        </p:txBody>
      </p:sp>
      <p:sp>
        <p:nvSpPr>
          <p:cNvPr id="44043" name="Rectangle 12"/>
          <p:cNvSpPr>
            <a:spLocks noChangeArrowheads="1"/>
          </p:cNvSpPr>
          <p:nvPr/>
        </p:nvSpPr>
        <p:spPr bwMode="auto">
          <a:xfrm>
            <a:off x="4765675" y="2608263"/>
            <a:ext cx="4144963" cy="619125"/>
          </a:xfrm>
          <a:prstGeom prst="rect">
            <a:avLst/>
          </a:prstGeom>
          <a:solidFill>
            <a:srgbClr val="BBE0E3"/>
          </a:solidFill>
          <a:ln w="9360">
            <a:solidFill>
              <a:srgbClr val="000000"/>
            </a:solidFill>
            <a:miter lim="800000"/>
            <a:headEnd/>
            <a:tailEnd/>
          </a:ln>
        </p:spPr>
        <p:txBody>
          <a:bodyPr wrap="none" lIns="90000" tIns="46800" rIns="90000" bIns="46800" anchor="ct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4 trọng tâm</a:t>
            </a:r>
          </a:p>
        </p:txBody>
      </p:sp>
      <p:sp>
        <p:nvSpPr>
          <p:cNvPr id="44044" name="Freeform 10"/>
          <p:cNvSpPr>
            <a:spLocks noChangeArrowheads="1"/>
          </p:cNvSpPr>
          <p:nvPr/>
        </p:nvSpPr>
        <p:spPr bwMode="auto">
          <a:xfrm>
            <a:off x="4724400" y="3505200"/>
            <a:ext cx="2082800" cy="1716088"/>
          </a:xfrm>
          <a:custGeom>
            <a:avLst/>
            <a:gdLst>
              <a:gd name="T0" fmla="*/ 2147483646 w 832"/>
              <a:gd name="T1" fmla="*/ 2147483646 h 1032"/>
              <a:gd name="T2" fmla="*/ 2147483646 w 832"/>
              <a:gd name="T3" fmla="*/ 2147483646 h 1032"/>
              <a:gd name="T4" fmla="*/ 2147483646 w 832"/>
              <a:gd name="T5" fmla="*/ 2147483646 h 1032"/>
              <a:gd name="T6" fmla="*/ 2147483646 w 832"/>
              <a:gd name="T7" fmla="*/ 2147483646 h 1032"/>
              <a:gd name="T8" fmla="*/ 2147483646 w 832"/>
              <a:gd name="T9" fmla="*/ 2147483646 h 1032"/>
              <a:gd name="T10" fmla="*/ 2147483646 w 832"/>
              <a:gd name="T11" fmla="*/ 2147483646 h 1032"/>
              <a:gd name="T12" fmla="*/ 2147483646 w 832"/>
              <a:gd name="T13" fmla="*/ 2147483646 h 1032"/>
              <a:gd name="T14" fmla="*/ 2147483646 w 832"/>
              <a:gd name="T15" fmla="*/ 2147483646 h 1032"/>
              <a:gd name="T16" fmla="*/ 2147483646 w 832"/>
              <a:gd name="T17" fmla="*/ 2147483646 h 1032"/>
              <a:gd name="T18" fmla="*/ 2147483646 w 832"/>
              <a:gd name="T19" fmla="*/ 2147483646 h 1032"/>
              <a:gd name="T20" fmla="*/ 2147483646 w 832"/>
              <a:gd name="T21" fmla="*/ 2147483646 h 1032"/>
              <a:gd name="T22" fmla="*/ 2147483646 w 832"/>
              <a:gd name="T23" fmla="*/ 2147483646 h 1032"/>
              <a:gd name="T24" fmla="*/ 2147483646 w 832"/>
              <a:gd name="T25" fmla="*/ 2147483646 h 1032"/>
              <a:gd name="T26" fmla="*/ 2147483646 w 832"/>
              <a:gd name="T27" fmla="*/ 2147483646 h 1032"/>
              <a:gd name="T28" fmla="*/ 2147483646 w 832"/>
              <a:gd name="T29" fmla="*/ 2147483646 h 1032"/>
              <a:gd name="T30" fmla="*/ 2147483646 w 832"/>
              <a:gd name="T31" fmla="*/ 2147483646 h 1032"/>
              <a:gd name="T32" fmla="*/ 2147483646 w 832"/>
              <a:gd name="T33" fmla="*/ 2147483646 h 1032"/>
              <a:gd name="T34" fmla="*/ 2147483646 w 832"/>
              <a:gd name="T35" fmla="*/ 2147483646 h 1032"/>
              <a:gd name="T36" fmla="*/ 2147483646 w 832"/>
              <a:gd name="T37" fmla="*/ 2147483646 h 1032"/>
              <a:gd name="T38" fmla="*/ 2147483646 w 832"/>
              <a:gd name="T39" fmla="*/ 2147483646 h 1032"/>
              <a:gd name="T40" fmla="*/ 2147483646 w 832"/>
              <a:gd name="T41" fmla="*/ 2147483646 h 1032"/>
              <a:gd name="T42" fmla="*/ 2147483646 w 832"/>
              <a:gd name="T43" fmla="*/ 2147483646 h 1032"/>
              <a:gd name="T44" fmla="*/ 2147483646 w 832"/>
              <a:gd name="T45" fmla="*/ 2147483646 h 1032"/>
              <a:gd name="T46" fmla="*/ 2147483646 w 832"/>
              <a:gd name="T47" fmla="*/ 2147483646 h 1032"/>
              <a:gd name="T48" fmla="*/ 0 w 832"/>
              <a:gd name="T49" fmla="*/ 2147483646 h 1032"/>
              <a:gd name="T50" fmla="*/ 0 w 832"/>
              <a:gd name="T51" fmla="*/ 2147483646 h 1032"/>
              <a:gd name="T52" fmla="*/ 0 w 832"/>
              <a:gd name="T53" fmla="*/ 2147483646 h 1032"/>
              <a:gd name="T54" fmla="*/ 0 w 832"/>
              <a:gd name="T55" fmla="*/ 0 h 1032"/>
              <a:gd name="T56" fmla="*/ 2147483646 w 832"/>
              <a:gd name="T57" fmla="*/ 0 h 1032"/>
              <a:gd name="T58" fmla="*/ 2147483646 w 832"/>
              <a:gd name="T59" fmla="*/ 2147483646 h 1032"/>
              <a:gd name="T60" fmla="*/ 2147483646 w 832"/>
              <a:gd name="T61" fmla="*/ 2147483646 h 1032"/>
              <a:gd name="T62" fmla="*/ 2147483646 w 832"/>
              <a:gd name="T63" fmla="*/ 2147483646 h 10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2"/>
              <a:gd name="T97" fmla="*/ 0 h 1032"/>
              <a:gd name="T98" fmla="*/ 832 w 832"/>
              <a:gd name="T99" fmla="*/ 1032 h 10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32" h="1032">
                <a:moveTo>
                  <a:pt x="832" y="354"/>
                </a:moveTo>
                <a:cubicBezTo>
                  <a:pt x="832" y="354"/>
                  <a:pt x="828" y="435"/>
                  <a:pt x="750" y="354"/>
                </a:cubicBezTo>
                <a:cubicBezTo>
                  <a:pt x="748" y="353"/>
                  <a:pt x="748" y="353"/>
                  <a:pt x="748" y="353"/>
                </a:cubicBezTo>
                <a:cubicBezTo>
                  <a:pt x="737" y="345"/>
                  <a:pt x="722" y="340"/>
                  <a:pt x="707" y="340"/>
                </a:cubicBezTo>
                <a:cubicBezTo>
                  <a:pt x="667" y="340"/>
                  <a:pt x="634" y="373"/>
                  <a:pt x="634" y="414"/>
                </a:cubicBezTo>
                <a:cubicBezTo>
                  <a:pt x="634" y="454"/>
                  <a:pt x="667" y="487"/>
                  <a:pt x="707" y="487"/>
                </a:cubicBezTo>
                <a:cubicBezTo>
                  <a:pt x="723" y="487"/>
                  <a:pt x="737" y="483"/>
                  <a:pt x="749" y="474"/>
                </a:cubicBezTo>
                <a:cubicBezTo>
                  <a:pt x="750" y="473"/>
                  <a:pt x="750" y="473"/>
                  <a:pt x="750" y="473"/>
                </a:cubicBezTo>
                <a:cubicBezTo>
                  <a:pt x="828" y="392"/>
                  <a:pt x="832" y="474"/>
                  <a:pt x="832" y="474"/>
                </a:cubicBezTo>
                <a:cubicBezTo>
                  <a:pt x="832" y="601"/>
                  <a:pt x="832" y="601"/>
                  <a:pt x="832" y="601"/>
                </a:cubicBezTo>
                <a:cubicBezTo>
                  <a:pt x="832" y="618"/>
                  <a:pt x="832" y="618"/>
                  <a:pt x="832" y="618"/>
                </a:cubicBezTo>
                <a:cubicBezTo>
                  <a:pt x="832" y="822"/>
                  <a:pt x="832" y="822"/>
                  <a:pt x="832" y="822"/>
                </a:cubicBezTo>
                <a:cubicBezTo>
                  <a:pt x="832" y="834"/>
                  <a:pt x="832" y="834"/>
                  <a:pt x="832" y="834"/>
                </a:cubicBezTo>
                <a:cubicBezTo>
                  <a:pt x="490" y="834"/>
                  <a:pt x="490" y="834"/>
                  <a:pt x="490" y="834"/>
                </a:cubicBezTo>
                <a:cubicBezTo>
                  <a:pt x="474" y="834"/>
                  <a:pt x="474" y="834"/>
                  <a:pt x="474" y="834"/>
                </a:cubicBezTo>
                <a:cubicBezTo>
                  <a:pt x="474" y="834"/>
                  <a:pt x="392" y="837"/>
                  <a:pt x="473" y="915"/>
                </a:cubicBezTo>
                <a:cubicBezTo>
                  <a:pt x="475" y="916"/>
                  <a:pt x="475" y="916"/>
                  <a:pt x="475" y="916"/>
                </a:cubicBezTo>
                <a:cubicBezTo>
                  <a:pt x="483" y="929"/>
                  <a:pt x="487" y="942"/>
                  <a:pt x="487" y="958"/>
                </a:cubicBezTo>
                <a:cubicBezTo>
                  <a:pt x="487" y="999"/>
                  <a:pt x="454" y="1032"/>
                  <a:pt x="414" y="1032"/>
                </a:cubicBezTo>
                <a:cubicBezTo>
                  <a:pt x="373" y="1032"/>
                  <a:pt x="340" y="999"/>
                  <a:pt x="340" y="958"/>
                </a:cubicBezTo>
                <a:cubicBezTo>
                  <a:pt x="340" y="943"/>
                  <a:pt x="344" y="929"/>
                  <a:pt x="352" y="917"/>
                </a:cubicBezTo>
                <a:cubicBezTo>
                  <a:pt x="354" y="915"/>
                  <a:pt x="354" y="915"/>
                  <a:pt x="354" y="915"/>
                </a:cubicBezTo>
                <a:cubicBezTo>
                  <a:pt x="435" y="837"/>
                  <a:pt x="353" y="834"/>
                  <a:pt x="353" y="834"/>
                </a:cubicBezTo>
                <a:cubicBezTo>
                  <a:pt x="337" y="834"/>
                  <a:pt x="337" y="834"/>
                  <a:pt x="337" y="834"/>
                </a:cubicBezTo>
                <a:cubicBezTo>
                  <a:pt x="0" y="834"/>
                  <a:pt x="0" y="834"/>
                  <a:pt x="0" y="834"/>
                </a:cubicBezTo>
                <a:cubicBezTo>
                  <a:pt x="0" y="513"/>
                  <a:pt x="0" y="513"/>
                  <a:pt x="0" y="513"/>
                </a:cubicBezTo>
                <a:cubicBezTo>
                  <a:pt x="0" y="270"/>
                  <a:pt x="0" y="270"/>
                  <a:pt x="0" y="270"/>
                </a:cubicBezTo>
                <a:cubicBezTo>
                  <a:pt x="0" y="0"/>
                  <a:pt x="0" y="0"/>
                  <a:pt x="0" y="0"/>
                </a:cubicBezTo>
                <a:cubicBezTo>
                  <a:pt x="832" y="0"/>
                  <a:pt x="832" y="0"/>
                  <a:pt x="832" y="0"/>
                </a:cubicBezTo>
                <a:cubicBezTo>
                  <a:pt x="832" y="228"/>
                  <a:pt x="832" y="228"/>
                  <a:pt x="832" y="228"/>
                </a:cubicBezTo>
                <a:cubicBezTo>
                  <a:pt x="832" y="238"/>
                  <a:pt x="832" y="238"/>
                  <a:pt x="832" y="238"/>
                </a:cubicBezTo>
                <a:lnTo>
                  <a:pt x="832" y="354"/>
                </a:lnTo>
                <a:close/>
              </a:path>
            </a:pathLst>
          </a:custGeom>
          <a:solidFill>
            <a:srgbClr val="00FFFF"/>
          </a:solidFill>
          <a:ln w="9360">
            <a:solidFill>
              <a:srgbClr val="000000"/>
            </a:solidFill>
            <a:miter lim="800000"/>
            <a:headEnd/>
            <a:tailEnd/>
          </a:ln>
        </p:spPr>
        <p:txBody>
          <a:bodyPr wrap="none" anchor="ctr"/>
          <a:lstStyle/>
          <a:p>
            <a:endParaRPr lang="en-US"/>
          </a:p>
        </p:txBody>
      </p:sp>
      <p:sp>
        <p:nvSpPr>
          <p:cNvPr id="44045" name="Freeform 11"/>
          <p:cNvSpPr>
            <a:spLocks noChangeArrowheads="1"/>
          </p:cNvSpPr>
          <p:nvPr/>
        </p:nvSpPr>
        <p:spPr bwMode="auto">
          <a:xfrm>
            <a:off x="6350000" y="3513138"/>
            <a:ext cx="2560638" cy="1385887"/>
          </a:xfrm>
          <a:custGeom>
            <a:avLst/>
            <a:gdLst>
              <a:gd name="T0" fmla="*/ 2147483646 w 1027"/>
              <a:gd name="T1" fmla="*/ 2147483646 h 834"/>
              <a:gd name="T2" fmla="*/ 2147483646 w 1027"/>
              <a:gd name="T3" fmla="*/ 2147483646 h 834"/>
              <a:gd name="T4" fmla="*/ 2147483646 w 1027"/>
              <a:gd name="T5" fmla="*/ 2147483646 h 834"/>
              <a:gd name="T6" fmla="*/ 2147483646 w 1027"/>
              <a:gd name="T7" fmla="*/ 2147483646 h 834"/>
              <a:gd name="T8" fmla="*/ 2147483646 w 1027"/>
              <a:gd name="T9" fmla="*/ 2147483646 h 834"/>
              <a:gd name="T10" fmla="*/ 2147483646 w 1027"/>
              <a:gd name="T11" fmla="*/ 2147483646 h 834"/>
              <a:gd name="T12" fmla="*/ 2147483646 w 1027"/>
              <a:gd name="T13" fmla="*/ 2147483646 h 834"/>
              <a:gd name="T14" fmla="*/ 2147483646 w 1027"/>
              <a:gd name="T15" fmla="*/ 2147483646 h 834"/>
              <a:gd name="T16" fmla="*/ 2147483646 w 1027"/>
              <a:gd name="T17" fmla="*/ 2147483646 h 834"/>
              <a:gd name="T18" fmla="*/ 2147483646 w 1027"/>
              <a:gd name="T19" fmla="*/ 2147483646 h 834"/>
              <a:gd name="T20" fmla="*/ 2147483646 w 1027"/>
              <a:gd name="T21" fmla="*/ 2147483646 h 834"/>
              <a:gd name="T22" fmla="*/ 2147483646 w 1027"/>
              <a:gd name="T23" fmla="*/ 2147483646 h 834"/>
              <a:gd name="T24" fmla="*/ 2147483646 w 1027"/>
              <a:gd name="T25" fmla="*/ 2147483646 h 834"/>
              <a:gd name="T26" fmla="*/ 2147483646 w 1027"/>
              <a:gd name="T27" fmla="*/ 2147483646 h 834"/>
              <a:gd name="T28" fmla="*/ 2147483646 w 1027"/>
              <a:gd name="T29" fmla="*/ 2147483646 h 834"/>
              <a:gd name="T30" fmla="*/ 2147483646 w 1027"/>
              <a:gd name="T31" fmla="*/ 2147483646 h 834"/>
              <a:gd name="T32" fmla="*/ 2147483646 w 1027"/>
              <a:gd name="T33" fmla="*/ 2147483646 h 834"/>
              <a:gd name="T34" fmla="*/ 2147483646 w 1027"/>
              <a:gd name="T35" fmla="*/ 2147483646 h 834"/>
              <a:gd name="T36" fmla="*/ 0 w 1027"/>
              <a:gd name="T37" fmla="*/ 2147483646 h 834"/>
              <a:gd name="T38" fmla="*/ 2147483646 w 1027"/>
              <a:gd name="T39" fmla="*/ 2147483646 h 834"/>
              <a:gd name="T40" fmla="*/ 2147483646 w 1027"/>
              <a:gd name="T41" fmla="*/ 2147483646 h 834"/>
              <a:gd name="T42" fmla="*/ 2147483646 w 1027"/>
              <a:gd name="T43" fmla="*/ 2147483646 h 834"/>
              <a:gd name="T44" fmla="*/ 2147483646 w 1027"/>
              <a:gd name="T45" fmla="*/ 2147483646 h 834"/>
              <a:gd name="T46" fmla="*/ 2147483646 w 1027"/>
              <a:gd name="T47" fmla="*/ 2147483646 h 834"/>
              <a:gd name="T48" fmla="*/ 2147483646 w 1027"/>
              <a:gd name="T49" fmla="*/ 0 h 834"/>
              <a:gd name="T50" fmla="*/ 2147483646 w 1027"/>
              <a:gd name="T51" fmla="*/ 0 h 834"/>
              <a:gd name="T52" fmla="*/ 2147483646 w 1027"/>
              <a:gd name="T53" fmla="*/ 0 h 834"/>
              <a:gd name="T54" fmla="*/ 2147483646 w 1027"/>
              <a:gd name="T55" fmla="*/ 0 h 834"/>
              <a:gd name="T56" fmla="*/ 2147483646 w 1027"/>
              <a:gd name="T57" fmla="*/ 2147483646 h 834"/>
              <a:gd name="T58" fmla="*/ 2147483646 w 1027"/>
              <a:gd name="T59" fmla="*/ 2147483646 h 834"/>
              <a:gd name="T60" fmla="*/ 2147483646 w 1027"/>
              <a:gd name="T61" fmla="*/ 2147483646 h 834"/>
              <a:gd name="T62" fmla="*/ 2147483646 w 1027"/>
              <a:gd name="T63" fmla="*/ 2147483646 h 8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27"/>
              <a:gd name="T97" fmla="*/ 0 h 834"/>
              <a:gd name="T98" fmla="*/ 1027 w 1027"/>
              <a:gd name="T99" fmla="*/ 834 h 8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27" h="834">
                <a:moveTo>
                  <a:pt x="675" y="834"/>
                </a:moveTo>
                <a:cubicBezTo>
                  <a:pt x="675" y="834"/>
                  <a:pt x="594" y="830"/>
                  <a:pt x="674" y="752"/>
                </a:cubicBezTo>
                <a:cubicBezTo>
                  <a:pt x="676" y="750"/>
                  <a:pt x="676" y="750"/>
                  <a:pt x="676" y="750"/>
                </a:cubicBezTo>
                <a:cubicBezTo>
                  <a:pt x="684" y="738"/>
                  <a:pt x="688" y="724"/>
                  <a:pt x="688" y="709"/>
                </a:cubicBezTo>
                <a:cubicBezTo>
                  <a:pt x="688" y="668"/>
                  <a:pt x="655" y="635"/>
                  <a:pt x="615" y="635"/>
                </a:cubicBezTo>
                <a:cubicBezTo>
                  <a:pt x="574" y="635"/>
                  <a:pt x="542" y="668"/>
                  <a:pt x="542" y="709"/>
                </a:cubicBezTo>
                <a:cubicBezTo>
                  <a:pt x="542" y="725"/>
                  <a:pt x="546" y="738"/>
                  <a:pt x="554" y="750"/>
                </a:cubicBezTo>
                <a:cubicBezTo>
                  <a:pt x="556" y="752"/>
                  <a:pt x="556" y="752"/>
                  <a:pt x="556" y="752"/>
                </a:cubicBezTo>
                <a:cubicBezTo>
                  <a:pt x="637" y="830"/>
                  <a:pt x="555" y="834"/>
                  <a:pt x="555" y="834"/>
                </a:cubicBezTo>
                <a:cubicBezTo>
                  <a:pt x="429" y="834"/>
                  <a:pt x="429" y="834"/>
                  <a:pt x="429" y="834"/>
                </a:cubicBezTo>
                <a:cubicBezTo>
                  <a:pt x="411" y="834"/>
                  <a:pt x="411" y="834"/>
                  <a:pt x="411" y="834"/>
                </a:cubicBezTo>
                <a:cubicBezTo>
                  <a:pt x="208" y="834"/>
                  <a:pt x="208" y="834"/>
                  <a:pt x="208" y="834"/>
                </a:cubicBezTo>
                <a:cubicBezTo>
                  <a:pt x="197" y="834"/>
                  <a:pt x="197" y="834"/>
                  <a:pt x="197" y="834"/>
                </a:cubicBezTo>
                <a:cubicBezTo>
                  <a:pt x="197" y="490"/>
                  <a:pt x="197" y="490"/>
                  <a:pt x="197" y="490"/>
                </a:cubicBezTo>
                <a:cubicBezTo>
                  <a:pt x="197" y="474"/>
                  <a:pt x="197" y="474"/>
                  <a:pt x="197" y="474"/>
                </a:cubicBezTo>
                <a:cubicBezTo>
                  <a:pt x="197" y="474"/>
                  <a:pt x="193" y="393"/>
                  <a:pt x="116" y="474"/>
                </a:cubicBezTo>
                <a:cubicBezTo>
                  <a:pt x="115" y="475"/>
                  <a:pt x="115" y="475"/>
                  <a:pt x="115" y="475"/>
                </a:cubicBezTo>
                <a:cubicBezTo>
                  <a:pt x="103" y="484"/>
                  <a:pt x="89" y="488"/>
                  <a:pt x="73" y="488"/>
                </a:cubicBezTo>
                <a:cubicBezTo>
                  <a:pt x="33" y="488"/>
                  <a:pt x="0" y="455"/>
                  <a:pt x="0" y="414"/>
                </a:cubicBezTo>
                <a:cubicBezTo>
                  <a:pt x="0" y="374"/>
                  <a:pt x="33" y="340"/>
                  <a:pt x="73" y="340"/>
                </a:cubicBezTo>
                <a:cubicBezTo>
                  <a:pt x="88" y="340"/>
                  <a:pt x="102" y="345"/>
                  <a:pt x="114" y="353"/>
                </a:cubicBezTo>
                <a:cubicBezTo>
                  <a:pt x="116" y="354"/>
                  <a:pt x="116" y="354"/>
                  <a:pt x="116" y="354"/>
                </a:cubicBezTo>
                <a:cubicBezTo>
                  <a:pt x="193" y="436"/>
                  <a:pt x="197" y="354"/>
                  <a:pt x="197" y="354"/>
                </a:cubicBezTo>
                <a:cubicBezTo>
                  <a:pt x="197" y="338"/>
                  <a:pt x="197" y="338"/>
                  <a:pt x="197" y="338"/>
                </a:cubicBezTo>
                <a:cubicBezTo>
                  <a:pt x="197" y="0"/>
                  <a:pt x="197" y="0"/>
                  <a:pt x="197" y="0"/>
                </a:cubicBezTo>
                <a:cubicBezTo>
                  <a:pt x="516" y="0"/>
                  <a:pt x="516" y="0"/>
                  <a:pt x="516" y="0"/>
                </a:cubicBezTo>
                <a:cubicBezTo>
                  <a:pt x="758" y="0"/>
                  <a:pt x="758" y="0"/>
                  <a:pt x="758" y="0"/>
                </a:cubicBezTo>
                <a:cubicBezTo>
                  <a:pt x="1027" y="0"/>
                  <a:pt x="1027" y="0"/>
                  <a:pt x="1027" y="0"/>
                </a:cubicBezTo>
                <a:cubicBezTo>
                  <a:pt x="1027" y="834"/>
                  <a:pt x="1027" y="834"/>
                  <a:pt x="1027" y="834"/>
                </a:cubicBezTo>
                <a:cubicBezTo>
                  <a:pt x="800" y="834"/>
                  <a:pt x="800" y="834"/>
                  <a:pt x="800" y="834"/>
                </a:cubicBezTo>
                <a:cubicBezTo>
                  <a:pt x="790" y="834"/>
                  <a:pt x="790" y="834"/>
                  <a:pt x="790" y="834"/>
                </a:cubicBezTo>
                <a:lnTo>
                  <a:pt x="675" y="834"/>
                </a:lnTo>
                <a:close/>
              </a:path>
            </a:pathLst>
          </a:custGeom>
          <a:solidFill>
            <a:srgbClr val="FFCC00"/>
          </a:solidFill>
          <a:ln w="9360">
            <a:solidFill>
              <a:srgbClr val="000000"/>
            </a:solidFill>
            <a:miter lim="800000"/>
            <a:headEnd/>
            <a:tailEnd/>
          </a:ln>
        </p:spPr>
        <p:txBody>
          <a:bodyPr wrap="none" anchor="ctr"/>
          <a:lstStyle/>
          <a:p>
            <a:endParaRPr lang="en-US"/>
          </a:p>
        </p:txBody>
      </p:sp>
      <p:sp>
        <p:nvSpPr>
          <p:cNvPr id="44046" name="Freeform 9"/>
          <p:cNvSpPr>
            <a:spLocks noChangeArrowheads="1"/>
          </p:cNvSpPr>
          <p:nvPr/>
        </p:nvSpPr>
        <p:spPr bwMode="auto">
          <a:xfrm>
            <a:off x="4733925" y="4899025"/>
            <a:ext cx="2598738" cy="1412875"/>
          </a:xfrm>
          <a:custGeom>
            <a:avLst/>
            <a:gdLst>
              <a:gd name="T0" fmla="*/ 2147483646 w 1032"/>
              <a:gd name="T1" fmla="*/ 0 h 834"/>
              <a:gd name="T2" fmla="*/ 2147483646 w 1032"/>
              <a:gd name="T3" fmla="*/ 2147483646 h 834"/>
              <a:gd name="T4" fmla="*/ 2147483646 w 1032"/>
              <a:gd name="T5" fmla="*/ 2147483646 h 834"/>
              <a:gd name="T6" fmla="*/ 2147483646 w 1032"/>
              <a:gd name="T7" fmla="*/ 2147483646 h 834"/>
              <a:gd name="T8" fmla="*/ 2147483646 w 1032"/>
              <a:gd name="T9" fmla="*/ 2147483646 h 834"/>
              <a:gd name="T10" fmla="*/ 2147483646 w 1032"/>
              <a:gd name="T11" fmla="*/ 2147483646 h 834"/>
              <a:gd name="T12" fmla="*/ 2147483646 w 1032"/>
              <a:gd name="T13" fmla="*/ 2147483646 h 834"/>
              <a:gd name="T14" fmla="*/ 2147483646 w 1032"/>
              <a:gd name="T15" fmla="*/ 2147483646 h 834"/>
              <a:gd name="T16" fmla="*/ 2147483646 w 1032"/>
              <a:gd name="T17" fmla="*/ 0 h 834"/>
              <a:gd name="T18" fmla="*/ 2147483646 w 1032"/>
              <a:gd name="T19" fmla="*/ 0 h 834"/>
              <a:gd name="T20" fmla="*/ 2147483646 w 1032"/>
              <a:gd name="T21" fmla="*/ 0 h 834"/>
              <a:gd name="T22" fmla="*/ 2147483646 w 1032"/>
              <a:gd name="T23" fmla="*/ 0 h 834"/>
              <a:gd name="T24" fmla="*/ 2147483646 w 1032"/>
              <a:gd name="T25" fmla="*/ 0 h 834"/>
              <a:gd name="T26" fmla="*/ 2147483646 w 1032"/>
              <a:gd name="T27" fmla="*/ 2147483646 h 834"/>
              <a:gd name="T28" fmla="*/ 2147483646 w 1032"/>
              <a:gd name="T29" fmla="*/ 2147483646 h 834"/>
              <a:gd name="T30" fmla="*/ 2147483646 w 1032"/>
              <a:gd name="T31" fmla="*/ 2147483646 h 834"/>
              <a:gd name="T32" fmla="*/ 2147483646 w 1032"/>
              <a:gd name="T33" fmla="*/ 2147483646 h 834"/>
              <a:gd name="T34" fmla="*/ 2147483646 w 1032"/>
              <a:gd name="T35" fmla="*/ 2147483646 h 834"/>
              <a:gd name="T36" fmla="*/ 2147483646 w 1032"/>
              <a:gd name="T37" fmla="*/ 2147483646 h 834"/>
              <a:gd name="T38" fmla="*/ 2147483646 w 1032"/>
              <a:gd name="T39" fmla="*/ 2147483646 h 834"/>
              <a:gd name="T40" fmla="*/ 2147483646 w 1032"/>
              <a:gd name="T41" fmla="*/ 2147483646 h 834"/>
              <a:gd name="T42" fmla="*/ 2147483646 w 1032"/>
              <a:gd name="T43" fmla="*/ 2147483646 h 834"/>
              <a:gd name="T44" fmla="*/ 2147483646 w 1032"/>
              <a:gd name="T45" fmla="*/ 2147483646 h 834"/>
              <a:gd name="T46" fmla="*/ 2147483646 w 1032"/>
              <a:gd name="T47" fmla="*/ 2147483646 h 834"/>
              <a:gd name="T48" fmla="*/ 2147483646 w 1032"/>
              <a:gd name="T49" fmla="*/ 2147483646 h 834"/>
              <a:gd name="T50" fmla="*/ 2147483646 w 1032"/>
              <a:gd name="T51" fmla="*/ 2147483646 h 834"/>
              <a:gd name="T52" fmla="*/ 2147483646 w 1032"/>
              <a:gd name="T53" fmla="*/ 2147483646 h 834"/>
              <a:gd name="T54" fmla="*/ 0 w 1032"/>
              <a:gd name="T55" fmla="*/ 2147483646 h 834"/>
              <a:gd name="T56" fmla="*/ 0 w 1032"/>
              <a:gd name="T57" fmla="*/ 0 h 834"/>
              <a:gd name="T58" fmla="*/ 2147483646 w 1032"/>
              <a:gd name="T59" fmla="*/ 0 h 834"/>
              <a:gd name="T60" fmla="*/ 2147483646 w 1032"/>
              <a:gd name="T61" fmla="*/ 0 h 834"/>
              <a:gd name="T62" fmla="*/ 2147483646 w 1032"/>
              <a:gd name="T63" fmla="*/ 0 h 8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32"/>
              <a:gd name="T97" fmla="*/ 0 h 834"/>
              <a:gd name="T98" fmla="*/ 1032 w 1032"/>
              <a:gd name="T99" fmla="*/ 834 h 8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32" h="834">
                <a:moveTo>
                  <a:pt x="354" y="0"/>
                </a:moveTo>
                <a:cubicBezTo>
                  <a:pt x="354" y="0"/>
                  <a:pt x="435" y="3"/>
                  <a:pt x="354" y="82"/>
                </a:cubicBezTo>
                <a:cubicBezTo>
                  <a:pt x="353" y="84"/>
                  <a:pt x="353" y="84"/>
                  <a:pt x="353" y="84"/>
                </a:cubicBezTo>
                <a:cubicBezTo>
                  <a:pt x="345" y="95"/>
                  <a:pt x="340" y="110"/>
                  <a:pt x="340" y="125"/>
                </a:cubicBezTo>
                <a:cubicBezTo>
                  <a:pt x="340" y="166"/>
                  <a:pt x="373" y="199"/>
                  <a:pt x="414" y="199"/>
                </a:cubicBezTo>
                <a:cubicBezTo>
                  <a:pt x="454" y="199"/>
                  <a:pt x="487" y="166"/>
                  <a:pt x="487" y="125"/>
                </a:cubicBezTo>
                <a:cubicBezTo>
                  <a:pt x="487" y="109"/>
                  <a:pt x="483" y="95"/>
                  <a:pt x="475" y="83"/>
                </a:cubicBezTo>
                <a:cubicBezTo>
                  <a:pt x="473" y="82"/>
                  <a:pt x="473" y="82"/>
                  <a:pt x="473" y="82"/>
                </a:cubicBezTo>
                <a:cubicBezTo>
                  <a:pt x="392" y="3"/>
                  <a:pt x="474" y="0"/>
                  <a:pt x="474" y="0"/>
                </a:cubicBezTo>
                <a:cubicBezTo>
                  <a:pt x="601" y="0"/>
                  <a:pt x="601" y="0"/>
                  <a:pt x="601" y="0"/>
                </a:cubicBezTo>
                <a:cubicBezTo>
                  <a:pt x="618" y="0"/>
                  <a:pt x="618" y="0"/>
                  <a:pt x="618" y="0"/>
                </a:cubicBezTo>
                <a:cubicBezTo>
                  <a:pt x="823" y="0"/>
                  <a:pt x="823" y="0"/>
                  <a:pt x="823" y="0"/>
                </a:cubicBezTo>
                <a:cubicBezTo>
                  <a:pt x="834" y="0"/>
                  <a:pt x="834" y="0"/>
                  <a:pt x="834" y="0"/>
                </a:cubicBezTo>
                <a:cubicBezTo>
                  <a:pt x="834" y="343"/>
                  <a:pt x="834" y="343"/>
                  <a:pt x="834" y="343"/>
                </a:cubicBezTo>
                <a:cubicBezTo>
                  <a:pt x="834" y="359"/>
                  <a:pt x="834" y="359"/>
                  <a:pt x="834" y="359"/>
                </a:cubicBezTo>
                <a:cubicBezTo>
                  <a:pt x="834" y="359"/>
                  <a:pt x="837" y="441"/>
                  <a:pt x="915" y="359"/>
                </a:cubicBezTo>
                <a:cubicBezTo>
                  <a:pt x="917" y="358"/>
                  <a:pt x="917" y="358"/>
                  <a:pt x="917" y="358"/>
                </a:cubicBezTo>
                <a:cubicBezTo>
                  <a:pt x="929" y="349"/>
                  <a:pt x="942" y="345"/>
                  <a:pt x="958" y="345"/>
                </a:cubicBezTo>
                <a:cubicBezTo>
                  <a:pt x="999" y="345"/>
                  <a:pt x="1032" y="378"/>
                  <a:pt x="1032" y="419"/>
                </a:cubicBezTo>
                <a:cubicBezTo>
                  <a:pt x="1032" y="460"/>
                  <a:pt x="999" y="493"/>
                  <a:pt x="958" y="493"/>
                </a:cubicBezTo>
                <a:cubicBezTo>
                  <a:pt x="943" y="493"/>
                  <a:pt x="929" y="488"/>
                  <a:pt x="917" y="480"/>
                </a:cubicBezTo>
                <a:cubicBezTo>
                  <a:pt x="915" y="479"/>
                  <a:pt x="915" y="479"/>
                  <a:pt x="915" y="479"/>
                </a:cubicBezTo>
                <a:cubicBezTo>
                  <a:pt x="837" y="397"/>
                  <a:pt x="834" y="479"/>
                  <a:pt x="834" y="479"/>
                </a:cubicBezTo>
                <a:cubicBezTo>
                  <a:pt x="834" y="496"/>
                  <a:pt x="834" y="496"/>
                  <a:pt x="834" y="496"/>
                </a:cubicBezTo>
                <a:cubicBezTo>
                  <a:pt x="834" y="834"/>
                  <a:pt x="834" y="834"/>
                  <a:pt x="834" y="834"/>
                </a:cubicBezTo>
                <a:cubicBezTo>
                  <a:pt x="513" y="834"/>
                  <a:pt x="513" y="834"/>
                  <a:pt x="513" y="834"/>
                </a:cubicBezTo>
                <a:cubicBezTo>
                  <a:pt x="270" y="834"/>
                  <a:pt x="270" y="834"/>
                  <a:pt x="270" y="834"/>
                </a:cubicBezTo>
                <a:cubicBezTo>
                  <a:pt x="0" y="834"/>
                  <a:pt x="0" y="834"/>
                  <a:pt x="0" y="834"/>
                </a:cubicBezTo>
                <a:cubicBezTo>
                  <a:pt x="0" y="0"/>
                  <a:pt x="0" y="0"/>
                  <a:pt x="0" y="0"/>
                </a:cubicBezTo>
                <a:cubicBezTo>
                  <a:pt x="228" y="0"/>
                  <a:pt x="228" y="0"/>
                  <a:pt x="228" y="0"/>
                </a:cubicBezTo>
                <a:cubicBezTo>
                  <a:pt x="238" y="0"/>
                  <a:pt x="238" y="0"/>
                  <a:pt x="238" y="0"/>
                </a:cubicBezTo>
                <a:lnTo>
                  <a:pt x="354" y="0"/>
                </a:lnTo>
                <a:close/>
              </a:path>
            </a:pathLst>
          </a:custGeom>
          <a:solidFill>
            <a:srgbClr val="FF00FF"/>
          </a:solidFill>
          <a:ln w="9360">
            <a:solidFill>
              <a:srgbClr val="000000"/>
            </a:solidFill>
            <a:miter lim="800000"/>
            <a:headEnd/>
            <a:tailEnd/>
          </a:ln>
        </p:spPr>
        <p:txBody>
          <a:bodyPr wrap="none" anchor="ctr"/>
          <a:lstStyle/>
          <a:p>
            <a:endParaRPr lang="en-US"/>
          </a:p>
        </p:txBody>
      </p:sp>
      <p:sp>
        <p:nvSpPr>
          <p:cNvPr id="44047" name="Freeform 8"/>
          <p:cNvSpPr>
            <a:spLocks noChangeArrowheads="1"/>
          </p:cNvSpPr>
          <p:nvPr/>
        </p:nvSpPr>
        <p:spPr bwMode="auto">
          <a:xfrm>
            <a:off x="6851650" y="4552950"/>
            <a:ext cx="2058988" cy="1758950"/>
          </a:xfrm>
          <a:custGeom>
            <a:avLst/>
            <a:gdLst>
              <a:gd name="T0" fmla="*/ 0 w 830"/>
              <a:gd name="T1" fmla="*/ 2147483646 h 1032"/>
              <a:gd name="T2" fmla="*/ 2147483646 w 830"/>
              <a:gd name="T3" fmla="*/ 2147483646 h 1032"/>
              <a:gd name="T4" fmla="*/ 2147483646 w 830"/>
              <a:gd name="T5" fmla="*/ 2147483646 h 1032"/>
              <a:gd name="T6" fmla="*/ 2147483646 w 830"/>
              <a:gd name="T7" fmla="*/ 2147483646 h 1032"/>
              <a:gd name="T8" fmla="*/ 2147483646 w 830"/>
              <a:gd name="T9" fmla="*/ 2147483646 h 1032"/>
              <a:gd name="T10" fmla="*/ 2147483646 w 830"/>
              <a:gd name="T11" fmla="*/ 2147483646 h 1032"/>
              <a:gd name="T12" fmla="*/ 2147483646 w 830"/>
              <a:gd name="T13" fmla="*/ 2147483646 h 1032"/>
              <a:gd name="T14" fmla="*/ 2147483646 w 830"/>
              <a:gd name="T15" fmla="*/ 2147483646 h 1032"/>
              <a:gd name="T16" fmla="*/ 0 w 830"/>
              <a:gd name="T17" fmla="*/ 2147483646 h 1032"/>
              <a:gd name="T18" fmla="*/ 0 w 830"/>
              <a:gd name="T19" fmla="*/ 2147483646 h 1032"/>
              <a:gd name="T20" fmla="*/ 0 w 830"/>
              <a:gd name="T21" fmla="*/ 2147483646 h 1032"/>
              <a:gd name="T22" fmla="*/ 0 w 830"/>
              <a:gd name="T23" fmla="*/ 2147483646 h 1032"/>
              <a:gd name="T24" fmla="*/ 0 w 830"/>
              <a:gd name="T25" fmla="*/ 2147483646 h 1032"/>
              <a:gd name="T26" fmla="*/ 2147483646 w 830"/>
              <a:gd name="T27" fmla="*/ 2147483646 h 1032"/>
              <a:gd name="T28" fmla="*/ 2147483646 w 830"/>
              <a:gd name="T29" fmla="*/ 2147483646 h 1032"/>
              <a:gd name="T30" fmla="*/ 2147483646 w 830"/>
              <a:gd name="T31" fmla="*/ 2147483646 h 1032"/>
              <a:gd name="T32" fmla="*/ 2147483646 w 830"/>
              <a:gd name="T33" fmla="*/ 2147483646 h 1032"/>
              <a:gd name="T34" fmla="*/ 2147483646 w 830"/>
              <a:gd name="T35" fmla="*/ 2147483646 h 1032"/>
              <a:gd name="T36" fmla="*/ 2147483646 w 830"/>
              <a:gd name="T37" fmla="*/ 0 h 1032"/>
              <a:gd name="T38" fmla="*/ 2147483646 w 830"/>
              <a:gd name="T39" fmla="*/ 2147483646 h 1032"/>
              <a:gd name="T40" fmla="*/ 2147483646 w 830"/>
              <a:gd name="T41" fmla="*/ 2147483646 h 1032"/>
              <a:gd name="T42" fmla="*/ 2147483646 w 830"/>
              <a:gd name="T43" fmla="*/ 2147483646 h 1032"/>
              <a:gd name="T44" fmla="*/ 2147483646 w 830"/>
              <a:gd name="T45" fmla="*/ 2147483646 h 1032"/>
              <a:gd name="T46" fmla="*/ 2147483646 w 830"/>
              <a:gd name="T47" fmla="*/ 2147483646 h 1032"/>
              <a:gd name="T48" fmla="*/ 2147483646 w 830"/>
              <a:gd name="T49" fmla="*/ 2147483646 h 1032"/>
              <a:gd name="T50" fmla="*/ 2147483646 w 830"/>
              <a:gd name="T51" fmla="*/ 2147483646 h 1032"/>
              <a:gd name="T52" fmla="*/ 2147483646 w 830"/>
              <a:gd name="T53" fmla="*/ 2147483646 h 1032"/>
              <a:gd name="T54" fmla="*/ 2147483646 w 830"/>
              <a:gd name="T55" fmla="*/ 2147483646 h 1032"/>
              <a:gd name="T56" fmla="*/ 0 w 830"/>
              <a:gd name="T57" fmla="*/ 2147483646 h 1032"/>
              <a:gd name="T58" fmla="*/ 0 w 830"/>
              <a:gd name="T59" fmla="*/ 2147483646 h 1032"/>
              <a:gd name="T60" fmla="*/ 0 w 830"/>
              <a:gd name="T61" fmla="*/ 2147483646 h 1032"/>
              <a:gd name="T62" fmla="*/ 0 w 830"/>
              <a:gd name="T63" fmla="*/ 2147483646 h 10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30"/>
              <a:gd name="T97" fmla="*/ 0 h 1032"/>
              <a:gd name="T98" fmla="*/ 830 w 830"/>
              <a:gd name="T99" fmla="*/ 1032 h 10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30" h="1032">
                <a:moveTo>
                  <a:pt x="0" y="678"/>
                </a:moveTo>
                <a:cubicBezTo>
                  <a:pt x="0" y="678"/>
                  <a:pt x="3" y="596"/>
                  <a:pt x="81" y="677"/>
                </a:cubicBezTo>
                <a:cubicBezTo>
                  <a:pt x="83" y="679"/>
                  <a:pt x="83" y="679"/>
                  <a:pt x="83" y="679"/>
                </a:cubicBezTo>
                <a:cubicBezTo>
                  <a:pt x="95" y="687"/>
                  <a:pt x="109" y="691"/>
                  <a:pt x="124" y="691"/>
                </a:cubicBezTo>
                <a:cubicBezTo>
                  <a:pt x="165" y="691"/>
                  <a:pt x="198" y="658"/>
                  <a:pt x="198" y="618"/>
                </a:cubicBezTo>
                <a:cubicBezTo>
                  <a:pt x="198" y="577"/>
                  <a:pt x="165" y="544"/>
                  <a:pt x="124" y="544"/>
                </a:cubicBezTo>
                <a:cubicBezTo>
                  <a:pt x="108" y="544"/>
                  <a:pt x="95" y="548"/>
                  <a:pt x="83" y="557"/>
                </a:cubicBezTo>
                <a:cubicBezTo>
                  <a:pt x="81" y="558"/>
                  <a:pt x="81" y="558"/>
                  <a:pt x="81" y="558"/>
                </a:cubicBezTo>
                <a:cubicBezTo>
                  <a:pt x="3" y="639"/>
                  <a:pt x="0" y="558"/>
                  <a:pt x="0" y="558"/>
                </a:cubicBezTo>
                <a:cubicBezTo>
                  <a:pt x="0" y="431"/>
                  <a:pt x="0" y="431"/>
                  <a:pt x="0" y="431"/>
                </a:cubicBezTo>
                <a:cubicBezTo>
                  <a:pt x="0" y="413"/>
                  <a:pt x="0" y="413"/>
                  <a:pt x="0" y="413"/>
                </a:cubicBezTo>
                <a:cubicBezTo>
                  <a:pt x="0" y="209"/>
                  <a:pt x="0" y="209"/>
                  <a:pt x="0" y="209"/>
                </a:cubicBezTo>
                <a:cubicBezTo>
                  <a:pt x="0" y="198"/>
                  <a:pt x="0" y="198"/>
                  <a:pt x="0" y="198"/>
                </a:cubicBezTo>
                <a:cubicBezTo>
                  <a:pt x="341" y="198"/>
                  <a:pt x="341" y="198"/>
                  <a:pt x="341" y="198"/>
                </a:cubicBezTo>
                <a:cubicBezTo>
                  <a:pt x="357" y="198"/>
                  <a:pt x="357" y="198"/>
                  <a:pt x="357" y="198"/>
                </a:cubicBezTo>
                <a:cubicBezTo>
                  <a:pt x="357" y="198"/>
                  <a:pt x="439" y="194"/>
                  <a:pt x="358" y="116"/>
                </a:cubicBezTo>
                <a:cubicBezTo>
                  <a:pt x="356" y="115"/>
                  <a:pt x="356" y="115"/>
                  <a:pt x="356" y="115"/>
                </a:cubicBezTo>
                <a:cubicBezTo>
                  <a:pt x="348" y="103"/>
                  <a:pt x="343" y="89"/>
                  <a:pt x="343" y="73"/>
                </a:cubicBezTo>
                <a:cubicBezTo>
                  <a:pt x="343" y="33"/>
                  <a:pt x="376" y="0"/>
                  <a:pt x="417" y="0"/>
                </a:cubicBezTo>
                <a:cubicBezTo>
                  <a:pt x="458" y="0"/>
                  <a:pt x="491" y="33"/>
                  <a:pt x="491" y="73"/>
                </a:cubicBezTo>
                <a:cubicBezTo>
                  <a:pt x="491" y="88"/>
                  <a:pt x="486" y="102"/>
                  <a:pt x="478" y="114"/>
                </a:cubicBezTo>
                <a:cubicBezTo>
                  <a:pt x="477" y="116"/>
                  <a:pt x="477" y="116"/>
                  <a:pt x="477" y="116"/>
                </a:cubicBezTo>
                <a:cubicBezTo>
                  <a:pt x="396" y="194"/>
                  <a:pt x="477" y="198"/>
                  <a:pt x="477" y="198"/>
                </a:cubicBezTo>
                <a:cubicBezTo>
                  <a:pt x="493" y="198"/>
                  <a:pt x="493" y="198"/>
                  <a:pt x="493" y="198"/>
                </a:cubicBezTo>
                <a:cubicBezTo>
                  <a:pt x="830" y="198"/>
                  <a:pt x="830" y="198"/>
                  <a:pt x="830" y="198"/>
                </a:cubicBezTo>
                <a:cubicBezTo>
                  <a:pt x="830" y="518"/>
                  <a:pt x="830" y="518"/>
                  <a:pt x="830" y="518"/>
                </a:cubicBezTo>
                <a:cubicBezTo>
                  <a:pt x="830" y="762"/>
                  <a:pt x="830" y="762"/>
                  <a:pt x="830" y="762"/>
                </a:cubicBezTo>
                <a:cubicBezTo>
                  <a:pt x="830" y="1032"/>
                  <a:pt x="830" y="1032"/>
                  <a:pt x="830" y="1032"/>
                </a:cubicBezTo>
                <a:cubicBezTo>
                  <a:pt x="0" y="1032"/>
                  <a:pt x="0" y="1032"/>
                  <a:pt x="0" y="1032"/>
                </a:cubicBezTo>
                <a:cubicBezTo>
                  <a:pt x="0" y="803"/>
                  <a:pt x="0" y="803"/>
                  <a:pt x="0" y="803"/>
                </a:cubicBezTo>
                <a:cubicBezTo>
                  <a:pt x="0" y="794"/>
                  <a:pt x="0" y="794"/>
                  <a:pt x="0" y="794"/>
                </a:cubicBezTo>
                <a:lnTo>
                  <a:pt x="0" y="678"/>
                </a:lnTo>
                <a:close/>
              </a:path>
            </a:pathLst>
          </a:custGeom>
          <a:solidFill>
            <a:srgbClr val="99CC00"/>
          </a:solidFill>
          <a:ln w="9360">
            <a:solidFill>
              <a:srgbClr val="000000"/>
            </a:solidFill>
            <a:miter lim="800000"/>
            <a:headEnd/>
            <a:tailEnd/>
          </a:ln>
        </p:spPr>
        <p:txBody>
          <a:bodyPr wrap="none" anchor="ctr"/>
          <a:lstStyle/>
          <a:p>
            <a:endParaRPr lang="en-US"/>
          </a:p>
        </p:txBody>
      </p:sp>
      <p:sp>
        <p:nvSpPr>
          <p:cNvPr id="44048" name="Text Box 13"/>
          <p:cNvSpPr txBox="1">
            <a:spLocks noChangeArrowheads="1"/>
          </p:cNvSpPr>
          <p:nvPr/>
        </p:nvSpPr>
        <p:spPr bwMode="auto">
          <a:xfrm>
            <a:off x="4845050" y="3814763"/>
            <a:ext cx="15970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00"/>
                </a:solidFill>
                <a:cs typeface="Arial" panose="020B0604020202020204" pitchFamily="34" charset="0"/>
              </a:rPr>
              <a:t>Chính trị </a:t>
            </a:r>
          </a:p>
          <a:p>
            <a:pPr algn="ctr" eaLnBrk="1" hangingPunct="1">
              <a:spcBef>
                <a:spcPct val="0"/>
              </a:spcBef>
              <a:buFontTx/>
              <a:buNone/>
            </a:pPr>
            <a:r>
              <a:rPr lang="en-US" altLang="en-US" sz="2400" b="1">
                <a:solidFill>
                  <a:srgbClr val="000000"/>
                </a:solidFill>
                <a:cs typeface="Arial" panose="020B0604020202020204" pitchFamily="34" charset="0"/>
              </a:rPr>
              <a:t>đối ngoại</a:t>
            </a:r>
          </a:p>
        </p:txBody>
      </p:sp>
      <p:sp>
        <p:nvSpPr>
          <p:cNvPr id="44049" name="Text Box 16"/>
          <p:cNvSpPr txBox="1">
            <a:spLocks noChangeArrowheads="1"/>
          </p:cNvSpPr>
          <p:nvPr/>
        </p:nvSpPr>
        <p:spPr bwMode="auto">
          <a:xfrm>
            <a:off x="4962525" y="5272088"/>
            <a:ext cx="15954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00"/>
                </a:solidFill>
                <a:cs typeface="Arial" panose="020B0604020202020204" pitchFamily="34" charset="0"/>
              </a:rPr>
              <a:t>Ngoại giao văn hóa</a:t>
            </a:r>
          </a:p>
        </p:txBody>
      </p:sp>
      <p:sp>
        <p:nvSpPr>
          <p:cNvPr id="44050" name="Text Box 14"/>
          <p:cNvSpPr txBox="1">
            <a:spLocks noChangeArrowheads="1"/>
          </p:cNvSpPr>
          <p:nvPr/>
        </p:nvSpPr>
        <p:spPr bwMode="auto">
          <a:xfrm>
            <a:off x="7119938" y="3743325"/>
            <a:ext cx="1597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00"/>
                </a:solidFill>
                <a:cs typeface="Arial" panose="020B0604020202020204" pitchFamily="34" charset="0"/>
              </a:rPr>
              <a:t>Ngoại giao kinh tế</a:t>
            </a:r>
          </a:p>
        </p:txBody>
      </p:sp>
      <p:sp>
        <p:nvSpPr>
          <p:cNvPr id="44051" name="Text Box 15"/>
          <p:cNvSpPr txBox="1">
            <a:spLocks noChangeArrowheads="1"/>
          </p:cNvSpPr>
          <p:nvPr/>
        </p:nvSpPr>
        <p:spPr bwMode="auto">
          <a:xfrm>
            <a:off x="7204075" y="5224463"/>
            <a:ext cx="15636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000000"/>
                </a:solidFill>
                <a:cs typeface="Arial" panose="020B0604020202020204" pitchFamily="34" charset="0"/>
              </a:rPr>
              <a:t>Công tác cộng đồng</a:t>
            </a:r>
          </a:p>
        </p:txBody>
      </p:sp>
    </p:spTree>
    <p:extLst>
      <p:ext uri="{BB962C8B-B14F-4D97-AF65-F5344CB8AC3E}">
        <p14:creationId xmlns:p14="http://schemas.microsoft.com/office/powerpoint/2010/main" val="237290504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24905" y="1619250"/>
            <a:ext cx="1915577" cy="365479"/>
          </a:xfrm>
          <a:prstGeom prst="rect">
            <a:avLst/>
          </a:prstGeom>
        </p:spPr>
        <p:txBody>
          <a:bodyPr wrap="none" lIns="57144" tIns="28572" rIns="57144" bIns="28572">
            <a:spAutoFit/>
          </a:bodyPr>
          <a:lstStyle/>
          <a:p>
            <a:pPr algn="ctr"/>
            <a:r>
              <a:rPr lang="en-US" sz="2000" b="1" dirty="0">
                <a:ln/>
                <a:solidFill>
                  <a:schemeClr val="tx2">
                    <a:lumMod val="60000"/>
                    <a:lumOff val="40000"/>
                  </a:schemeClr>
                </a:solidFill>
                <a:latin typeface="Times New Roman"/>
              </a:rPr>
              <a:t>Con </a:t>
            </a:r>
            <a:r>
              <a:rPr lang="en-US" sz="2000" b="1" dirty="0" err="1">
                <a:ln/>
                <a:solidFill>
                  <a:schemeClr val="tx2">
                    <a:lumMod val="60000"/>
                    <a:lumOff val="40000"/>
                  </a:schemeClr>
                </a:solidFill>
                <a:latin typeface="Times New Roman"/>
              </a:rPr>
              <a:t>số</a:t>
            </a:r>
            <a:r>
              <a:rPr lang="en-US" sz="2000" b="1" dirty="0">
                <a:ln/>
                <a:solidFill>
                  <a:schemeClr val="tx2">
                    <a:lumMod val="60000"/>
                    <a:lumOff val="40000"/>
                  </a:schemeClr>
                </a:solidFill>
                <a:latin typeface="Times New Roman"/>
              </a:rPr>
              <a:t> </a:t>
            </a:r>
            <a:r>
              <a:rPr lang="en-US" sz="2000" b="1" dirty="0" err="1">
                <a:ln/>
                <a:solidFill>
                  <a:schemeClr val="tx2">
                    <a:lumMod val="60000"/>
                    <a:lumOff val="40000"/>
                  </a:schemeClr>
                </a:solidFill>
                <a:latin typeface="Times New Roman"/>
              </a:rPr>
              <a:t>ấn</a:t>
            </a:r>
            <a:r>
              <a:rPr lang="en-US" sz="2000" b="1" dirty="0">
                <a:ln/>
                <a:solidFill>
                  <a:schemeClr val="tx2">
                    <a:lumMod val="60000"/>
                    <a:lumOff val="40000"/>
                  </a:schemeClr>
                </a:solidFill>
                <a:latin typeface="Times New Roman"/>
              </a:rPr>
              <a:t> </a:t>
            </a:r>
            <a:r>
              <a:rPr lang="en-US" sz="2000" b="1" dirty="0" err="1">
                <a:ln/>
                <a:solidFill>
                  <a:schemeClr val="tx2">
                    <a:lumMod val="60000"/>
                    <a:lumOff val="40000"/>
                  </a:schemeClr>
                </a:solidFill>
                <a:latin typeface="Times New Roman"/>
              </a:rPr>
              <a:t>tượng</a:t>
            </a:r>
            <a:endParaRPr lang="en-US" sz="2000" b="1" dirty="0">
              <a:ln/>
              <a:solidFill>
                <a:schemeClr val="tx2">
                  <a:lumMod val="60000"/>
                  <a:lumOff val="40000"/>
                </a:schemeClr>
              </a:solidFill>
              <a:latin typeface="Times New Roman"/>
            </a:endParaRPr>
          </a:p>
        </p:txBody>
      </p:sp>
      <p:pic>
        <p:nvPicPr>
          <p:cNvPr id="21506" name="Picture 2" descr="Kết quả hình ảnh cho kinh tế s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86888"/>
            <a:ext cx="2834924" cy="177073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ình ảnh có liên qu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1126" y="4429126"/>
            <a:ext cx="6991234" cy="126957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476626" y="2047876"/>
            <a:ext cx="5434361" cy="327007"/>
          </a:xfrm>
          <a:prstGeom prst="rect">
            <a:avLst/>
          </a:prstGeom>
        </p:spPr>
        <p:txBody>
          <a:bodyPr wrap="square" lIns="57144" tIns="28572" rIns="57144" bIns="28572">
            <a:spAutoFit/>
          </a:bodyPr>
          <a:lstStyle/>
          <a:p>
            <a:pPr marL="285718" indent="-285718">
              <a:buFont typeface="Arial" pitchFamily="34" charset="0"/>
              <a:buChar char="•"/>
            </a:pPr>
            <a:r>
              <a:rPr lang="en-US" sz="1750" b="1" dirty="0">
                <a:latin typeface="Times New Roman" pitchFamily="18" charset="0"/>
                <a:cs typeface="Times New Roman" pitchFamily="18" charset="0"/>
              </a:rPr>
              <a:t> </a:t>
            </a:r>
            <a:r>
              <a:rPr lang="vi-VN" sz="1750" b="1" dirty="0">
                <a:latin typeface="Times New Roman" pitchFamily="18" charset="0"/>
                <a:cs typeface="Times New Roman" pitchFamily="18" charset="0"/>
              </a:rPr>
              <a:t>&gt; </a:t>
            </a:r>
            <a:r>
              <a:rPr lang="en-US" sz="1750" b="1" dirty="0">
                <a:latin typeface="Times New Roman" pitchFamily="18" charset="0"/>
                <a:cs typeface="Times New Roman" pitchFamily="18" charset="0"/>
              </a:rPr>
              <a:t>Thu </a:t>
            </a:r>
            <a:r>
              <a:rPr lang="en-US" sz="1750" b="1" dirty="0" err="1">
                <a:latin typeface="Times New Roman" pitchFamily="18" charset="0"/>
                <a:cs typeface="Times New Roman" pitchFamily="18" charset="0"/>
              </a:rPr>
              <a:t>hút</a:t>
            </a:r>
            <a:r>
              <a:rPr lang="en-US" sz="1750" b="1" dirty="0">
                <a:latin typeface="Times New Roman" pitchFamily="18" charset="0"/>
                <a:cs typeface="Times New Roman" pitchFamily="18" charset="0"/>
              </a:rPr>
              <a:t> FDI: 175 </a:t>
            </a:r>
            <a:r>
              <a:rPr lang="en-US" sz="1750" b="1" dirty="0" err="1">
                <a:latin typeface="Times New Roman" pitchFamily="18" charset="0"/>
                <a:cs typeface="Times New Roman" pitchFamily="18" charset="0"/>
              </a:rPr>
              <a:t>tỷ</a:t>
            </a:r>
            <a:r>
              <a:rPr lang="en-US" sz="1750" b="1" dirty="0">
                <a:latin typeface="Times New Roman" pitchFamily="18" charset="0"/>
                <a:cs typeface="Times New Roman" pitchFamily="18" charset="0"/>
              </a:rPr>
              <a:t> USD</a:t>
            </a:r>
            <a:r>
              <a:rPr lang="vi-VN" sz="1750" b="1" dirty="0">
                <a:latin typeface="Times New Roman" pitchFamily="18" charset="0"/>
                <a:cs typeface="Times New Roman" pitchFamily="18" charset="0"/>
              </a:rPr>
              <a:t> </a:t>
            </a:r>
            <a:endParaRPr lang="en-US" sz="1750" b="1" dirty="0">
              <a:latin typeface="Times New Roman" pitchFamily="18" charset="0"/>
              <a:cs typeface="Times New Roman" pitchFamily="18" charset="0"/>
            </a:endParaRPr>
          </a:p>
        </p:txBody>
      </p:sp>
      <p:sp>
        <p:nvSpPr>
          <p:cNvPr id="10" name="Rectangle 9"/>
          <p:cNvSpPr/>
          <p:nvPr/>
        </p:nvSpPr>
        <p:spPr>
          <a:xfrm>
            <a:off x="3476626" y="2627811"/>
            <a:ext cx="5243861" cy="327007"/>
          </a:xfrm>
          <a:prstGeom prst="rect">
            <a:avLst/>
          </a:prstGeom>
        </p:spPr>
        <p:txBody>
          <a:bodyPr wrap="square" lIns="57144" tIns="28572" rIns="57144" bIns="28572">
            <a:spAutoFit/>
          </a:bodyPr>
          <a:lstStyle/>
          <a:p>
            <a:pPr marL="285718" indent="-285718">
              <a:buFont typeface="Arial" pitchFamily="34" charset="0"/>
              <a:buChar char="•"/>
            </a:pPr>
            <a:r>
              <a:rPr lang="en-US" sz="1750" b="1" dirty="0">
                <a:latin typeface="Times New Roman" pitchFamily="18" charset="0"/>
                <a:cs typeface="Times New Roman" pitchFamily="18" charset="0"/>
              </a:rPr>
              <a:t> </a:t>
            </a:r>
            <a:r>
              <a:rPr lang="vi-VN" sz="1750" b="1" dirty="0">
                <a:latin typeface="Times New Roman" pitchFamily="18" charset="0"/>
                <a:cs typeface="Times New Roman" pitchFamily="18" charset="0"/>
              </a:rPr>
              <a:t>&gt; </a:t>
            </a:r>
            <a:r>
              <a:rPr lang="en-US" sz="1750" b="1" dirty="0" err="1">
                <a:latin typeface="Times New Roman" pitchFamily="18" charset="0"/>
                <a:cs typeface="Times New Roman" pitchFamily="18" charset="0"/>
              </a:rPr>
              <a:t>Mức</a:t>
            </a:r>
            <a:r>
              <a:rPr lang="en-US" sz="1750" b="1" dirty="0">
                <a:latin typeface="Times New Roman" pitchFamily="18" charset="0"/>
                <a:cs typeface="Times New Roman" pitchFamily="18" charset="0"/>
              </a:rPr>
              <a:t> </a:t>
            </a:r>
            <a:r>
              <a:rPr lang="en-US" sz="1750" b="1" dirty="0" err="1">
                <a:latin typeface="Times New Roman" pitchFamily="18" charset="0"/>
                <a:cs typeface="Times New Roman" pitchFamily="18" charset="0"/>
              </a:rPr>
              <a:t>tăng</a:t>
            </a:r>
            <a:r>
              <a:rPr lang="en-US" sz="1750" b="1" dirty="0">
                <a:latin typeface="Times New Roman" pitchFamily="18" charset="0"/>
                <a:cs typeface="Times New Roman" pitchFamily="18" charset="0"/>
              </a:rPr>
              <a:t> CPI </a:t>
            </a:r>
            <a:r>
              <a:rPr lang="en-US" sz="1750" b="1" dirty="0" err="1">
                <a:latin typeface="Times New Roman" pitchFamily="18" charset="0"/>
                <a:cs typeface="Times New Roman" pitchFamily="18" charset="0"/>
              </a:rPr>
              <a:t>bình</a:t>
            </a:r>
            <a:r>
              <a:rPr lang="en-US" sz="1750" b="1" dirty="0">
                <a:latin typeface="Times New Roman" pitchFamily="18" charset="0"/>
                <a:cs typeface="Times New Roman" pitchFamily="18" charset="0"/>
              </a:rPr>
              <a:t> </a:t>
            </a:r>
            <a:r>
              <a:rPr lang="en-US" sz="1750" b="1" dirty="0" err="1">
                <a:latin typeface="Times New Roman" pitchFamily="18" charset="0"/>
                <a:cs typeface="Times New Roman" pitchFamily="18" charset="0"/>
              </a:rPr>
              <a:t>quân</a:t>
            </a:r>
            <a:r>
              <a:rPr lang="en-US" sz="1750" b="1" dirty="0">
                <a:latin typeface="Times New Roman" pitchFamily="18" charset="0"/>
                <a:cs typeface="Times New Roman" pitchFamily="18" charset="0"/>
              </a:rPr>
              <a:t>/</a:t>
            </a:r>
            <a:r>
              <a:rPr lang="en-US" sz="1750" b="1" dirty="0" err="1">
                <a:latin typeface="Times New Roman" pitchFamily="18" charset="0"/>
                <a:cs typeface="Times New Roman" pitchFamily="18" charset="0"/>
              </a:rPr>
              <a:t>năm</a:t>
            </a:r>
            <a:r>
              <a:rPr lang="en-US" sz="1750" b="1" dirty="0">
                <a:latin typeface="Times New Roman" pitchFamily="18" charset="0"/>
                <a:cs typeface="Times New Roman" pitchFamily="18" charset="0"/>
              </a:rPr>
              <a:t>: 3.2% </a:t>
            </a:r>
            <a:endParaRPr lang="vi-VN" sz="1750" b="1" dirty="0">
              <a:latin typeface="Times New Roman" pitchFamily="18" charset="0"/>
              <a:cs typeface="Times New Roman" pitchFamily="18" charset="0"/>
            </a:endParaRPr>
          </a:p>
        </p:txBody>
      </p:sp>
      <p:sp>
        <p:nvSpPr>
          <p:cNvPr id="11" name="Rectangle 10"/>
          <p:cNvSpPr/>
          <p:nvPr/>
        </p:nvSpPr>
        <p:spPr>
          <a:xfrm>
            <a:off x="3476627" y="3101988"/>
            <a:ext cx="5410548" cy="327007"/>
          </a:xfrm>
          <a:prstGeom prst="rect">
            <a:avLst/>
          </a:prstGeom>
        </p:spPr>
        <p:txBody>
          <a:bodyPr wrap="square" lIns="57144" tIns="28572" rIns="57144" bIns="28572">
            <a:spAutoFit/>
          </a:bodyPr>
          <a:lstStyle/>
          <a:p>
            <a:pPr marL="285718" indent="-285718">
              <a:buFont typeface="Arial" pitchFamily="34" charset="0"/>
              <a:buChar char="•"/>
            </a:pPr>
            <a:r>
              <a:rPr lang="en-US" sz="1750" b="1" dirty="0">
                <a:latin typeface="Times New Roman" pitchFamily="18" charset="0"/>
                <a:cs typeface="Times New Roman" pitchFamily="18" charset="0"/>
              </a:rPr>
              <a:t> </a:t>
            </a:r>
            <a:r>
              <a:rPr lang="vi-VN" sz="1750" b="1" dirty="0">
                <a:latin typeface="Times New Roman" pitchFamily="18" charset="0"/>
                <a:cs typeface="Times New Roman" pitchFamily="18" charset="0"/>
              </a:rPr>
              <a:t>&gt; </a:t>
            </a:r>
            <a:r>
              <a:rPr lang="en-US" sz="1750" b="1" dirty="0" err="1">
                <a:latin typeface="Times New Roman" pitchFamily="18" charset="0"/>
                <a:cs typeface="Times New Roman" pitchFamily="18" charset="0"/>
              </a:rPr>
              <a:t>Quy</a:t>
            </a:r>
            <a:r>
              <a:rPr lang="en-US" sz="1750" b="1" dirty="0">
                <a:latin typeface="Times New Roman" pitchFamily="18" charset="0"/>
                <a:cs typeface="Times New Roman" pitchFamily="18" charset="0"/>
              </a:rPr>
              <a:t> </a:t>
            </a:r>
            <a:r>
              <a:rPr lang="en-US" sz="1750" b="1" dirty="0" err="1">
                <a:latin typeface="Times New Roman" pitchFamily="18" charset="0"/>
                <a:cs typeface="Times New Roman" pitchFamily="18" charset="0"/>
              </a:rPr>
              <a:t>mô</a:t>
            </a:r>
            <a:r>
              <a:rPr lang="en-US" sz="1750" b="1" dirty="0">
                <a:latin typeface="Times New Roman" pitchFamily="18" charset="0"/>
                <a:cs typeface="Times New Roman" pitchFamily="18" charset="0"/>
              </a:rPr>
              <a:t> </a:t>
            </a:r>
            <a:r>
              <a:rPr lang="en-US" sz="1750" b="1" dirty="0" err="1">
                <a:latin typeface="Times New Roman" pitchFamily="18" charset="0"/>
                <a:cs typeface="Times New Roman" pitchFamily="18" charset="0"/>
              </a:rPr>
              <a:t>kinh</a:t>
            </a:r>
            <a:r>
              <a:rPr lang="en-US" sz="1750" b="1" dirty="0">
                <a:latin typeface="Times New Roman" pitchFamily="18" charset="0"/>
                <a:cs typeface="Times New Roman" pitchFamily="18" charset="0"/>
              </a:rPr>
              <a:t> </a:t>
            </a:r>
            <a:r>
              <a:rPr lang="en-US" sz="1750" b="1" dirty="0" err="1">
                <a:latin typeface="Times New Roman" pitchFamily="18" charset="0"/>
                <a:cs typeface="Times New Roman" pitchFamily="18" charset="0"/>
              </a:rPr>
              <a:t>tế</a:t>
            </a:r>
            <a:r>
              <a:rPr lang="en-US" sz="1750" b="1" dirty="0">
                <a:latin typeface="Times New Roman" pitchFamily="18" charset="0"/>
                <a:cs typeface="Times New Roman" pitchFamily="18" charset="0"/>
              </a:rPr>
              <a:t>: </a:t>
            </a:r>
            <a:r>
              <a:rPr lang="en-US" sz="1750" b="1" dirty="0" err="1">
                <a:latin typeface="Times New Roman" pitchFamily="18" charset="0"/>
                <a:cs typeface="Times New Roman" pitchFamily="18" charset="0"/>
              </a:rPr>
              <a:t>thứ</a:t>
            </a:r>
            <a:r>
              <a:rPr lang="en-US" sz="1750" b="1" dirty="0">
                <a:latin typeface="Times New Roman" pitchFamily="18" charset="0"/>
                <a:cs typeface="Times New Roman" pitchFamily="18" charset="0"/>
              </a:rPr>
              <a:t> 4 ASEAN </a:t>
            </a:r>
            <a:r>
              <a:rPr lang="en-US" sz="1750" b="1" dirty="0" err="1">
                <a:latin typeface="Times New Roman" pitchFamily="18" charset="0"/>
                <a:cs typeface="Times New Roman" pitchFamily="18" charset="0"/>
              </a:rPr>
              <a:t>và</a:t>
            </a:r>
            <a:r>
              <a:rPr lang="en-US" sz="1750" b="1" dirty="0">
                <a:latin typeface="Times New Roman" pitchFamily="18" charset="0"/>
                <a:cs typeface="Times New Roman" pitchFamily="18" charset="0"/>
              </a:rPr>
              <a:t> 37 </a:t>
            </a:r>
            <a:r>
              <a:rPr lang="en-US" sz="1750" b="1" dirty="0" err="1">
                <a:latin typeface="Times New Roman" pitchFamily="18" charset="0"/>
                <a:cs typeface="Times New Roman" pitchFamily="18" charset="0"/>
              </a:rPr>
              <a:t>trên</a:t>
            </a:r>
            <a:r>
              <a:rPr lang="en-US" sz="1750" b="1" dirty="0">
                <a:latin typeface="Times New Roman" pitchFamily="18" charset="0"/>
                <a:cs typeface="Times New Roman" pitchFamily="18" charset="0"/>
              </a:rPr>
              <a:t> </a:t>
            </a:r>
            <a:r>
              <a:rPr lang="en-US" sz="1750" b="1" dirty="0" err="1">
                <a:latin typeface="Times New Roman" pitchFamily="18" charset="0"/>
                <a:cs typeface="Times New Roman" pitchFamily="18" charset="0"/>
              </a:rPr>
              <a:t>thế</a:t>
            </a:r>
            <a:r>
              <a:rPr lang="en-US" sz="1750" b="1" dirty="0">
                <a:latin typeface="Times New Roman" pitchFamily="18" charset="0"/>
                <a:cs typeface="Times New Roman" pitchFamily="18" charset="0"/>
              </a:rPr>
              <a:t> </a:t>
            </a:r>
            <a:r>
              <a:rPr lang="en-US" sz="1750" b="1" dirty="0" err="1">
                <a:latin typeface="Times New Roman" pitchFamily="18" charset="0"/>
                <a:cs typeface="Times New Roman" pitchFamily="18" charset="0"/>
              </a:rPr>
              <a:t>giới</a:t>
            </a:r>
            <a:endParaRPr lang="vi-VN" sz="1750" b="1" dirty="0">
              <a:latin typeface="Times New Roman" pitchFamily="18" charset="0"/>
              <a:cs typeface="Times New Roman" pitchFamily="18" charset="0"/>
            </a:endParaRPr>
          </a:p>
        </p:txBody>
      </p:sp>
    </p:spTree>
    <p:extLst>
      <p:ext uri="{BB962C8B-B14F-4D97-AF65-F5344CB8AC3E}">
        <p14:creationId xmlns:p14="http://schemas.microsoft.com/office/powerpoint/2010/main" val="11001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1000"/>
                                        <p:tgtEl>
                                          <p:spTgt spid="21506"/>
                                        </p:tgtEl>
                                      </p:cBhvr>
                                    </p:animEffect>
                                    <p:anim calcmode="lin" valueType="num">
                                      <p:cBhvr>
                                        <p:cTn id="13" dur="1000" fill="hold"/>
                                        <p:tgtEl>
                                          <p:spTgt spid="21506"/>
                                        </p:tgtEl>
                                        <p:attrNameLst>
                                          <p:attrName>ppt_x</p:attrName>
                                        </p:attrNameLst>
                                      </p:cBhvr>
                                      <p:tavLst>
                                        <p:tav tm="0">
                                          <p:val>
                                            <p:strVal val="#ppt_x"/>
                                          </p:val>
                                        </p:tav>
                                        <p:tav tm="100000">
                                          <p:val>
                                            <p:strVal val="#ppt_x"/>
                                          </p:val>
                                        </p:tav>
                                      </p:tavLst>
                                    </p:anim>
                                    <p:anim calcmode="lin" valueType="num">
                                      <p:cBhvr>
                                        <p:cTn id="14"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3" presetClass="entr" presetSubtype="10" fill="hold" nodeType="with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blinds(horizontal)">
                                      <p:cBhvr>
                                        <p:cTn id="32"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p:cNvSpPr>
          <p:nvPr>
            <p:ph type="title" idx="4294967295"/>
          </p:nvPr>
        </p:nvSpPr>
        <p:spPr>
          <a:xfrm>
            <a:off x="0" y="0"/>
            <a:ext cx="8915400" cy="1143000"/>
          </a:xfrm>
        </p:spPr>
        <p:txBody>
          <a:bodyPr/>
          <a:lstStyle/>
          <a:p>
            <a:r>
              <a:rPr lang="en-US" sz="2400"/>
              <a:t>Việt Nam chính là quốc gia nước ngoài duy nhất được Nga chuyển giao cho hệ thống tên lửa diệt hạm hành trình P-35B.</a:t>
            </a:r>
            <a:r>
              <a:rPr lang="en-US" sz="4000"/>
              <a:t> </a:t>
            </a:r>
          </a:p>
        </p:txBody>
      </p:sp>
      <p:pic>
        <p:nvPicPr>
          <p:cNvPr id="198658" name="Picture 5" descr="Uy lá»±c tÃªn lá»­a diá»t háº¡m cá»§a Viá»t Nam náº·ng cáº£ táº¥n, cÃ³ thá» háº¡ gá»¥c tÃ u sÃ¢n bay"/>
          <p:cNvPicPr>
            <a:picLocks noChangeAspect="1" noChangeArrowheads="1"/>
          </p:cNvPicPr>
          <p:nvPr/>
        </p:nvPicPr>
        <p:blipFill>
          <a:blip r:embed="rId2"/>
          <a:srcRect/>
          <a:stretch>
            <a:fillRect/>
          </a:stretch>
        </p:blipFill>
        <p:spPr bwMode="auto">
          <a:xfrm>
            <a:off x="0" y="1066800"/>
            <a:ext cx="9144000" cy="6096000"/>
          </a:xfrm>
          <a:prstGeom prst="rect">
            <a:avLst/>
          </a:prstGeom>
          <a:noFill/>
          <a:ln w="9525">
            <a:noFill/>
            <a:miter lim="800000"/>
            <a:headEnd/>
            <a:tailEnd/>
          </a:ln>
        </p:spPr>
      </p:pic>
    </p:spTree>
    <p:extLst>
      <p:ext uri="{BB962C8B-B14F-4D97-AF65-F5344CB8AC3E}">
        <p14:creationId xmlns:p14="http://schemas.microsoft.com/office/powerpoint/2010/main" val="4251848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6" name="Picture 5"/>
          <p:cNvPicPr>
            <a:picLocks noChangeAspect="1" noChangeArrowheads="1"/>
          </p:cNvPicPr>
          <p:nvPr/>
        </p:nvPicPr>
        <p:blipFill>
          <a:blip r:embed="rId3"/>
          <a:srcRect/>
          <a:stretch>
            <a:fillRect/>
          </a:stretch>
        </p:blipFill>
        <p:spPr bwMode="auto">
          <a:xfrm>
            <a:off x="4679950" y="3810000"/>
            <a:ext cx="4464050" cy="2895600"/>
          </a:xfrm>
          <a:prstGeom prst="rect">
            <a:avLst/>
          </a:prstGeom>
          <a:noFill/>
          <a:ln w="9525">
            <a:noFill/>
            <a:miter lim="800000"/>
            <a:headEnd/>
            <a:tailEnd/>
          </a:ln>
        </p:spPr>
      </p:pic>
      <p:pic>
        <p:nvPicPr>
          <p:cNvPr id="687107" name="Picture 5"/>
          <p:cNvPicPr>
            <a:picLocks noChangeAspect="1" noChangeArrowheads="1"/>
          </p:cNvPicPr>
          <p:nvPr/>
        </p:nvPicPr>
        <p:blipFill>
          <a:blip r:embed="rId4"/>
          <a:srcRect/>
          <a:stretch>
            <a:fillRect/>
          </a:stretch>
        </p:blipFill>
        <p:spPr bwMode="auto">
          <a:xfrm>
            <a:off x="0" y="3822700"/>
            <a:ext cx="4660900" cy="2806700"/>
          </a:xfrm>
          <a:prstGeom prst="rect">
            <a:avLst/>
          </a:prstGeom>
          <a:noFill/>
          <a:ln w="9525">
            <a:noFill/>
            <a:miter lim="800000"/>
            <a:headEnd/>
            <a:tailEnd/>
          </a:ln>
        </p:spPr>
      </p:pic>
      <p:pic>
        <p:nvPicPr>
          <p:cNvPr id="11" name="Picture 10"/>
          <p:cNvPicPr>
            <a:picLocks noChangeAspect="1"/>
          </p:cNvPicPr>
          <p:nvPr/>
        </p:nvPicPr>
        <p:blipFill>
          <a:blip r:embed="rId5"/>
          <a:stretch>
            <a:fillRect/>
          </a:stretch>
        </p:blipFill>
        <p:spPr>
          <a:xfrm>
            <a:off x="0" y="0"/>
            <a:ext cx="9144000" cy="1207959"/>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6325" name="Slide Number Placeholder 4"/>
          <p:cNvSpPr txBox="1">
            <a:spLocks noGrp="1"/>
          </p:cNvSpPr>
          <p:nvPr/>
        </p:nvSpPr>
        <p:spPr bwMode="auto">
          <a:xfrm>
            <a:off x="3124200" y="6245225"/>
            <a:ext cx="2895600" cy="476250"/>
          </a:xfrm>
          <a:prstGeom prst="rect">
            <a:avLst/>
          </a:prstGeom>
          <a:noFill/>
          <a:ln>
            <a:miter lim="800000"/>
            <a:headEnd/>
            <a:tailEnd/>
          </a:ln>
        </p:spPr>
        <p:txBody>
          <a:bodyPr lIns="0" tIns="0" rIns="0" bIns="0" anchor="b"/>
          <a:lstStyle/>
          <a:p>
            <a:pPr algn="ctr" fontAlgn="auto">
              <a:spcBef>
                <a:spcPts val="0"/>
              </a:spcBef>
              <a:spcAft>
                <a:spcPts val="0"/>
              </a:spcAft>
              <a:defRPr/>
            </a:pPr>
            <a:fld id="{9DEC95C1-EA85-481B-8D4F-6A54C00BFEF2}" type="slidenum">
              <a:rPr lang="en-US" altLang="en-US" sz="1200">
                <a:solidFill>
                  <a:schemeClr val="tx2">
                    <a:shade val="90000"/>
                  </a:schemeClr>
                </a:solidFill>
                <a:latin typeface="+mn-lt"/>
                <a:cs typeface="Arial" pitchFamily="34" charset="0"/>
              </a:rPr>
              <a:pPr algn="ctr" fontAlgn="auto">
                <a:spcBef>
                  <a:spcPts val="0"/>
                </a:spcBef>
                <a:spcAft>
                  <a:spcPts val="0"/>
                </a:spcAft>
                <a:defRPr/>
              </a:pPr>
              <a:t>61</a:t>
            </a:fld>
            <a:endParaRPr lang="en-US" altLang="en-US" sz="1200">
              <a:solidFill>
                <a:schemeClr val="tx2">
                  <a:shade val="90000"/>
                </a:schemeClr>
              </a:solidFill>
              <a:latin typeface="+mn-lt"/>
              <a:cs typeface="Arial" pitchFamily="34" charset="0"/>
            </a:endParaRPr>
          </a:p>
        </p:txBody>
      </p:sp>
      <p:pic>
        <p:nvPicPr>
          <p:cNvPr id="687110" name="Picture 4"/>
          <p:cNvPicPr>
            <a:picLocks noChangeAspect="1" noChangeArrowheads="1"/>
          </p:cNvPicPr>
          <p:nvPr/>
        </p:nvPicPr>
        <p:blipFill>
          <a:blip r:embed="rId6"/>
          <a:srcRect/>
          <a:stretch>
            <a:fillRect/>
          </a:stretch>
        </p:blipFill>
        <p:spPr bwMode="auto">
          <a:xfrm>
            <a:off x="4643438" y="990600"/>
            <a:ext cx="4500562" cy="2819400"/>
          </a:xfrm>
          <a:prstGeom prst="rect">
            <a:avLst/>
          </a:prstGeom>
          <a:noFill/>
          <a:ln w="9525">
            <a:noFill/>
            <a:miter lim="800000"/>
            <a:headEnd/>
            <a:tailEnd/>
          </a:ln>
        </p:spPr>
      </p:pic>
      <p:pic>
        <p:nvPicPr>
          <p:cNvPr id="687111" name="Picture 5"/>
          <p:cNvPicPr>
            <a:picLocks noChangeAspect="1" noChangeArrowheads="1"/>
          </p:cNvPicPr>
          <p:nvPr/>
        </p:nvPicPr>
        <p:blipFill>
          <a:blip r:embed="rId7"/>
          <a:srcRect/>
          <a:stretch>
            <a:fillRect/>
          </a:stretch>
        </p:blipFill>
        <p:spPr bwMode="auto">
          <a:xfrm>
            <a:off x="0" y="977900"/>
            <a:ext cx="4746625" cy="2832100"/>
          </a:xfrm>
          <a:prstGeom prst="rect">
            <a:avLst/>
          </a:prstGeom>
          <a:noFill/>
          <a:ln w="9525">
            <a:noFill/>
            <a:miter lim="800000"/>
            <a:headEnd/>
            <a:tailEnd/>
          </a:ln>
        </p:spPr>
      </p:pic>
      <p:sp>
        <p:nvSpPr>
          <p:cNvPr id="687112" name="Text Box 6"/>
          <p:cNvSpPr txBox="1">
            <a:spLocks noChangeArrowheads="1"/>
          </p:cNvSpPr>
          <p:nvPr/>
        </p:nvSpPr>
        <p:spPr bwMode="auto">
          <a:xfrm>
            <a:off x="1401763" y="6400800"/>
            <a:ext cx="6218237" cy="461963"/>
          </a:xfrm>
          <a:prstGeom prst="rect">
            <a:avLst/>
          </a:prstGeom>
          <a:solidFill>
            <a:srgbClr val="FFFF00"/>
          </a:solidFill>
          <a:ln w="9525">
            <a:noFill/>
            <a:miter lim="800000"/>
            <a:headEnd/>
            <a:tailEnd/>
          </a:ln>
        </p:spPr>
        <p:txBody>
          <a:bodyPr>
            <a:spAutoFit/>
          </a:bodyPr>
          <a:lstStyle/>
          <a:p>
            <a:pPr algn="ctr">
              <a:spcBef>
                <a:spcPct val="50000"/>
              </a:spcBef>
            </a:pPr>
            <a:r>
              <a:rPr lang="en-US" altLang="en-US" sz="2400" b="1">
                <a:latin typeface="Tahoma" pitchFamily="34" charset="0"/>
              </a:rPr>
              <a:t>Tàu Gepard 3.9</a:t>
            </a:r>
          </a:p>
        </p:txBody>
      </p:sp>
      <p:sp>
        <p:nvSpPr>
          <p:cNvPr id="15" name="Rectangle 14"/>
          <p:cNvSpPr/>
          <p:nvPr/>
        </p:nvSpPr>
        <p:spPr>
          <a:xfrm>
            <a:off x="2170445" y="260648"/>
            <a:ext cx="4634731" cy="769441"/>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400" b="1" spc="50" dirty="0">
                <a:ln w="11430"/>
                <a:solidFill>
                  <a:srgbClr val="959E83"/>
                </a:solidFill>
                <a:effectLst>
                  <a:outerShdw blurRad="76200" dist="50800" dir="5400000" algn="tl" rotWithShape="0">
                    <a:srgbClr val="000000">
                      <a:alpha val="65000"/>
                    </a:srgbClr>
                  </a:outerShdw>
                </a:effectLst>
                <a:latin typeface="Arial Black" pitchFamily="34" charset="0"/>
                <a:cs typeface="+mn-cs"/>
              </a:rPr>
              <a:t>CAPABILITIES</a:t>
            </a:r>
          </a:p>
        </p:txBody>
      </p:sp>
    </p:spTree>
    <p:extLst>
      <p:ext uri="{BB962C8B-B14F-4D97-AF65-F5344CB8AC3E}">
        <p14:creationId xmlns:p14="http://schemas.microsoft.com/office/powerpoint/2010/main" val="4289352507"/>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p:cNvSpPr>
          <p:nvPr>
            <p:ph type="title" idx="4294967295"/>
          </p:nvPr>
        </p:nvSpPr>
        <p:spPr/>
        <p:txBody>
          <a:bodyPr>
            <a:normAutofit fontScale="90000"/>
          </a:bodyPr>
          <a:lstStyle/>
          <a:p>
            <a:r>
              <a:rPr lang="en-US" sz="4000" b="1"/>
              <a:t> Israel đã bán cho Việt Nam vũ khí hiện đại nhất!</a:t>
            </a:r>
            <a:br>
              <a:rPr lang="en-US" sz="4000" b="1"/>
            </a:br>
            <a:endParaRPr lang="en-US" sz="4000" b="1"/>
          </a:p>
        </p:txBody>
      </p:sp>
      <p:sp>
        <p:nvSpPr>
          <p:cNvPr id="202754" name="Rectangle 3"/>
          <p:cNvSpPr>
            <a:spLocks noGrp="1"/>
          </p:cNvSpPr>
          <p:nvPr>
            <p:ph type="body" idx="4294967295"/>
          </p:nvPr>
        </p:nvSpPr>
        <p:spPr/>
        <p:txBody>
          <a:bodyPr/>
          <a:lstStyle/>
          <a:p>
            <a:endParaRPr lang="en-US"/>
          </a:p>
        </p:txBody>
      </p:sp>
      <p:pic>
        <p:nvPicPr>
          <p:cNvPr id="202755" name="Picture 5" descr="Cáº£m Æ¡n báº¡n tá»t Israel ÄÃ£ bÃ¡n cho Viá»t Nam vÅ© khÃ­ hiá»n Äáº¡i nháº¥t!"/>
          <p:cNvPicPr>
            <a:picLocks noChangeAspect="1" noChangeArrowheads="1"/>
          </p:cNvPicPr>
          <p:nvPr/>
        </p:nvPicPr>
        <p:blipFill>
          <a:blip r:embed="rId2"/>
          <a:srcRect/>
          <a:stretch>
            <a:fillRect/>
          </a:stretch>
        </p:blipFill>
        <p:spPr bwMode="auto">
          <a:xfrm>
            <a:off x="0" y="1295400"/>
            <a:ext cx="9144000" cy="5562600"/>
          </a:xfrm>
          <a:prstGeom prst="rect">
            <a:avLst/>
          </a:prstGeom>
          <a:noFill/>
          <a:ln w="9525">
            <a:noFill/>
            <a:miter lim="800000"/>
            <a:headEnd/>
            <a:tailEnd/>
          </a:ln>
        </p:spPr>
      </p:pic>
    </p:spTree>
    <p:extLst>
      <p:ext uri="{BB962C8B-B14F-4D97-AF65-F5344CB8AC3E}">
        <p14:creationId xmlns:p14="http://schemas.microsoft.com/office/powerpoint/2010/main" val="26428487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p:cNvSpPr>
          <p:nvPr>
            <p:ph type="title" idx="4294967295"/>
          </p:nvPr>
        </p:nvSpPr>
        <p:spPr>
          <a:xfrm>
            <a:off x="609600" y="228600"/>
            <a:ext cx="8229600" cy="1143000"/>
          </a:xfrm>
        </p:spPr>
        <p:txBody>
          <a:bodyPr/>
          <a:lstStyle/>
          <a:p>
            <a:r>
              <a:rPr lang="en-US" sz="2400"/>
              <a:t>Tên lửa S-300PMU1 của Việt Nam có thể tích hợp với các khí tài trinh sát chỉ thị mục tiêu của Israel</a:t>
            </a:r>
            <a:r>
              <a:rPr lang="en-US" sz="4000"/>
              <a:t>. </a:t>
            </a:r>
          </a:p>
        </p:txBody>
      </p:sp>
      <p:sp>
        <p:nvSpPr>
          <p:cNvPr id="203778" name="Rectangle 3"/>
          <p:cNvSpPr>
            <a:spLocks noGrp="1"/>
          </p:cNvSpPr>
          <p:nvPr>
            <p:ph type="body" idx="4294967295"/>
          </p:nvPr>
        </p:nvSpPr>
        <p:spPr/>
        <p:txBody>
          <a:bodyPr/>
          <a:lstStyle/>
          <a:p>
            <a:endParaRPr lang="en-US"/>
          </a:p>
        </p:txBody>
      </p:sp>
      <p:pic>
        <p:nvPicPr>
          <p:cNvPr id="203779" name="Picture 5" descr="Cáº£m Æ¡n báº¡n tá»t Israel ÄÃ£ bÃ¡n cho Viá»t Nam vÅ© khÃ­ hiá»n Äáº¡i nháº¥t! - áº¢nh 1."/>
          <p:cNvPicPr>
            <a:picLocks noChangeAspect="1" noChangeArrowheads="1"/>
          </p:cNvPicPr>
          <p:nvPr/>
        </p:nvPicPr>
        <p:blipFill>
          <a:blip r:embed="rId2"/>
          <a:srcRect/>
          <a:stretch>
            <a:fillRect/>
          </a:stretch>
        </p:blipFill>
        <p:spPr bwMode="auto">
          <a:xfrm>
            <a:off x="0" y="1219200"/>
            <a:ext cx="9144000" cy="5638800"/>
          </a:xfrm>
          <a:prstGeom prst="rect">
            <a:avLst/>
          </a:prstGeom>
          <a:noFill/>
          <a:ln w="9525">
            <a:noFill/>
            <a:miter lim="800000"/>
            <a:headEnd/>
            <a:tailEnd/>
          </a:ln>
        </p:spPr>
      </p:pic>
    </p:spTree>
    <p:extLst>
      <p:ext uri="{BB962C8B-B14F-4D97-AF65-F5344CB8AC3E}">
        <p14:creationId xmlns:p14="http://schemas.microsoft.com/office/powerpoint/2010/main" val="19163745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p:cNvSpPr>
          <p:nvPr>
            <p:ph type="title" idx="4294967295"/>
          </p:nvPr>
        </p:nvSpPr>
        <p:spPr>
          <a:xfrm>
            <a:off x="533400" y="0"/>
            <a:ext cx="8229600" cy="1143000"/>
          </a:xfrm>
        </p:spPr>
        <p:txBody>
          <a:bodyPr/>
          <a:lstStyle/>
          <a:p>
            <a:r>
              <a:rPr lang="en-US" sz="3200"/>
              <a:t>Xe tăng T-54/55 của Việt Nam được Israel chuyển giao công nghệ nâng cấp.</a:t>
            </a:r>
            <a:r>
              <a:rPr lang="en-US" sz="4000"/>
              <a:t> </a:t>
            </a:r>
          </a:p>
        </p:txBody>
      </p:sp>
      <p:sp>
        <p:nvSpPr>
          <p:cNvPr id="204802" name="Rectangle 3"/>
          <p:cNvSpPr>
            <a:spLocks noGrp="1"/>
          </p:cNvSpPr>
          <p:nvPr>
            <p:ph type="body" idx="4294967295"/>
          </p:nvPr>
        </p:nvSpPr>
        <p:spPr/>
        <p:txBody>
          <a:bodyPr/>
          <a:lstStyle/>
          <a:p>
            <a:endParaRPr lang="en-US"/>
          </a:p>
        </p:txBody>
      </p:sp>
      <p:pic>
        <p:nvPicPr>
          <p:cNvPr id="204803" name="Picture 5" descr="Cáº£m Æ¡n báº¡n tá»t Israel ÄÃ£ bÃ¡n cho Viá»t Nam vÅ© khÃ­ hiá»n Äáº¡i nháº¥t! - áº¢nh 2."/>
          <p:cNvPicPr>
            <a:picLocks noChangeAspect="1" noChangeArrowheads="1"/>
          </p:cNvPicPr>
          <p:nvPr/>
        </p:nvPicPr>
        <p:blipFill>
          <a:blip r:embed="rId2"/>
          <a:srcRect/>
          <a:stretch>
            <a:fillRect/>
          </a:stretch>
        </p:blipFill>
        <p:spPr bwMode="auto">
          <a:xfrm>
            <a:off x="0" y="1219200"/>
            <a:ext cx="9144000" cy="5638800"/>
          </a:xfrm>
          <a:prstGeom prst="rect">
            <a:avLst/>
          </a:prstGeom>
          <a:noFill/>
          <a:ln w="9525">
            <a:noFill/>
            <a:miter lim="800000"/>
            <a:headEnd/>
            <a:tailEnd/>
          </a:ln>
        </p:spPr>
      </p:pic>
    </p:spTree>
    <p:extLst>
      <p:ext uri="{BB962C8B-B14F-4D97-AF65-F5344CB8AC3E}">
        <p14:creationId xmlns:p14="http://schemas.microsoft.com/office/powerpoint/2010/main" val="15199970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p:cNvSpPr>
          <p:nvPr>
            <p:ph type="title" idx="4294967295"/>
          </p:nvPr>
        </p:nvSpPr>
        <p:spPr>
          <a:xfrm>
            <a:off x="457200" y="152400"/>
            <a:ext cx="8229600" cy="1143000"/>
          </a:xfrm>
        </p:spPr>
        <p:txBody>
          <a:bodyPr/>
          <a:lstStyle/>
          <a:p>
            <a:r>
              <a:rPr lang="en-US" sz="3200"/>
              <a:t>Súng chống tăng Matador của Israel trong trang bị của Hải quân đánh bộ Việt Nam</a:t>
            </a:r>
            <a:r>
              <a:rPr lang="en-US" sz="4000"/>
              <a:t> </a:t>
            </a:r>
          </a:p>
        </p:txBody>
      </p:sp>
      <p:sp>
        <p:nvSpPr>
          <p:cNvPr id="205826" name="Rectangle 3"/>
          <p:cNvSpPr>
            <a:spLocks noGrp="1"/>
          </p:cNvSpPr>
          <p:nvPr>
            <p:ph type="body" idx="4294967295"/>
          </p:nvPr>
        </p:nvSpPr>
        <p:spPr/>
        <p:txBody>
          <a:bodyPr/>
          <a:lstStyle/>
          <a:p>
            <a:endParaRPr lang="en-US"/>
          </a:p>
        </p:txBody>
      </p:sp>
      <p:pic>
        <p:nvPicPr>
          <p:cNvPr id="205827" name="Picture 5" descr="Cáº£m Æ¡n báº¡n tá»t Israel ÄÃ£ bÃ¡n cho Viá»t Nam vÅ© khÃ­ hiá»n Äáº¡i nháº¥t! - áº¢nh 4."/>
          <p:cNvPicPr>
            <a:picLocks noChangeAspect="1" noChangeArrowheads="1"/>
          </p:cNvPicPr>
          <p:nvPr/>
        </p:nvPicPr>
        <p:blipFill>
          <a:blip r:embed="rId2"/>
          <a:srcRect/>
          <a:stretch>
            <a:fillRect/>
          </a:stretch>
        </p:blipFill>
        <p:spPr bwMode="auto">
          <a:xfrm>
            <a:off x="0" y="1295400"/>
            <a:ext cx="9144000" cy="5562600"/>
          </a:xfrm>
          <a:prstGeom prst="rect">
            <a:avLst/>
          </a:prstGeom>
          <a:noFill/>
          <a:ln w="9525">
            <a:noFill/>
            <a:miter lim="800000"/>
            <a:headEnd/>
            <a:tailEnd/>
          </a:ln>
        </p:spPr>
      </p:pic>
    </p:spTree>
    <p:extLst>
      <p:ext uri="{BB962C8B-B14F-4D97-AF65-F5344CB8AC3E}">
        <p14:creationId xmlns:p14="http://schemas.microsoft.com/office/powerpoint/2010/main" val="174779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59C67-6E03-4DFE-9B2F-3C3647582E2C}"/>
              </a:ext>
            </a:extLst>
          </p:cNvPr>
          <p:cNvSpPr txBox="1">
            <a:spLocks/>
          </p:cNvSpPr>
          <p:nvPr/>
        </p:nvSpPr>
        <p:spPr>
          <a:xfrm>
            <a:off x="134584" y="-100381"/>
            <a:ext cx="7499271" cy="1116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895919-92E3-480A-8C9F-88E1CF7553F9}"/>
              </a:ext>
            </a:extLst>
          </p:cNvPr>
          <p:cNvSpPr/>
          <p:nvPr/>
        </p:nvSpPr>
        <p:spPr>
          <a:xfrm>
            <a:off x="327801" y="0"/>
            <a:ext cx="7499271" cy="1110689"/>
          </a:xfrm>
          <a:prstGeom prst="rect">
            <a:avLst/>
          </a:prstGeom>
        </p:spPr>
        <p:txBody>
          <a:bodyPr wrap="square">
            <a:spAutoFit/>
          </a:bodyPr>
          <a:lstStyle/>
          <a:p>
            <a:pPr>
              <a:lnSpc>
                <a:spcPct val="107000"/>
              </a:lnSpc>
              <a:spcAft>
                <a:spcPts val="80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 hướng phát triển đất nước giai đoạn 2021 - 2030:</a:t>
            </a:r>
            <a:endParaRPr lang="vi-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6D13AF31-7ADF-4B51-B1DD-9DD4CD6B902F}"/>
              </a:ext>
            </a:extLst>
          </p:cNvPr>
          <p:cNvSpPr>
            <a:spLocks noGrp="1"/>
          </p:cNvSpPr>
          <p:nvPr>
            <p:ph idx="1"/>
          </p:nvPr>
        </p:nvSpPr>
        <p:spPr>
          <a:xfrm>
            <a:off x="0" y="1253331"/>
            <a:ext cx="9143999" cy="4351338"/>
          </a:xfrm>
        </p:spPr>
        <p:txBody>
          <a:bodyPr>
            <a:noAutofit/>
          </a:bodyPr>
          <a:lstStyle/>
          <a:p>
            <a:pPr marL="0" indent="0" algn="just">
              <a:buNone/>
            </a:pPr>
            <a:r>
              <a:rPr lang="en-US" sz="2600">
                <a:solidFill>
                  <a:srgbClr val="002060"/>
                </a:solidFill>
                <a:latin typeface="Times New Roman" panose="02020603050405020304" pitchFamily="18" charset="0"/>
                <a:cs typeface="Times New Roman" panose="02020603050405020304" pitchFamily="18" charset="0"/>
              </a:rPr>
              <a:t>(9) Thực hành và phát huy rộng rãi dân chủ xã hội chủ nghĩa, quyền làm chủ và vai trò tự quản của nhân dân; phát huy sức mạnh đại đoàn kết toàn dân tộc; củng cố, nâng cao niềm tin của nhân dân, tăng cường đồng thuận xã hội; tiếp tục đổi mới tổ chức, nội dung, phương thức hoạt động của Mặt trận Tổ quốc Việt Nam và các tổ chức chính trị - xã hội.</a:t>
            </a:r>
            <a:endParaRPr lang="vi-VN" sz="2600">
              <a:solidFill>
                <a:srgbClr val="002060"/>
              </a:solidFill>
              <a:latin typeface="Times New Roman" panose="02020603050405020304" pitchFamily="18" charset="0"/>
              <a:cs typeface="Times New Roman" panose="02020603050405020304" pitchFamily="18" charset="0"/>
            </a:endParaRPr>
          </a:p>
          <a:p>
            <a:pPr marL="0" indent="0" algn="just">
              <a:buNone/>
            </a:pPr>
            <a:r>
              <a:rPr lang="en-US" sz="2600">
                <a:solidFill>
                  <a:srgbClr val="002060"/>
                </a:solidFill>
                <a:latin typeface="Times New Roman" panose="02020603050405020304" pitchFamily="18" charset="0"/>
                <a:cs typeface="Times New Roman" panose="02020603050405020304" pitchFamily="18" charset="0"/>
              </a:rPr>
              <a:t>(10) Xây dựng và hoàn thiện Nhà nước pháp quyền xã hội chủ nghĩa trong sạch, vững mạnh, tinh gọn, hoạt động hiệu lực, hiệu quả, vì nhân dân phục vụ và vì sự phát triển của đất nước. Tăng cường công khai, minh bạch, trách nhiệm giải trình; kiểm soát quyền lực gắn với siết chặt kỷ cương, kỷ luật trong hoạt động của Nhà nước và của cán bộ, công chức, viên chức. Tiếp tục đẩy mạnh đấu tranh phòng, chống tham nhũng, lãng phí, quan liêu, tội phạm và tệ nạn xã hội.</a:t>
            </a:r>
            <a:endParaRPr lang="vi-VN" sz="26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99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59C67-6E03-4DFE-9B2F-3C3647582E2C}"/>
              </a:ext>
            </a:extLst>
          </p:cNvPr>
          <p:cNvSpPr txBox="1">
            <a:spLocks/>
          </p:cNvSpPr>
          <p:nvPr/>
        </p:nvSpPr>
        <p:spPr>
          <a:xfrm>
            <a:off x="134584" y="-100381"/>
            <a:ext cx="7499271" cy="1116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895919-92E3-480A-8C9F-88E1CF7553F9}"/>
              </a:ext>
            </a:extLst>
          </p:cNvPr>
          <p:cNvSpPr/>
          <p:nvPr/>
        </p:nvSpPr>
        <p:spPr>
          <a:xfrm>
            <a:off x="327801" y="0"/>
            <a:ext cx="7499271" cy="1110689"/>
          </a:xfrm>
          <a:prstGeom prst="rect">
            <a:avLst/>
          </a:prstGeom>
        </p:spPr>
        <p:txBody>
          <a:bodyPr wrap="square">
            <a:spAutoFit/>
          </a:bodyPr>
          <a:lstStyle/>
          <a:p>
            <a:pPr>
              <a:lnSpc>
                <a:spcPct val="107000"/>
              </a:lnSpc>
              <a:spcAft>
                <a:spcPts val="80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 hướng phát triển đất nước giai đoạn 2021 - 2030:</a:t>
            </a:r>
            <a:endParaRPr lang="vi-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6D13AF31-7ADF-4B51-B1DD-9DD4CD6B902F}"/>
              </a:ext>
            </a:extLst>
          </p:cNvPr>
          <p:cNvSpPr>
            <a:spLocks noGrp="1"/>
          </p:cNvSpPr>
          <p:nvPr>
            <p:ph idx="1"/>
          </p:nvPr>
        </p:nvSpPr>
        <p:spPr>
          <a:xfrm>
            <a:off x="134584" y="1253331"/>
            <a:ext cx="8452825" cy="5041452"/>
          </a:xfrm>
        </p:spPr>
        <p:txBody>
          <a:bodyPr>
            <a:noAutofit/>
          </a:bodyPr>
          <a:lstStyle/>
          <a:p>
            <a:pPr marL="0" indent="0" algn="just">
              <a:buNone/>
            </a:pPr>
            <a:r>
              <a:rPr lang="en-US">
                <a:solidFill>
                  <a:srgbClr val="002060"/>
                </a:solidFill>
                <a:latin typeface="Times New Roman" panose="02020603050405020304" pitchFamily="18" charset="0"/>
                <a:cs typeface="Times New Roman" panose="02020603050405020304" pitchFamily="18" charset="0"/>
              </a:rPr>
              <a:t>(11) Tiếp tục xây dựng, chỉnh đốn Đảng toàn diện; tăng cường bản chất giai cấp công nhân của Đảng; đổi mới phương thức lãnh đạo, nâng cao năng lực lãnh đạo, cầm quyền của Đảng; xây dựng hệ thống chính trị trong sạch, vững mạnh, tinh gọn, hoạt động hiệu lực, hiệu quả; xây dựng đội ngũ cán bộ, đảng viên, công chức, viên chức, nhất là cán bộ cấp chiến lược, người đứng đầu có đủ phẩm chất, năng lực và uy tín, ngang tầm nhiệm vụ; làm tốt công tác tư tưởng, lý luận; chú trọng công tác bảo vệ Đảng, bảo vệ chính trị nội bộ; tăng cường công tác kiểm tra, giám sát, kỷ luật, công tác đấu tranh phòng, chống tham nhũng và công tác dân vận của Đảng.</a:t>
            </a:r>
            <a:endParaRPr lang="vi-VN">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9237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959C67-6E03-4DFE-9B2F-3C3647582E2C}"/>
              </a:ext>
            </a:extLst>
          </p:cNvPr>
          <p:cNvSpPr txBox="1">
            <a:spLocks/>
          </p:cNvSpPr>
          <p:nvPr/>
        </p:nvSpPr>
        <p:spPr>
          <a:xfrm>
            <a:off x="134584" y="-100381"/>
            <a:ext cx="7499271" cy="1116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vi-VN"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5895919-92E3-480A-8C9F-88E1CF7553F9}"/>
              </a:ext>
            </a:extLst>
          </p:cNvPr>
          <p:cNvSpPr/>
          <p:nvPr/>
        </p:nvSpPr>
        <p:spPr>
          <a:xfrm>
            <a:off x="327801" y="0"/>
            <a:ext cx="7499271" cy="1110689"/>
          </a:xfrm>
          <a:prstGeom prst="rect">
            <a:avLst/>
          </a:prstGeom>
        </p:spPr>
        <p:txBody>
          <a:bodyPr wrap="square">
            <a:spAutoFit/>
          </a:bodyPr>
          <a:lstStyle/>
          <a:p>
            <a:pPr>
              <a:lnSpc>
                <a:spcPct val="107000"/>
              </a:lnSpc>
              <a:spcAft>
                <a:spcPts val="80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 hướng phát triển đất nước giai đoạn 2021 - 2030:</a:t>
            </a:r>
            <a:endParaRPr lang="vi-VN"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6D13AF31-7ADF-4B51-B1DD-9DD4CD6B902F}"/>
              </a:ext>
            </a:extLst>
          </p:cNvPr>
          <p:cNvSpPr>
            <a:spLocks noGrp="1"/>
          </p:cNvSpPr>
          <p:nvPr>
            <p:ph idx="1"/>
          </p:nvPr>
        </p:nvSpPr>
        <p:spPr>
          <a:xfrm>
            <a:off x="0" y="1211069"/>
            <a:ext cx="9143999" cy="5136721"/>
          </a:xfrm>
        </p:spPr>
        <p:txBody>
          <a:bodyPr>
            <a:noAutofit/>
          </a:bodyPr>
          <a:lstStyle/>
          <a:p>
            <a:pPr marL="0" indent="0" algn="just">
              <a:buNone/>
            </a:pPr>
            <a:r>
              <a:rPr lang="en-US" sz="2400">
                <a:solidFill>
                  <a:srgbClr val="002060"/>
                </a:solidFill>
                <a:latin typeface="Times New Roman" panose="02020603050405020304" pitchFamily="18" charset="0"/>
                <a:cs typeface="Times New Roman" panose="02020603050405020304" pitchFamily="18" charset="0"/>
              </a:rPr>
              <a:t>(12) Tiếp tục nắm vững và xử lý tốt các quan hệ lớn: Quan hệ giữa ổn định, đổi mới và phát triển; giữa đổi mới kinh tế và đổi mới chính trị; giữa tuân theo các quy luật thị trường và bảo đảm định hướng xã hội chủ nghĩa; giữa phát triển lực lượng sản xuất và xây dựng, hoàn thiện từng bước quan hệ sản xuất xã hội chủ nghĩa; giữa Nhà nước, thị trường và xã hội; giữa tăng trưởng kinh tế và phát triển văn hoá, thực hiện tiến bộ, công bằng xã hội, bảo vệ môi trường; giữa xây dựng và bảo vệ Tổ quốc Việt Nam xã hội chủ nghĩa; giữa độc lập, tự chủ và hội nhập quốc tế; giữa Đảng lãnh đạo, Nhà nước quản lý và nhân dân làm chủ; giữa thực hành dân chủ và tăng cường pháp chế, bảo đảm kỷ cương xã hội. Trong nhận thức và giải quyết các quan hệ lớn, cần chú trọng hơn đến bảo đảm định hướng xã hội chủ nghĩa; xây dựng, hoàn thiện quan hệ sản xuất tiến bộ, phù hợp; phát triển văn hoá, thực hiện tiến bộ và công bằng xã hội, bảo vệ môi trường; bảo vệ Tổ quốc xã hội chủ nghĩa; giữ vững độc lập, tự chủ và phát huy quyền làm chủ của nhân dân.</a:t>
            </a:r>
            <a:endParaRPr lang="vi-VN"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522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hững câu cảm ơn bằng tiếng Anh hay nhất">
            <a:extLst>
              <a:ext uri="{FF2B5EF4-FFF2-40B4-BE49-F238E27FC236}">
                <a16:creationId xmlns:a16="http://schemas.microsoft.com/office/drawing/2014/main" id="{F74DEA31-BEE4-4C38-A742-BDA317275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22" y="387626"/>
            <a:ext cx="8574156" cy="608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119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74638"/>
            <a:ext cx="9144000" cy="6443757"/>
          </a:xfrm>
        </p:spPr>
      </p:pic>
    </p:spTree>
    <p:extLst>
      <p:ext uri="{BB962C8B-B14F-4D97-AF65-F5344CB8AC3E}">
        <p14:creationId xmlns:p14="http://schemas.microsoft.com/office/powerpoint/2010/main" val="1596332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vietnambiz.vn/171464876016439296/2021/1/27/22-dau-an-noi-bat-16117228141673408439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 y="952501"/>
            <a:ext cx="8763000" cy="504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91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err="1">
                <a:solidFill>
                  <a:srgbClr val="FF0000"/>
                </a:solidFill>
                <a:latin typeface="Times New Roman" panose="02020603050405020304" pitchFamily="18" charset="0"/>
                <a:cs typeface="Times New Roman" panose="02020603050405020304" pitchFamily="18" charset="0"/>
              </a:rPr>
              <a:t>Tăng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trưởng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kinh</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tế</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một</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số</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nước</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châu</a:t>
            </a:r>
            <a:r>
              <a:rPr lang="en-US" sz="2500" b="1" dirty="0">
                <a:solidFill>
                  <a:srgbClr val="FF0000"/>
                </a:solidFill>
                <a:latin typeface="Times New Roman" panose="02020603050405020304" pitchFamily="18" charset="0"/>
                <a:cs typeface="Times New Roman" panose="02020603050405020304" pitchFamily="18" charset="0"/>
              </a:rPr>
              <a:t> Á </a:t>
            </a:r>
            <a:r>
              <a:rPr lang="en-US" sz="2500" b="1" dirty="0" err="1">
                <a:solidFill>
                  <a:srgbClr val="FF0000"/>
                </a:solidFill>
                <a:latin typeface="Times New Roman" panose="02020603050405020304" pitchFamily="18" charset="0"/>
                <a:cs typeface="Times New Roman" panose="02020603050405020304" pitchFamily="18" charset="0"/>
              </a:rPr>
              <a:t>năm</a:t>
            </a:r>
            <a:r>
              <a:rPr lang="en-US" sz="2500" b="1" dirty="0">
                <a:solidFill>
                  <a:srgbClr val="FF0000"/>
                </a:solidFill>
                <a:latin typeface="Times New Roman" panose="02020603050405020304" pitchFamily="18" charset="0"/>
                <a:cs typeface="Times New Roman" panose="02020603050405020304" pitchFamily="18" charset="0"/>
              </a:rPr>
              <a:t> 2020</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50" y="1809750"/>
            <a:ext cx="8572500" cy="4048125"/>
          </a:xfrm>
        </p:spPr>
      </p:pic>
    </p:spTree>
    <p:extLst>
      <p:ext uri="{BB962C8B-B14F-4D97-AF65-F5344CB8AC3E}">
        <p14:creationId xmlns:p14="http://schemas.microsoft.com/office/powerpoint/2010/main" val="153282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1959</TotalTime>
  <Words>4151</Words>
  <Application>Microsoft Office PowerPoint</Application>
  <PresentationFormat>On-screen Show (4:3)</PresentationFormat>
  <Paragraphs>367</Paragraphs>
  <Slides>69</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69</vt:i4>
      </vt:variant>
    </vt:vector>
  </HeadingPairs>
  <TitlesOfParts>
    <vt:vector size="80" baseType="lpstr">
      <vt:lpstr>Arial</vt:lpstr>
      <vt:lpstr>Arial Black</vt:lpstr>
      <vt:lpstr>Calibri</vt:lpstr>
      <vt:lpstr>Calibri Light</vt:lpstr>
      <vt:lpstr>Tahoma</vt:lpstr>
      <vt:lpstr>Times New Roman</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Tăng trưởng kinh tế một số nước châu Á năm 2020</vt:lpstr>
      <vt:lpstr>So sánh về GDP bình quân đầu người (USD)</vt:lpstr>
      <vt:lpstr>So sánh về quy mô GDP (Tỷ USD)</vt:lpstr>
      <vt:lpstr>So sánh về tăng trưởng GDP (%/năm)</vt:lpstr>
      <vt:lpstr>PowerPoint Presentation</vt:lpstr>
      <vt:lpstr>PowerPoint Presentation</vt:lpstr>
      <vt:lpstr>PowerPoint Presentation</vt:lpstr>
      <vt:lpstr>PowerPoint Presentation</vt:lpstr>
      <vt:lpstr>PowerPoint Presentation</vt:lpstr>
      <vt:lpstr>An sinh xã hội Tỷ lệ hộ nghèo bình quân giai đoạn 2016-2020 giảm 1.4%/năm</vt:lpstr>
      <vt:lpstr>PowerPoint Presentation</vt:lpstr>
      <vt:lpstr>NÂNG TẦM ĐỐI NGOẠI ĐA PHƯƠNG</vt:lpstr>
      <vt:lpstr>PowerPoint Presentation</vt:lpstr>
      <vt:lpstr>PowerPoint Presentation</vt:lpstr>
      <vt:lpstr>PowerPoint Presentation</vt:lpstr>
      <vt:lpstr>5 năm xử 14.540 bị cáo tham nhũng, kinh tế, chức vụ; thu hồi hàng chục ngàn tỉ đồng </vt:lpstr>
      <vt:lpstr>Một số cán bộ bị xử lý kỷ luật năm 2020</vt:lpstr>
      <vt:lpstr>PowerPoint Presentation</vt:lpstr>
      <vt:lpstr>PowerPoint Presentation</vt:lpstr>
      <vt:lpstr>PowerPoint Presentation</vt:lpstr>
      <vt:lpstr>PowerPoint Presentation</vt:lpstr>
      <vt:lpstr>PowerPoint Presentation</vt:lpstr>
      <vt:lpstr>“Đại dịch Covid-19 sẽ làm thay đổi cục diện thế giới” (Kissinger) </vt:lpstr>
      <vt:lpstr>IMF</vt:lpstr>
      <vt:lpstr>IMF</vt:lpstr>
      <vt:lpstr>PowerPoint Presentation</vt:lpstr>
      <vt:lpstr>PowerPoint Presentation</vt:lpstr>
      <vt:lpstr>PowerPoint Presentation</vt:lpstr>
      <vt:lpstr>PowerPoint Presentation</vt:lpstr>
      <vt:lpstr>“Sen tàn cúc lại nở hoa/ Sầu dài ngày ngắn đông đà sang xuân” Tổng thống Bill Clinton nói</vt:lpstr>
      <vt:lpstr>PowerPoint Presentation</vt:lpstr>
      <vt:lpstr>Tổng thống Mỹ Bill Clinton được chào đón nồng nhiệt khi sang thăm Việt Nam năm 2000 </vt:lpstr>
      <vt:lpstr>25 năm thiết lập quan hệ ngoại giao Việt Nam - Mỹ: Việt Nam và Mỹ là bạn bè chân thành </vt:lpstr>
      <vt:lpstr>PowerPoint Presentation</vt:lpstr>
      <vt:lpstr>PowerPoint Presentation</vt:lpstr>
      <vt:lpstr>PowerPoint Presentation</vt:lpstr>
      <vt:lpstr>II. TẦM NHÌN VÀ ĐỊNH HƯỚNG PHÁT TRIỂN </vt:lpstr>
      <vt:lpstr>PowerPoint Presentation</vt:lpstr>
      <vt:lpstr>PowerPoint Presentation</vt:lpstr>
      <vt:lpstr>PowerPoint Presentation</vt:lpstr>
      <vt:lpstr>PowerPoint Presentation</vt:lpstr>
      <vt:lpstr>Định hướng các chỉ tiêu chủ yếu về phát triển kinh tế - xã hội 5 năm 2021 - 2025:</vt:lpstr>
      <vt:lpstr>Định hướng các chỉ tiêu chủ yếu về phát triển kinh tế - xã hội 5 năm 2021 - 2025:</vt:lpstr>
      <vt:lpstr>Định hướng các chỉ tiêu chủ yếu về phát triển kinh tế - xã hội 5 năm 2021 - 2025: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Việt Nam chính là quốc gia nước ngoài duy nhất được Nga chuyển giao cho hệ thống tên lửa diệt hạm hành trình P-35B. </vt:lpstr>
      <vt:lpstr>PowerPoint Presentation</vt:lpstr>
      <vt:lpstr> Israel đã bán cho Việt Nam vũ khí hiện đại nhất! </vt:lpstr>
      <vt:lpstr>Tên lửa S-300PMU1 của Việt Nam có thể tích hợp với các khí tài trinh sát chỉ thị mục tiêu của Israel. </vt:lpstr>
      <vt:lpstr>Xe tăng T-54/55 của Việt Nam được Israel chuyển giao công nghệ nâng cấp. </vt:lpstr>
      <vt:lpstr>Súng chống tăng Matador của Israel trong trang bị của Hải quân đánh bộ Việt Nam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84917111502</cp:lastModifiedBy>
  <cp:revision>376</cp:revision>
  <dcterms:created xsi:type="dcterms:W3CDTF">2018-04-30T10:55:53Z</dcterms:created>
  <dcterms:modified xsi:type="dcterms:W3CDTF">2021-08-24T03:03:21Z</dcterms:modified>
</cp:coreProperties>
</file>